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66" r:id="rId6"/>
    <p:sldId id="268" r:id="rId7"/>
    <p:sldId id="269" r:id="rId8"/>
    <p:sldId id="258" r:id="rId9"/>
    <p:sldId id="263" r:id="rId10"/>
    <p:sldId id="260"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22" autoAdjust="0"/>
    <p:restoredTop sz="94660"/>
  </p:normalViewPr>
  <p:slideViewPr>
    <p:cSldViewPr>
      <p:cViewPr varScale="1">
        <p:scale>
          <a:sx n="73" d="100"/>
          <a:sy n="73" d="100"/>
        </p:scale>
        <p:origin x="-63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E0047-F35A-4663-B0B1-DBC09DC2BFC4}" type="datetimeFigureOut">
              <a:rPr lang="en-US" smtClean="0"/>
              <a:pPr/>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5FCB4-39D7-4D9F-B22B-2C166CDF52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E0047-F35A-4663-B0B1-DBC09DC2BFC4}" type="datetimeFigureOut">
              <a:rPr lang="en-US" smtClean="0"/>
              <a:pPr/>
              <a:t>11/14/2011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5FCB4-39D7-4D9F-B22B-2C166CDF52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533400"/>
            <a:ext cx="7848600" cy="3600986"/>
          </a:xfrm>
          <a:prstGeom prst="rect">
            <a:avLst/>
          </a:prstGeom>
          <a:noFill/>
        </p:spPr>
        <p:txBody>
          <a:bodyPr wrap="square" rtlCol="0">
            <a:spAutoFit/>
          </a:bodyPr>
          <a:lstStyle/>
          <a:p>
            <a:r>
              <a:rPr lang="en-US" sz="2000" b="1" dirty="0"/>
              <a:t>Integrating Technology </a:t>
            </a:r>
            <a:r>
              <a:rPr lang="en-US" sz="2000" b="1" dirty="0" smtClean="0"/>
              <a:t>for</a:t>
            </a:r>
          </a:p>
          <a:p>
            <a:r>
              <a:rPr lang="en-US" sz="2000" b="1" dirty="0" smtClean="0"/>
              <a:t>Intelligent </a:t>
            </a:r>
            <a:r>
              <a:rPr lang="en-US" sz="2000" b="1" dirty="0"/>
              <a:t>Products, Systems and </a:t>
            </a:r>
            <a:r>
              <a:rPr lang="en-US" sz="2000" b="1" dirty="0" smtClean="0"/>
              <a:t>Services</a:t>
            </a:r>
            <a:endParaRPr lang="en-US" sz="2000" dirty="0"/>
          </a:p>
          <a:p>
            <a:endParaRPr lang="en-US" sz="3600" b="1" dirty="0" smtClean="0">
              <a:solidFill>
                <a:srgbClr val="FF0000"/>
              </a:solidFill>
            </a:endParaRPr>
          </a:p>
          <a:p>
            <a:r>
              <a:rPr lang="en-US" sz="3600" b="1" dirty="0" smtClean="0">
                <a:solidFill>
                  <a:srgbClr val="FF0000"/>
                </a:solidFill>
              </a:rPr>
              <a:t>By Dr. Jun </a:t>
            </a:r>
            <a:r>
              <a:rPr lang="en-US" sz="3600" b="1" dirty="0" err="1" smtClean="0">
                <a:solidFill>
                  <a:srgbClr val="FF0000"/>
                </a:solidFill>
              </a:rPr>
              <a:t>Hu</a:t>
            </a:r>
            <a:endParaRPr lang="en-US" sz="3600" b="1" dirty="0" smtClean="0">
              <a:solidFill>
                <a:srgbClr val="FF0000"/>
              </a:solidFill>
            </a:endParaRPr>
          </a:p>
          <a:p>
            <a:r>
              <a:rPr lang="en-US" sz="3600" b="1" dirty="0" smtClean="0">
                <a:solidFill>
                  <a:srgbClr val="FF0000"/>
                </a:solidFill>
              </a:rPr>
              <a:t>a</a:t>
            </a:r>
            <a:r>
              <a:rPr lang="en-US" sz="3600" b="1" dirty="0" smtClean="0">
                <a:solidFill>
                  <a:srgbClr val="FF0000"/>
                </a:solidFill>
              </a:rPr>
              <a:t>nd </a:t>
            </a:r>
            <a:r>
              <a:rPr lang="en-US" sz="3600" b="1" dirty="0" smtClean="0">
                <a:solidFill>
                  <a:srgbClr val="FF0000"/>
                </a:solidFill>
              </a:rPr>
              <a:t>Prof.  </a:t>
            </a:r>
            <a:r>
              <a:rPr lang="en-US" sz="3600" b="1" dirty="0" err="1" smtClean="0">
                <a:solidFill>
                  <a:srgbClr val="FF0000"/>
                </a:solidFill>
              </a:rPr>
              <a:t>Loe</a:t>
            </a:r>
            <a:r>
              <a:rPr lang="en-US" sz="3600" b="1" dirty="0" smtClean="0">
                <a:solidFill>
                  <a:srgbClr val="FF0000"/>
                </a:solidFill>
              </a:rPr>
              <a:t> </a:t>
            </a:r>
            <a:r>
              <a:rPr lang="en-US" sz="3600" b="1" dirty="0" err="1" smtClean="0">
                <a:solidFill>
                  <a:srgbClr val="FF0000"/>
                </a:solidFill>
              </a:rPr>
              <a:t>Feijs</a:t>
            </a:r>
            <a:endParaRPr lang="en-US" sz="3600" b="1" dirty="0" smtClean="0">
              <a:solidFill>
                <a:srgbClr val="FF0000"/>
              </a:solidFill>
            </a:endParaRPr>
          </a:p>
          <a:p>
            <a:endParaRPr lang="en-US" sz="2000" b="1" dirty="0">
              <a:solidFill>
                <a:srgbClr val="FF0000"/>
              </a:solidFill>
            </a:endParaRPr>
          </a:p>
          <a:p>
            <a:r>
              <a:rPr lang="en-US" sz="2000" b="1" dirty="0" smtClean="0">
                <a:solidFill>
                  <a:srgbClr val="FF0000"/>
                </a:solidFill>
              </a:rPr>
              <a:t>Goal: you learn how to make experiential prototypes</a:t>
            </a:r>
          </a:p>
          <a:p>
            <a:r>
              <a:rPr lang="en-US" sz="2000" b="1" dirty="0" smtClean="0">
                <a:solidFill>
                  <a:srgbClr val="FF0000"/>
                </a:solidFill>
              </a:rPr>
              <a:t>Goal: together we present an impressive exhibition December 2, 2011</a:t>
            </a:r>
            <a:endParaRPr lang="en-US" sz="2000" b="1" baseline="30000" dirty="0">
              <a:solidFill>
                <a:srgbClr val="FF0000"/>
              </a:solidFill>
            </a:endParaRPr>
          </a:p>
          <a:p>
            <a:endParaRPr lang="en-US" sz="2000" b="1" dirty="0" smtClean="0">
              <a:solidFill>
                <a:srgbClr val="FF0000"/>
              </a:solidFill>
            </a:endParaRPr>
          </a:p>
        </p:txBody>
      </p:sp>
      <p:pic>
        <p:nvPicPr>
          <p:cNvPr id="10242" name="Picture 2" descr="http://www.foodandyou.nl/wp-content/uploads/2011/02/Logo-TUe.jpg"/>
          <p:cNvPicPr>
            <a:picLocks noChangeAspect="1" noChangeArrowheads="1"/>
          </p:cNvPicPr>
          <p:nvPr/>
        </p:nvPicPr>
        <p:blipFill>
          <a:blip r:embed="rId2" cstate="print"/>
          <a:srcRect/>
          <a:stretch>
            <a:fillRect/>
          </a:stretch>
        </p:blipFill>
        <p:spPr bwMode="auto">
          <a:xfrm>
            <a:off x="1295400" y="4495800"/>
            <a:ext cx="5715000" cy="121354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362200" y="3048000"/>
            <a:ext cx="4572000" cy="923330"/>
          </a:xfrm>
          <a:prstGeom prst="rect">
            <a:avLst/>
          </a:prstGeom>
        </p:spPr>
        <p:txBody>
          <a:bodyPr>
            <a:spAutoFit/>
          </a:bodyPr>
          <a:lstStyle/>
          <a:p>
            <a:r>
              <a:rPr lang="en-US" i="1" dirty="0" smtClean="0"/>
              <a:t>Design a family of interactive installations </a:t>
            </a:r>
          </a:p>
          <a:p>
            <a:r>
              <a:rPr lang="en-US" i="1" dirty="0" smtClean="0"/>
              <a:t>which are capable of expressing emotions  </a:t>
            </a:r>
          </a:p>
          <a:p>
            <a:r>
              <a:rPr lang="en-US" i="1" dirty="0"/>
              <a:t>a</a:t>
            </a:r>
            <a:r>
              <a:rPr lang="en-US" i="1" dirty="0" smtClean="0"/>
              <a:t>nd which have a social meaning</a:t>
            </a:r>
            <a:endParaRPr lang="en-US" dirty="0"/>
          </a:p>
        </p:txBody>
      </p:sp>
      <p:sp>
        <p:nvSpPr>
          <p:cNvPr id="16" name="TextBox 15"/>
          <p:cNvSpPr txBox="1"/>
          <p:nvPr/>
        </p:nvSpPr>
        <p:spPr>
          <a:xfrm>
            <a:off x="1219200" y="228600"/>
            <a:ext cx="6629400" cy="2923877"/>
          </a:xfrm>
          <a:prstGeom prst="rect">
            <a:avLst/>
          </a:prstGeom>
          <a:noFill/>
        </p:spPr>
        <p:txBody>
          <a:bodyPr wrap="square" rtlCol="0">
            <a:spAutoFit/>
          </a:bodyPr>
          <a:lstStyle/>
          <a:p>
            <a:pPr algn="ctr"/>
            <a:r>
              <a:rPr lang="en-US" sz="3600" b="1" dirty="0" smtClean="0">
                <a:solidFill>
                  <a:srgbClr val="FF0000"/>
                </a:solidFill>
              </a:rPr>
              <a:t>How Dr. Jun </a:t>
            </a:r>
            <a:r>
              <a:rPr lang="en-US" sz="3600" b="1" dirty="0" err="1" smtClean="0">
                <a:solidFill>
                  <a:srgbClr val="FF0000"/>
                </a:solidFill>
              </a:rPr>
              <a:t>Hu</a:t>
            </a:r>
            <a:r>
              <a:rPr lang="en-US" sz="3600" b="1" dirty="0" smtClean="0">
                <a:solidFill>
                  <a:srgbClr val="FF0000"/>
                </a:solidFill>
              </a:rPr>
              <a:t> and Prof. </a:t>
            </a:r>
            <a:r>
              <a:rPr lang="en-US" sz="3600" b="1" dirty="0" err="1" smtClean="0">
                <a:solidFill>
                  <a:srgbClr val="FF0000"/>
                </a:solidFill>
              </a:rPr>
              <a:t>Loe</a:t>
            </a:r>
            <a:r>
              <a:rPr lang="en-US" sz="3600" b="1" dirty="0" smtClean="0">
                <a:solidFill>
                  <a:srgbClr val="FF0000"/>
                </a:solidFill>
              </a:rPr>
              <a:t> </a:t>
            </a:r>
            <a:r>
              <a:rPr lang="en-US" sz="3600" b="1" dirty="0" err="1" smtClean="0">
                <a:solidFill>
                  <a:srgbClr val="FF0000"/>
                </a:solidFill>
              </a:rPr>
              <a:t>Feijs</a:t>
            </a:r>
            <a:endParaRPr lang="en-US" sz="3600" b="1" dirty="0" smtClean="0">
              <a:solidFill>
                <a:srgbClr val="FF0000"/>
              </a:solidFill>
            </a:endParaRPr>
          </a:p>
          <a:p>
            <a:pPr algn="ctr"/>
            <a:r>
              <a:rPr lang="en-US" sz="3600" b="1" dirty="0">
                <a:solidFill>
                  <a:srgbClr val="FF0000"/>
                </a:solidFill>
              </a:rPr>
              <a:t>t</a:t>
            </a:r>
            <a:r>
              <a:rPr lang="en-US" sz="3600" b="1" dirty="0" smtClean="0">
                <a:solidFill>
                  <a:srgbClr val="FF0000"/>
                </a:solidFill>
              </a:rPr>
              <a:t>ogether challenge you</a:t>
            </a:r>
          </a:p>
          <a:p>
            <a:pPr algn="ctr"/>
            <a:r>
              <a:rPr lang="en-US" sz="3600" b="1" dirty="0">
                <a:solidFill>
                  <a:srgbClr val="FF0000"/>
                </a:solidFill>
              </a:rPr>
              <a:t>f</a:t>
            </a:r>
            <a:r>
              <a:rPr lang="en-US" sz="3600" b="1" dirty="0" smtClean="0">
                <a:solidFill>
                  <a:srgbClr val="FF0000"/>
                </a:solidFill>
              </a:rPr>
              <a:t>or the exhibition</a:t>
            </a:r>
          </a:p>
          <a:p>
            <a:pPr algn="ctr"/>
            <a:r>
              <a:rPr lang="en-US" sz="3600" b="1" dirty="0">
                <a:solidFill>
                  <a:srgbClr val="FF0000"/>
                </a:solidFill>
              </a:rPr>
              <a:t>o</a:t>
            </a:r>
            <a:r>
              <a:rPr lang="en-US" sz="3600" b="1" dirty="0" smtClean="0">
                <a:solidFill>
                  <a:srgbClr val="FF0000"/>
                </a:solidFill>
              </a:rPr>
              <a:t>f </a:t>
            </a:r>
            <a:r>
              <a:rPr lang="en-US" sz="3600" b="1" dirty="0" err="1" smtClean="0">
                <a:solidFill>
                  <a:srgbClr val="FF0000"/>
                </a:solidFill>
              </a:rPr>
              <a:t>december</a:t>
            </a:r>
            <a:r>
              <a:rPr lang="en-US" sz="3600" b="1" dirty="0" smtClean="0">
                <a:solidFill>
                  <a:srgbClr val="FF0000"/>
                </a:solidFill>
              </a:rPr>
              <a:t> 2</a:t>
            </a:r>
            <a:r>
              <a:rPr lang="en-US" sz="3600" b="1" baseline="30000" dirty="0" smtClean="0">
                <a:solidFill>
                  <a:srgbClr val="FF0000"/>
                </a:solidFill>
              </a:rPr>
              <a:t>nd</a:t>
            </a:r>
          </a:p>
          <a:p>
            <a:pPr algn="ctr"/>
            <a:endParaRPr lang="en-US" sz="2000" b="1" dirty="0">
              <a:solidFill>
                <a:srgbClr val="FF0000"/>
              </a:solidFill>
            </a:endParaRPr>
          </a:p>
          <a:p>
            <a:pPr algn="ctr"/>
            <a:endParaRPr lang="en-US" sz="2000" b="1" dirty="0" smtClean="0">
              <a:solidFill>
                <a:srgbClr val="FF0000"/>
              </a:solidFill>
            </a:endParaRPr>
          </a:p>
        </p:txBody>
      </p:sp>
      <p:sp>
        <p:nvSpPr>
          <p:cNvPr id="17" name="Rectangle 16"/>
          <p:cNvSpPr/>
          <p:nvPr/>
        </p:nvSpPr>
        <p:spPr>
          <a:xfrm>
            <a:off x="2438400" y="4648200"/>
            <a:ext cx="4572000" cy="923330"/>
          </a:xfrm>
          <a:prstGeom prst="rect">
            <a:avLst/>
          </a:prstGeom>
          <a:solidFill>
            <a:schemeClr val="accent6">
              <a:lumMod val="40000"/>
              <a:lumOff val="60000"/>
            </a:schemeClr>
          </a:solidFill>
          <a:ln w="12700">
            <a:solidFill>
              <a:srgbClr val="FF0000"/>
            </a:solidFill>
          </a:ln>
        </p:spPr>
        <p:txBody>
          <a:bodyPr>
            <a:spAutoFit/>
          </a:bodyPr>
          <a:lstStyle/>
          <a:p>
            <a:r>
              <a:rPr lang="en-US" dirty="0" smtClean="0"/>
              <a:t>The social meaning is in the area of aging. </a:t>
            </a:r>
          </a:p>
          <a:p>
            <a:r>
              <a:rPr lang="en-US" dirty="0" smtClean="0"/>
              <a:t>How to design for the elderly? </a:t>
            </a:r>
          </a:p>
          <a:p>
            <a:r>
              <a:rPr lang="en-US" dirty="0" smtClean="0"/>
              <a:t>What does it mean to be old?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219200" y="228600"/>
            <a:ext cx="6629400" cy="954107"/>
          </a:xfrm>
          <a:prstGeom prst="rect">
            <a:avLst/>
          </a:prstGeom>
          <a:noFill/>
        </p:spPr>
        <p:txBody>
          <a:bodyPr wrap="square" rtlCol="0">
            <a:spAutoFit/>
          </a:bodyPr>
          <a:lstStyle/>
          <a:p>
            <a:r>
              <a:rPr lang="en-US" sz="3600" b="1" dirty="0" smtClean="0">
                <a:solidFill>
                  <a:srgbClr val="FF0000"/>
                </a:solidFill>
              </a:rPr>
              <a:t>Today:</a:t>
            </a:r>
            <a:endParaRPr lang="en-US" sz="2000" b="1" dirty="0">
              <a:solidFill>
                <a:srgbClr val="FF0000"/>
              </a:solidFill>
            </a:endParaRPr>
          </a:p>
          <a:p>
            <a:pPr algn="ctr"/>
            <a:endParaRPr lang="en-US" sz="2000" b="1" dirty="0" smtClean="0">
              <a:solidFill>
                <a:srgbClr val="FF0000"/>
              </a:solidFill>
            </a:endParaRPr>
          </a:p>
        </p:txBody>
      </p:sp>
      <p:sp>
        <p:nvSpPr>
          <p:cNvPr id="5" name="TextBox 4"/>
          <p:cNvSpPr txBox="1"/>
          <p:nvPr/>
        </p:nvSpPr>
        <p:spPr>
          <a:xfrm>
            <a:off x="2362200" y="4267200"/>
            <a:ext cx="4343400" cy="646331"/>
          </a:xfrm>
          <a:prstGeom prst="rect">
            <a:avLst/>
          </a:prstGeom>
          <a:noFill/>
        </p:spPr>
        <p:txBody>
          <a:bodyPr wrap="square" rtlCol="0">
            <a:spAutoFit/>
          </a:bodyPr>
          <a:lstStyle/>
          <a:p>
            <a:r>
              <a:rPr lang="en-US" dirty="0" smtClean="0"/>
              <a:t>Download: </a:t>
            </a:r>
            <a:r>
              <a:rPr lang="en-US" b="1" dirty="0"/>
              <a:t>Op Amp Mini-Tutorial</a:t>
            </a:r>
          </a:p>
          <a:p>
            <a:r>
              <a:rPr lang="en-US" dirty="0"/>
              <a:t>by </a:t>
            </a:r>
            <a:r>
              <a:rPr lang="en-US" dirty="0" err="1"/>
              <a:t>Joydip</a:t>
            </a:r>
            <a:r>
              <a:rPr lang="en-US" dirty="0"/>
              <a:t> </a:t>
            </a:r>
            <a:r>
              <a:rPr lang="en-US" dirty="0" err="1"/>
              <a:t>Chakravarty</a:t>
            </a:r>
            <a:r>
              <a:rPr lang="en-US" dirty="0"/>
              <a:t>, 9/2002</a:t>
            </a:r>
          </a:p>
        </p:txBody>
      </p:sp>
      <p:sp>
        <p:nvSpPr>
          <p:cNvPr id="6" name="Rounded Rectangular Callout 5"/>
          <p:cNvSpPr/>
          <p:nvPr/>
        </p:nvSpPr>
        <p:spPr>
          <a:xfrm>
            <a:off x="2362200" y="2514600"/>
            <a:ext cx="2971800" cy="609600"/>
          </a:xfrm>
          <a:prstGeom prst="wedgeRoundRectCallout">
            <a:avLst>
              <a:gd name="adj1" fmla="val 49276"/>
              <a:gd name="adj2" fmla="val 2963"/>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sensors and </a:t>
            </a:r>
            <a:r>
              <a:rPr lang="en-US" dirty="0" err="1" smtClean="0">
                <a:solidFill>
                  <a:schemeClr val="tx1"/>
                </a:solidFill>
              </a:rPr>
              <a:t>opamp</a:t>
            </a:r>
            <a:r>
              <a:rPr lang="en-US" dirty="0" smtClean="0">
                <a:solidFill>
                  <a:schemeClr val="tx1"/>
                </a:solidFill>
              </a:rPr>
              <a:t> circuits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533400"/>
            <a:ext cx="6629400" cy="5478423"/>
          </a:xfrm>
          <a:prstGeom prst="rect">
            <a:avLst/>
          </a:prstGeom>
          <a:noFill/>
        </p:spPr>
        <p:txBody>
          <a:bodyPr wrap="square" rtlCol="0">
            <a:spAutoFit/>
          </a:bodyPr>
          <a:lstStyle/>
          <a:p>
            <a:r>
              <a:rPr lang="en-US" sz="2000" b="1" dirty="0" smtClean="0">
                <a:solidFill>
                  <a:srgbClr val="FF0000"/>
                </a:solidFill>
              </a:rPr>
              <a:t> Technical topics:</a:t>
            </a:r>
          </a:p>
          <a:p>
            <a:endParaRPr lang="en-US" dirty="0" smtClean="0"/>
          </a:p>
          <a:p>
            <a:r>
              <a:rPr lang="en-US" dirty="0" smtClean="0"/>
              <a:t>T1: sensors and </a:t>
            </a:r>
            <a:r>
              <a:rPr lang="en-US" dirty="0" err="1" smtClean="0"/>
              <a:t>opamp</a:t>
            </a:r>
            <a:r>
              <a:rPr lang="en-US" dirty="0" smtClean="0"/>
              <a:t> circuits</a:t>
            </a:r>
          </a:p>
          <a:p>
            <a:r>
              <a:rPr lang="en-US" dirty="0" smtClean="0"/>
              <a:t>T2: feedback theory and servo motors</a:t>
            </a:r>
          </a:p>
          <a:p>
            <a:r>
              <a:rPr lang="en-US" dirty="0" smtClean="0"/>
              <a:t>T3: exact kinematic constraint theory</a:t>
            </a:r>
          </a:p>
          <a:p>
            <a:endParaRPr lang="en-US" dirty="0" smtClean="0"/>
          </a:p>
          <a:p>
            <a:r>
              <a:rPr lang="en-US" sz="2000" b="1" dirty="0" smtClean="0">
                <a:solidFill>
                  <a:srgbClr val="FF0000"/>
                </a:solidFill>
              </a:rPr>
              <a:t>Integrating technology:</a:t>
            </a:r>
          </a:p>
          <a:p>
            <a:endParaRPr lang="en-US" dirty="0" smtClean="0"/>
          </a:p>
          <a:p>
            <a:r>
              <a:rPr lang="en-US" dirty="0" smtClean="0"/>
              <a:t>I1: generative art (</a:t>
            </a:r>
            <a:r>
              <a:rPr lang="en-US" dirty="0"/>
              <a:t>M</a:t>
            </a:r>
            <a:r>
              <a:rPr lang="en-US" dirty="0" smtClean="0"/>
              <a:t>ondrian programming)</a:t>
            </a:r>
          </a:p>
          <a:p>
            <a:r>
              <a:rPr lang="en-US" dirty="0" smtClean="0"/>
              <a:t>I2: cardboard </a:t>
            </a:r>
            <a:r>
              <a:rPr lang="en-US" dirty="0" err="1" smtClean="0"/>
              <a:t>modelling</a:t>
            </a:r>
            <a:endParaRPr lang="en-US" dirty="0" smtClean="0"/>
          </a:p>
          <a:p>
            <a:r>
              <a:rPr lang="en-US" dirty="0" smtClean="0"/>
              <a:t>I3: product semantics</a:t>
            </a:r>
          </a:p>
          <a:p>
            <a:r>
              <a:rPr lang="en-US" dirty="0" smtClean="0"/>
              <a:t>I4: emotion theory</a:t>
            </a:r>
          </a:p>
          <a:p>
            <a:r>
              <a:rPr lang="en-US" dirty="0" smtClean="0"/>
              <a:t>I5: color theory</a:t>
            </a:r>
          </a:p>
          <a:p>
            <a:endParaRPr lang="en-US" sz="2000" b="1" dirty="0" smtClean="0">
              <a:solidFill>
                <a:srgbClr val="FF0000"/>
              </a:solidFill>
            </a:endParaRPr>
          </a:p>
          <a:p>
            <a:r>
              <a:rPr lang="en-US" sz="2000" b="1" dirty="0" smtClean="0">
                <a:solidFill>
                  <a:srgbClr val="FF0000"/>
                </a:solidFill>
              </a:rPr>
              <a:t>Focusing the work:</a:t>
            </a:r>
          </a:p>
          <a:p>
            <a:r>
              <a:rPr lang="en-US" dirty="0" smtClean="0"/>
              <a:t> </a:t>
            </a:r>
          </a:p>
          <a:p>
            <a:r>
              <a:rPr lang="en-US" dirty="0" smtClean="0"/>
              <a:t>F1: discussion and selection of main message of the exhibition</a:t>
            </a:r>
          </a:p>
          <a:p>
            <a:r>
              <a:rPr lang="en-US" dirty="0" smtClean="0"/>
              <a:t>F2: focus and decisions on implementation of the exhibition</a:t>
            </a:r>
          </a:p>
          <a:p>
            <a:r>
              <a:rPr lang="en-US" dirty="0" smtClean="0"/>
              <a:t>F3: progress meeting on the exhibition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66800" y="185916"/>
            <a:ext cx="6629400" cy="1261884"/>
          </a:xfrm>
          <a:prstGeom prst="rect">
            <a:avLst/>
          </a:prstGeom>
          <a:noFill/>
        </p:spPr>
        <p:txBody>
          <a:bodyPr wrap="square" rtlCol="0">
            <a:spAutoFit/>
          </a:bodyPr>
          <a:lstStyle/>
          <a:p>
            <a:r>
              <a:rPr lang="en-US" sz="3600" b="1" dirty="0" smtClean="0">
                <a:solidFill>
                  <a:srgbClr val="FF0000"/>
                </a:solidFill>
              </a:rPr>
              <a:t>Vision</a:t>
            </a:r>
          </a:p>
          <a:p>
            <a:endParaRPr lang="en-US" sz="2000" b="1" dirty="0">
              <a:solidFill>
                <a:srgbClr val="FF0000"/>
              </a:solidFill>
            </a:endParaRPr>
          </a:p>
          <a:p>
            <a:endParaRPr lang="en-US" sz="2000" b="1" dirty="0" smtClean="0">
              <a:solidFill>
                <a:srgbClr val="FF0000"/>
              </a:solidFill>
            </a:endParaRPr>
          </a:p>
        </p:txBody>
      </p:sp>
      <p:sp>
        <p:nvSpPr>
          <p:cNvPr id="8" name="TextBox 7"/>
          <p:cNvSpPr txBox="1"/>
          <p:nvPr/>
        </p:nvSpPr>
        <p:spPr>
          <a:xfrm>
            <a:off x="1066800" y="1371600"/>
            <a:ext cx="7391400" cy="5078313"/>
          </a:xfrm>
          <a:prstGeom prst="rect">
            <a:avLst/>
          </a:prstGeom>
          <a:noFill/>
        </p:spPr>
        <p:txBody>
          <a:bodyPr wrap="square" rtlCol="0">
            <a:spAutoFit/>
          </a:bodyPr>
          <a:lstStyle/>
          <a:p>
            <a:pPr algn="just"/>
            <a:r>
              <a:rPr lang="en-US" dirty="0" smtClean="0"/>
              <a:t>The </a:t>
            </a:r>
            <a:r>
              <a:rPr lang="en-US" dirty="0"/>
              <a:t>vision for this </a:t>
            </a:r>
            <a:r>
              <a:rPr lang="en-US" dirty="0" smtClean="0"/>
              <a:t>course </a:t>
            </a:r>
            <a:r>
              <a:rPr lang="en-US" dirty="0"/>
              <a:t>is that Industrial Design will be about Intelligent Products which are Adaptive with respect to the user and to the environment.  </a:t>
            </a:r>
            <a:endParaRPr lang="en-US" dirty="0" smtClean="0"/>
          </a:p>
          <a:p>
            <a:pPr algn="just"/>
            <a:endParaRPr lang="en-US" dirty="0"/>
          </a:p>
          <a:p>
            <a:pPr algn="just"/>
            <a:r>
              <a:rPr lang="en-US" dirty="0" smtClean="0"/>
              <a:t>Moreover </a:t>
            </a:r>
            <a:r>
              <a:rPr lang="en-US" dirty="0"/>
              <a:t>Industrial Design will not only be concerned with products but more and more with Systems and Services. This is because the products are connected, for example via the Internet and via wireless connections and because the users are connected through their social context. </a:t>
            </a:r>
            <a:endParaRPr lang="en-US" dirty="0" smtClean="0"/>
          </a:p>
          <a:p>
            <a:pPr algn="just"/>
            <a:endParaRPr lang="en-US" dirty="0"/>
          </a:p>
          <a:p>
            <a:pPr algn="just"/>
            <a:r>
              <a:rPr lang="en-US" dirty="0" smtClean="0"/>
              <a:t>One </a:t>
            </a:r>
            <a:r>
              <a:rPr lang="en-US" dirty="0"/>
              <a:t>of the most important tasks for designers is to explore what things mean to humans.  The explorations, coupled to constructive activities, will lead to innovative Products, Systems and Services. Adaptive systems have sensors, computation and actuators. </a:t>
            </a:r>
            <a:endParaRPr lang="en-US" dirty="0" smtClean="0"/>
          </a:p>
          <a:p>
            <a:pPr algn="just"/>
            <a:endParaRPr lang="en-US" dirty="0"/>
          </a:p>
          <a:p>
            <a:pPr algn="just"/>
            <a:r>
              <a:rPr lang="en-US" dirty="0" smtClean="0"/>
              <a:t>Whereas </a:t>
            </a:r>
            <a:r>
              <a:rPr lang="en-US" dirty="0"/>
              <a:t>for traditional Industrial Design products it would be enough to create drawings and CAD models, for Intelligent Products, Systems and Services it is much better to create experiential prototypes as well.</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2438400" y="1676400"/>
            <a:ext cx="5029200" cy="4038600"/>
          </a:xfrm>
          <a:prstGeom prst="rect">
            <a:avLst/>
          </a:prstGeom>
          <a:noFill/>
          <a:ln w="9525">
            <a:noFill/>
            <a:miter lim="800000"/>
            <a:headEnd/>
            <a:tailEnd/>
          </a:ln>
        </p:spPr>
      </p:pic>
      <p:sp>
        <p:nvSpPr>
          <p:cNvPr id="16" name="TextBox 15"/>
          <p:cNvSpPr txBox="1"/>
          <p:nvPr/>
        </p:nvSpPr>
        <p:spPr>
          <a:xfrm>
            <a:off x="1066800" y="185916"/>
            <a:ext cx="6629400" cy="1261884"/>
          </a:xfrm>
          <a:prstGeom prst="rect">
            <a:avLst/>
          </a:prstGeom>
          <a:noFill/>
        </p:spPr>
        <p:txBody>
          <a:bodyPr wrap="square" rtlCol="0">
            <a:spAutoFit/>
          </a:bodyPr>
          <a:lstStyle/>
          <a:p>
            <a:r>
              <a:rPr lang="en-US" sz="3600" b="1" dirty="0" smtClean="0">
                <a:solidFill>
                  <a:srgbClr val="FF0000"/>
                </a:solidFill>
              </a:rPr>
              <a:t>Vision</a:t>
            </a:r>
          </a:p>
          <a:p>
            <a:endParaRPr lang="en-US" sz="2000" b="1" dirty="0">
              <a:solidFill>
                <a:srgbClr val="FF0000"/>
              </a:solidFill>
            </a:endParaRPr>
          </a:p>
          <a:p>
            <a:endParaRPr lang="en-US" sz="2000" b="1"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a:blip r:embed="rId2" cstate="print"/>
          <a:srcRect/>
          <a:stretch>
            <a:fillRect/>
          </a:stretch>
        </p:blipFill>
        <p:spPr bwMode="auto">
          <a:xfrm>
            <a:off x="2438400" y="1676400"/>
            <a:ext cx="5029200" cy="4038600"/>
          </a:xfrm>
          <a:prstGeom prst="rect">
            <a:avLst/>
          </a:prstGeom>
          <a:noFill/>
          <a:ln w="9525">
            <a:noFill/>
            <a:miter lim="800000"/>
            <a:headEnd/>
            <a:tailEnd/>
          </a:ln>
        </p:spPr>
      </p:pic>
      <p:sp>
        <p:nvSpPr>
          <p:cNvPr id="6" name="Rounded Rectangular Callout 5"/>
          <p:cNvSpPr/>
          <p:nvPr/>
        </p:nvSpPr>
        <p:spPr>
          <a:xfrm>
            <a:off x="6858000" y="5638800"/>
            <a:ext cx="1752600" cy="914400"/>
          </a:xfrm>
          <a:prstGeom prst="wedgeRoundRectCallout">
            <a:avLst>
              <a:gd name="adj1" fmla="val -136816"/>
              <a:gd name="adj2" fmla="val -24346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Processing advanced</a:t>
            </a:r>
          </a:p>
        </p:txBody>
      </p:sp>
      <p:sp>
        <p:nvSpPr>
          <p:cNvPr id="9" name="Rounded Rectangular Callout 8"/>
          <p:cNvSpPr/>
          <p:nvPr/>
        </p:nvSpPr>
        <p:spPr>
          <a:xfrm>
            <a:off x="6629400" y="1219200"/>
            <a:ext cx="1752600" cy="914400"/>
          </a:xfrm>
          <a:prstGeom prst="wedgeRoundRectCallout">
            <a:avLst>
              <a:gd name="adj1" fmla="val -155871"/>
              <a:gd name="adj2" fmla="val 18847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Processing basics</a:t>
            </a:r>
            <a:endParaRPr lang="en-US" sz="1400" dirty="0">
              <a:solidFill>
                <a:schemeClr val="tx1"/>
              </a:solidFill>
            </a:endParaRPr>
          </a:p>
        </p:txBody>
      </p:sp>
      <p:sp>
        <p:nvSpPr>
          <p:cNvPr id="10" name="Rounded Rectangular Callout 9"/>
          <p:cNvSpPr/>
          <p:nvPr/>
        </p:nvSpPr>
        <p:spPr>
          <a:xfrm>
            <a:off x="457200" y="2362200"/>
            <a:ext cx="1752600" cy="838200"/>
          </a:xfrm>
          <a:prstGeom prst="wedgeRoundRectCallout">
            <a:avLst>
              <a:gd name="adj1" fmla="val 87110"/>
              <a:gd name="adj2" fmla="val 48392"/>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Introducing </a:t>
            </a:r>
            <a:r>
              <a:rPr lang="en-US" dirty="0" err="1" smtClean="0">
                <a:solidFill>
                  <a:schemeClr val="tx1"/>
                </a:solidFill>
              </a:rPr>
              <a:t>Arduino</a:t>
            </a:r>
            <a:endParaRPr lang="en-US" dirty="0" smtClean="0">
              <a:solidFill>
                <a:schemeClr val="tx1"/>
              </a:solidFill>
            </a:endParaRPr>
          </a:p>
          <a:p>
            <a:endParaRPr lang="en-US" dirty="0" smtClean="0">
              <a:solidFill>
                <a:schemeClr val="tx1"/>
              </a:solidFill>
            </a:endParaRPr>
          </a:p>
        </p:txBody>
      </p:sp>
      <p:sp>
        <p:nvSpPr>
          <p:cNvPr id="14" name="Rounded Rectangular Callout 13"/>
          <p:cNvSpPr/>
          <p:nvPr/>
        </p:nvSpPr>
        <p:spPr>
          <a:xfrm>
            <a:off x="533400" y="4648200"/>
            <a:ext cx="1752600" cy="838200"/>
          </a:xfrm>
          <a:prstGeom prst="wedgeRoundRectCallout">
            <a:avLst>
              <a:gd name="adj1" fmla="val 169836"/>
              <a:gd name="adj2" fmla="val -8043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Advanced topics</a:t>
            </a:r>
            <a:endParaRPr lang="en-US" sz="1400" dirty="0">
              <a:solidFill>
                <a:schemeClr val="tx1"/>
              </a:solidFill>
            </a:endParaRPr>
          </a:p>
        </p:txBody>
      </p:sp>
      <p:sp>
        <p:nvSpPr>
          <p:cNvPr id="8" name="TextBox 7"/>
          <p:cNvSpPr txBox="1"/>
          <p:nvPr/>
        </p:nvSpPr>
        <p:spPr>
          <a:xfrm>
            <a:off x="1066800" y="152400"/>
            <a:ext cx="6629400" cy="1815882"/>
          </a:xfrm>
          <a:prstGeom prst="rect">
            <a:avLst/>
          </a:prstGeom>
          <a:noFill/>
        </p:spPr>
        <p:txBody>
          <a:bodyPr wrap="square" rtlCol="0">
            <a:spAutoFit/>
          </a:bodyPr>
          <a:lstStyle/>
          <a:p>
            <a:r>
              <a:rPr lang="en-US" sz="3600" b="1" dirty="0" smtClean="0">
                <a:solidFill>
                  <a:srgbClr val="FF0000"/>
                </a:solidFill>
              </a:rPr>
              <a:t>What Dr. Jun </a:t>
            </a:r>
            <a:r>
              <a:rPr lang="en-US" sz="3600" b="1" dirty="0" err="1" smtClean="0">
                <a:solidFill>
                  <a:srgbClr val="FF0000"/>
                </a:solidFill>
              </a:rPr>
              <a:t>Hu</a:t>
            </a:r>
            <a:endParaRPr lang="en-US" sz="3600" b="1" dirty="0" smtClean="0">
              <a:solidFill>
                <a:srgbClr val="FF0000"/>
              </a:solidFill>
            </a:endParaRPr>
          </a:p>
          <a:p>
            <a:r>
              <a:rPr lang="en-US" sz="3600" b="1" dirty="0">
                <a:solidFill>
                  <a:srgbClr val="FF0000"/>
                </a:solidFill>
              </a:rPr>
              <a:t>t</a:t>
            </a:r>
            <a:r>
              <a:rPr lang="en-US" sz="3600" b="1" dirty="0" smtClean="0">
                <a:solidFill>
                  <a:srgbClr val="FF0000"/>
                </a:solidFill>
              </a:rPr>
              <a:t>aught you:</a:t>
            </a:r>
          </a:p>
          <a:p>
            <a:endParaRPr lang="en-US" sz="2000" b="1" dirty="0">
              <a:solidFill>
                <a:srgbClr val="FF0000"/>
              </a:solidFill>
            </a:endParaRPr>
          </a:p>
          <a:p>
            <a:endParaRPr lang="en-US" sz="2000"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6858000" y="5638800"/>
            <a:ext cx="1752600" cy="914400"/>
          </a:xfrm>
          <a:prstGeom prst="wedgeRoundRectCallout">
            <a:avLst>
              <a:gd name="adj1" fmla="val -136816"/>
              <a:gd name="adj2" fmla="val -24346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Processing advanced</a:t>
            </a:r>
          </a:p>
        </p:txBody>
      </p:sp>
      <p:sp>
        <p:nvSpPr>
          <p:cNvPr id="9" name="Rounded Rectangular Callout 8"/>
          <p:cNvSpPr/>
          <p:nvPr/>
        </p:nvSpPr>
        <p:spPr>
          <a:xfrm>
            <a:off x="6629400" y="1219200"/>
            <a:ext cx="1752600" cy="914400"/>
          </a:xfrm>
          <a:prstGeom prst="wedgeRoundRectCallout">
            <a:avLst>
              <a:gd name="adj1" fmla="val -155871"/>
              <a:gd name="adj2" fmla="val 18847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Processing basics</a:t>
            </a:r>
            <a:endParaRPr lang="en-US" sz="1400" dirty="0">
              <a:solidFill>
                <a:schemeClr val="tx1"/>
              </a:solidFill>
            </a:endParaRPr>
          </a:p>
        </p:txBody>
      </p:sp>
      <p:sp>
        <p:nvSpPr>
          <p:cNvPr id="10" name="Rounded Rectangular Callout 9"/>
          <p:cNvSpPr/>
          <p:nvPr/>
        </p:nvSpPr>
        <p:spPr>
          <a:xfrm>
            <a:off x="457200" y="2362200"/>
            <a:ext cx="1752600" cy="838200"/>
          </a:xfrm>
          <a:prstGeom prst="wedgeRoundRectCallout">
            <a:avLst>
              <a:gd name="adj1" fmla="val 87110"/>
              <a:gd name="adj2" fmla="val 48392"/>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Introducing </a:t>
            </a:r>
            <a:r>
              <a:rPr lang="en-US" dirty="0" err="1" smtClean="0">
                <a:solidFill>
                  <a:schemeClr val="tx1"/>
                </a:solidFill>
              </a:rPr>
              <a:t>Arduino</a:t>
            </a:r>
            <a:endParaRPr lang="en-US" dirty="0" smtClean="0">
              <a:solidFill>
                <a:schemeClr val="tx1"/>
              </a:solidFill>
            </a:endParaRPr>
          </a:p>
          <a:p>
            <a:endParaRPr lang="en-US" dirty="0" smtClean="0">
              <a:solidFill>
                <a:schemeClr val="tx1"/>
              </a:solidFill>
            </a:endParaRPr>
          </a:p>
        </p:txBody>
      </p:sp>
      <p:sp>
        <p:nvSpPr>
          <p:cNvPr id="14" name="Rounded Rectangular Callout 13"/>
          <p:cNvSpPr/>
          <p:nvPr/>
        </p:nvSpPr>
        <p:spPr>
          <a:xfrm>
            <a:off x="533400" y="4648200"/>
            <a:ext cx="1752600" cy="838200"/>
          </a:xfrm>
          <a:prstGeom prst="wedgeRoundRectCallout">
            <a:avLst>
              <a:gd name="adj1" fmla="val 86358"/>
              <a:gd name="adj2" fmla="val -114722"/>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Advanced topics</a:t>
            </a:r>
            <a:endParaRPr lang="en-US" sz="1400" dirty="0">
              <a:solidFill>
                <a:schemeClr val="tx1"/>
              </a:solidFill>
            </a:endParaRPr>
          </a:p>
        </p:txBody>
      </p:sp>
      <p:sp>
        <p:nvSpPr>
          <p:cNvPr id="11" name="TextBox 10"/>
          <p:cNvSpPr txBox="1"/>
          <p:nvPr/>
        </p:nvSpPr>
        <p:spPr>
          <a:xfrm>
            <a:off x="1066800" y="152400"/>
            <a:ext cx="6629400" cy="2369880"/>
          </a:xfrm>
          <a:prstGeom prst="rect">
            <a:avLst/>
          </a:prstGeom>
          <a:noFill/>
        </p:spPr>
        <p:txBody>
          <a:bodyPr wrap="square" rtlCol="0">
            <a:spAutoFit/>
          </a:bodyPr>
          <a:lstStyle/>
          <a:p>
            <a:r>
              <a:rPr lang="en-US" sz="3600" b="1" dirty="0" smtClean="0">
                <a:solidFill>
                  <a:srgbClr val="FF0000"/>
                </a:solidFill>
              </a:rPr>
              <a:t>How Dr. Jun </a:t>
            </a:r>
            <a:r>
              <a:rPr lang="en-US" sz="3600" b="1" dirty="0" err="1" smtClean="0">
                <a:solidFill>
                  <a:srgbClr val="FF0000"/>
                </a:solidFill>
              </a:rPr>
              <a:t>Hu</a:t>
            </a:r>
            <a:endParaRPr lang="en-US" sz="3600" b="1" dirty="0" smtClean="0">
              <a:solidFill>
                <a:srgbClr val="FF0000"/>
              </a:solidFill>
            </a:endParaRPr>
          </a:p>
          <a:p>
            <a:r>
              <a:rPr lang="en-US" sz="3600" b="1" dirty="0" smtClean="0">
                <a:solidFill>
                  <a:srgbClr val="FF0000"/>
                </a:solidFill>
              </a:rPr>
              <a:t>challenged you</a:t>
            </a:r>
          </a:p>
          <a:p>
            <a:r>
              <a:rPr lang="en-US" sz="3600" b="1" dirty="0">
                <a:solidFill>
                  <a:srgbClr val="FF0000"/>
                </a:solidFill>
              </a:rPr>
              <a:t>f</a:t>
            </a:r>
            <a:r>
              <a:rPr lang="en-US" sz="3600" b="1" dirty="0" smtClean="0">
                <a:solidFill>
                  <a:srgbClr val="FF0000"/>
                </a:solidFill>
              </a:rPr>
              <a:t>or each lesson:</a:t>
            </a:r>
          </a:p>
          <a:p>
            <a:endParaRPr lang="en-US" sz="2000" b="1" dirty="0">
              <a:solidFill>
                <a:srgbClr val="FF0000"/>
              </a:solidFill>
            </a:endParaRPr>
          </a:p>
          <a:p>
            <a:endParaRPr lang="en-US" sz="2000" b="1" dirty="0" smtClean="0">
              <a:solidFill>
                <a:srgbClr val="FF0000"/>
              </a:solidFill>
            </a:endParaRPr>
          </a:p>
        </p:txBody>
      </p:sp>
      <p:sp>
        <p:nvSpPr>
          <p:cNvPr id="12" name="Rectangle 11"/>
          <p:cNvSpPr/>
          <p:nvPr/>
        </p:nvSpPr>
        <p:spPr>
          <a:xfrm>
            <a:off x="3581400" y="2895600"/>
            <a:ext cx="1828800" cy="646331"/>
          </a:xfrm>
          <a:prstGeom prst="rect">
            <a:avLst/>
          </a:prstGeom>
        </p:spPr>
        <p:txBody>
          <a:bodyPr wrap="square">
            <a:spAutoFit/>
          </a:bodyPr>
          <a:lstStyle/>
          <a:p>
            <a:r>
              <a:rPr lang="en-US" i="1" dirty="0" smtClean="0"/>
              <a:t>Create static visual arts</a:t>
            </a:r>
            <a:endParaRPr lang="en-US" dirty="0"/>
          </a:p>
        </p:txBody>
      </p:sp>
      <p:sp>
        <p:nvSpPr>
          <p:cNvPr id="13" name="Rectangle 12"/>
          <p:cNvSpPr/>
          <p:nvPr/>
        </p:nvSpPr>
        <p:spPr>
          <a:xfrm>
            <a:off x="4572000" y="3581400"/>
            <a:ext cx="1371600" cy="923330"/>
          </a:xfrm>
          <a:prstGeom prst="rect">
            <a:avLst/>
          </a:prstGeom>
        </p:spPr>
        <p:txBody>
          <a:bodyPr wrap="square">
            <a:spAutoFit/>
          </a:bodyPr>
          <a:lstStyle/>
          <a:p>
            <a:r>
              <a:rPr lang="en-US" i="1" dirty="0" smtClean="0"/>
              <a:t>Create dynamic visual arts</a:t>
            </a:r>
            <a:endParaRPr lang="en-US" dirty="0"/>
          </a:p>
        </p:txBody>
      </p:sp>
      <p:sp>
        <p:nvSpPr>
          <p:cNvPr id="16" name="Rectangle 15"/>
          <p:cNvSpPr/>
          <p:nvPr/>
        </p:nvSpPr>
        <p:spPr>
          <a:xfrm>
            <a:off x="2514600" y="3191470"/>
            <a:ext cx="1371600" cy="923330"/>
          </a:xfrm>
          <a:prstGeom prst="rect">
            <a:avLst/>
          </a:prstGeom>
        </p:spPr>
        <p:txBody>
          <a:bodyPr wrap="square">
            <a:spAutoFit/>
          </a:bodyPr>
          <a:lstStyle/>
          <a:p>
            <a:r>
              <a:rPr lang="en-US" i="1" dirty="0" smtClean="0"/>
              <a:t>Create interactive visual arts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2438400" y="1676400"/>
            <a:ext cx="50292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2438400" y="2286000"/>
            <a:ext cx="5029200" cy="3733800"/>
          </a:xfrm>
          <a:prstGeom prst="rect">
            <a:avLst/>
          </a:prstGeom>
          <a:noFill/>
          <a:ln w="9525">
            <a:noFill/>
            <a:miter lim="800000"/>
            <a:headEnd/>
            <a:tailEnd/>
          </a:ln>
        </p:spPr>
      </p:pic>
      <p:sp>
        <p:nvSpPr>
          <p:cNvPr id="6" name="Rounded Rectangular Callout 5"/>
          <p:cNvSpPr/>
          <p:nvPr/>
        </p:nvSpPr>
        <p:spPr>
          <a:xfrm>
            <a:off x="228600" y="3276600"/>
            <a:ext cx="1752600" cy="914400"/>
          </a:xfrm>
          <a:prstGeom prst="wedgeRoundRectCallout">
            <a:avLst>
              <a:gd name="adj1" fmla="val 86786"/>
              <a:gd name="adj2" fmla="val 1653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sensors and </a:t>
            </a:r>
            <a:r>
              <a:rPr lang="en-US" dirty="0" err="1" smtClean="0">
                <a:solidFill>
                  <a:schemeClr val="tx1"/>
                </a:solidFill>
              </a:rPr>
              <a:t>opamp</a:t>
            </a:r>
            <a:r>
              <a:rPr lang="en-US" dirty="0" smtClean="0">
                <a:solidFill>
                  <a:schemeClr val="tx1"/>
                </a:solidFill>
              </a:rPr>
              <a:t> circuits</a:t>
            </a:r>
          </a:p>
        </p:txBody>
      </p:sp>
      <p:sp>
        <p:nvSpPr>
          <p:cNvPr id="7" name="Rounded Rectangular Callout 6"/>
          <p:cNvSpPr/>
          <p:nvPr/>
        </p:nvSpPr>
        <p:spPr>
          <a:xfrm>
            <a:off x="7315200" y="3733800"/>
            <a:ext cx="1600200" cy="838200"/>
          </a:xfrm>
          <a:prstGeom prst="wedgeRoundRectCallout">
            <a:avLst>
              <a:gd name="adj1" fmla="val -68444"/>
              <a:gd name="adj2" fmla="val -12075"/>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feedback theory and servo motors</a:t>
            </a:r>
            <a:endParaRPr lang="en-US" dirty="0">
              <a:solidFill>
                <a:schemeClr val="tx1"/>
              </a:solidFill>
            </a:endParaRPr>
          </a:p>
        </p:txBody>
      </p:sp>
      <p:sp>
        <p:nvSpPr>
          <p:cNvPr id="8" name="Rounded Rectangular Callout 7"/>
          <p:cNvSpPr/>
          <p:nvPr/>
        </p:nvSpPr>
        <p:spPr>
          <a:xfrm>
            <a:off x="6248400" y="5410200"/>
            <a:ext cx="2667000" cy="1143000"/>
          </a:xfrm>
          <a:prstGeom prst="wedgeRoundRectCallout">
            <a:avLst>
              <a:gd name="adj1" fmla="val -32357"/>
              <a:gd name="adj2" fmla="val -12629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exact kinematic constraint theory</a:t>
            </a:r>
          </a:p>
        </p:txBody>
      </p:sp>
      <p:sp>
        <p:nvSpPr>
          <p:cNvPr id="9" name="Rounded Rectangular Callout 8"/>
          <p:cNvSpPr/>
          <p:nvPr/>
        </p:nvSpPr>
        <p:spPr>
          <a:xfrm>
            <a:off x="228600" y="1600200"/>
            <a:ext cx="2438400" cy="685800"/>
          </a:xfrm>
          <a:prstGeom prst="wedgeRoundRectCallout">
            <a:avLst>
              <a:gd name="adj1" fmla="val 50079"/>
              <a:gd name="adj2" fmla="val 98191"/>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a:t>
            </a:r>
            <a:r>
              <a:rPr lang="en-US" dirty="0" smtClean="0">
                <a:solidFill>
                  <a:schemeClr val="tx1"/>
                </a:solidFill>
              </a:rPr>
              <a:t>ardboard </a:t>
            </a:r>
            <a:r>
              <a:rPr lang="en-US" dirty="0" err="1" smtClean="0">
                <a:solidFill>
                  <a:schemeClr val="tx1"/>
                </a:solidFill>
              </a:rPr>
              <a:t>modelling</a:t>
            </a:r>
            <a:r>
              <a:rPr lang="en-US" dirty="0" smtClean="0">
                <a:solidFill>
                  <a:schemeClr val="tx1"/>
                </a:solidFill>
              </a:rPr>
              <a:t> </a:t>
            </a:r>
            <a:endParaRPr lang="en-US" sz="1400" dirty="0">
              <a:solidFill>
                <a:schemeClr val="tx1"/>
              </a:solidFill>
            </a:endParaRPr>
          </a:p>
          <a:p>
            <a:r>
              <a:rPr lang="en-US" sz="1400" dirty="0" smtClean="0">
                <a:solidFill>
                  <a:schemeClr val="tx1"/>
                </a:solidFill>
              </a:rPr>
              <a:t>[PhD  thesis </a:t>
            </a:r>
            <a:r>
              <a:rPr lang="en-US" sz="1400" dirty="0" err="1" smtClean="0">
                <a:solidFill>
                  <a:schemeClr val="tx1"/>
                </a:solidFill>
              </a:rPr>
              <a:t>Frens</a:t>
            </a:r>
            <a:r>
              <a:rPr lang="en-US" sz="1400" dirty="0" smtClean="0">
                <a:solidFill>
                  <a:schemeClr val="tx1"/>
                </a:solidFill>
              </a:rPr>
              <a:t>, chapter 2]</a:t>
            </a:r>
            <a:endParaRPr lang="en-US" dirty="0" smtClean="0">
              <a:solidFill>
                <a:schemeClr val="tx1"/>
              </a:solidFill>
            </a:endParaRPr>
          </a:p>
        </p:txBody>
      </p:sp>
      <p:sp>
        <p:nvSpPr>
          <p:cNvPr id="10" name="Rounded Rectangular Callout 9"/>
          <p:cNvSpPr/>
          <p:nvPr/>
        </p:nvSpPr>
        <p:spPr>
          <a:xfrm>
            <a:off x="3810000" y="1600200"/>
            <a:ext cx="1752600" cy="457200"/>
          </a:xfrm>
          <a:prstGeom prst="wedgeRoundRectCallout">
            <a:avLst>
              <a:gd name="adj1" fmla="val -25437"/>
              <a:gd name="adj2" fmla="val 9779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Emotion theory</a:t>
            </a:r>
          </a:p>
          <a:p>
            <a:endParaRPr lang="en-US" dirty="0" smtClean="0">
              <a:solidFill>
                <a:schemeClr val="tx1"/>
              </a:solidFill>
            </a:endParaRPr>
          </a:p>
        </p:txBody>
      </p:sp>
      <p:sp>
        <p:nvSpPr>
          <p:cNvPr id="11" name="Rounded Rectangular Callout 10"/>
          <p:cNvSpPr/>
          <p:nvPr/>
        </p:nvSpPr>
        <p:spPr>
          <a:xfrm>
            <a:off x="7391400" y="3048000"/>
            <a:ext cx="1524000" cy="533400"/>
          </a:xfrm>
          <a:prstGeom prst="wedgeRoundRectCallout">
            <a:avLst>
              <a:gd name="adj1" fmla="val -76833"/>
              <a:gd name="adj2" fmla="val 5756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color theory</a:t>
            </a:r>
          </a:p>
        </p:txBody>
      </p:sp>
      <p:sp>
        <p:nvSpPr>
          <p:cNvPr id="12" name="Rounded Rectangular Callout 11"/>
          <p:cNvSpPr/>
          <p:nvPr/>
        </p:nvSpPr>
        <p:spPr>
          <a:xfrm>
            <a:off x="6629400" y="1676400"/>
            <a:ext cx="2209800" cy="381000"/>
          </a:xfrm>
          <a:prstGeom prst="wedgeRoundRectCallout">
            <a:avLst>
              <a:gd name="adj1" fmla="val -33612"/>
              <a:gd name="adj2" fmla="val 18537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a:t>
            </a:r>
            <a:r>
              <a:rPr lang="en-US" dirty="0" smtClean="0">
                <a:solidFill>
                  <a:schemeClr val="tx1"/>
                </a:solidFill>
              </a:rPr>
              <a:t>roduct semantics</a:t>
            </a:r>
          </a:p>
        </p:txBody>
      </p:sp>
      <p:sp>
        <p:nvSpPr>
          <p:cNvPr id="14" name="Rounded Rectangular Callout 13"/>
          <p:cNvSpPr/>
          <p:nvPr/>
        </p:nvSpPr>
        <p:spPr>
          <a:xfrm>
            <a:off x="5562600" y="762000"/>
            <a:ext cx="2438400" cy="685800"/>
          </a:xfrm>
          <a:prstGeom prst="wedgeRoundRectCallout">
            <a:avLst>
              <a:gd name="adj1" fmla="val -12773"/>
              <a:gd name="adj2" fmla="val 21911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a:t>
            </a:r>
            <a:r>
              <a:rPr lang="en-US" dirty="0" smtClean="0">
                <a:solidFill>
                  <a:schemeClr val="tx1"/>
                </a:solidFill>
              </a:rPr>
              <a:t>ardboard </a:t>
            </a:r>
            <a:r>
              <a:rPr lang="en-US" dirty="0" err="1" smtClean="0">
                <a:solidFill>
                  <a:schemeClr val="tx1"/>
                </a:solidFill>
              </a:rPr>
              <a:t>modelling</a:t>
            </a:r>
            <a:r>
              <a:rPr lang="en-US" dirty="0" smtClean="0">
                <a:solidFill>
                  <a:schemeClr val="tx1"/>
                </a:solidFill>
              </a:rPr>
              <a:t> </a:t>
            </a:r>
            <a:endParaRPr lang="en-US" sz="1400" dirty="0">
              <a:solidFill>
                <a:schemeClr val="tx1"/>
              </a:solidFill>
            </a:endParaRPr>
          </a:p>
          <a:p>
            <a:r>
              <a:rPr lang="en-US" sz="1400" dirty="0" smtClean="0">
                <a:solidFill>
                  <a:schemeClr val="tx1"/>
                </a:solidFill>
              </a:rPr>
              <a:t>[PhD  thesis </a:t>
            </a:r>
            <a:r>
              <a:rPr lang="en-US" sz="1400" dirty="0" err="1" smtClean="0">
                <a:solidFill>
                  <a:schemeClr val="tx1"/>
                </a:solidFill>
              </a:rPr>
              <a:t>Frens</a:t>
            </a:r>
            <a:r>
              <a:rPr lang="en-US" sz="1400" dirty="0" smtClean="0">
                <a:solidFill>
                  <a:schemeClr val="tx1"/>
                </a:solidFill>
              </a:rPr>
              <a:t>, chapter 2]</a:t>
            </a:r>
            <a:endParaRPr lang="en-US" dirty="0" smtClean="0">
              <a:solidFill>
                <a:schemeClr val="tx1"/>
              </a:solidFill>
            </a:endParaRPr>
          </a:p>
        </p:txBody>
      </p:sp>
      <p:sp>
        <p:nvSpPr>
          <p:cNvPr id="15" name="Rounded Rectangular Callout 14"/>
          <p:cNvSpPr/>
          <p:nvPr/>
        </p:nvSpPr>
        <p:spPr>
          <a:xfrm>
            <a:off x="7315200" y="2362200"/>
            <a:ext cx="1600200" cy="457200"/>
          </a:xfrm>
          <a:prstGeom prst="wedgeRoundRectCallout">
            <a:avLst>
              <a:gd name="adj1" fmla="val -55147"/>
              <a:gd name="adj2" fmla="val 5367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generative art</a:t>
            </a:r>
          </a:p>
        </p:txBody>
      </p:sp>
      <p:sp>
        <p:nvSpPr>
          <p:cNvPr id="17" name="TextBox 16"/>
          <p:cNvSpPr txBox="1"/>
          <p:nvPr/>
        </p:nvSpPr>
        <p:spPr>
          <a:xfrm>
            <a:off x="1143000" y="152400"/>
            <a:ext cx="6629400" cy="1815882"/>
          </a:xfrm>
          <a:prstGeom prst="rect">
            <a:avLst/>
          </a:prstGeom>
          <a:noFill/>
        </p:spPr>
        <p:txBody>
          <a:bodyPr wrap="square" rtlCol="0">
            <a:spAutoFit/>
          </a:bodyPr>
          <a:lstStyle/>
          <a:p>
            <a:r>
              <a:rPr lang="en-US" sz="3600" b="1" dirty="0" smtClean="0">
                <a:solidFill>
                  <a:srgbClr val="FF0000"/>
                </a:solidFill>
              </a:rPr>
              <a:t>What Prof. </a:t>
            </a:r>
            <a:r>
              <a:rPr lang="en-US" sz="3600" b="1" dirty="0" err="1" smtClean="0">
                <a:solidFill>
                  <a:srgbClr val="FF0000"/>
                </a:solidFill>
              </a:rPr>
              <a:t>Loe</a:t>
            </a:r>
            <a:r>
              <a:rPr lang="en-US" sz="3600" b="1" dirty="0" smtClean="0">
                <a:solidFill>
                  <a:srgbClr val="FF0000"/>
                </a:solidFill>
              </a:rPr>
              <a:t> </a:t>
            </a:r>
            <a:r>
              <a:rPr lang="en-US" sz="3600" b="1" dirty="0" err="1" smtClean="0">
                <a:solidFill>
                  <a:srgbClr val="FF0000"/>
                </a:solidFill>
              </a:rPr>
              <a:t>Feijs</a:t>
            </a:r>
            <a:r>
              <a:rPr lang="en-US" sz="3600" b="1" dirty="0" smtClean="0">
                <a:solidFill>
                  <a:srgbClr val="FF0000"/>
                </a:solidFill>
              </a:rPr>
              <a:t> </a:t>
            </a:r>
          </a:p>
          <a:p>
            <a:r>
              <a:rPr lang="en-US" sz="3600" b="1" dirty="0">
                <a:solidFill>
                  <a:srgbClr val="FF0000"/>
                </a:solidFill>
              </a:rPr>
              <a:t>w</a:t>
            </a:r>
            <a:r>
              <a:rPr lang="en-US" sz="3600" b="1" dirty="0" smtClean="0">
                <a:solidFill>
                  <a:srgbClr val="FF0000"/>
                </a:solidFill>
              </a:rPr>
              <a:t>ill teach you:</a:t>
            </a:r>
          </a:p>
          <a:p>
            <a:endParaRPr lang="en-US" sz="2000" b="1" dirty="0">
              <a:solidFill>
                <a:srgbClr val="FF0000"/>
              </a:solidFill>
            </a:endParaRPr>
          </a:p>
          <a:p>
            <a:endParaRPr lang="en-US" sz="2000" b="1"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7505700" y="914400"/>
            <a:ext cx="1409700" cy="685800"/>
          </a:xfrm>
          <a:prstGeom prst="wedgeRoundRectCallout">
            <a:avLst>
              <a:gd name="adj1" fmla="val -133000"/>
              <a:gd name="adj2" fmla="val 4224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sensors and </a:t>
            </a:r>
            <a:r>
              <a:rPr lang="en-US" dirty="0" err="1" smtClean="0">
                <a:solidFill>
                  <a:schemeClr val="tx1"/>
                </a:solidFill>
              </a:rPr>
              <a:t>opamp</a:t>
            </a:r>
            <a:r>
              <a:rPr lang="en-US" dirty="0" smtClean="0">
                <a:solidFill>
                  <a:schemeClr val="tx1"/>
                </a:solidFill>
              </a:rPr>
              <a:t> circuits</a:t>
            </a:r>
          </a:p>
        </p:txBody>
      </p:sp>
      <p:sp>
        <p:nvSpPr>
          <p:cNvPr id="7" name="Rounded Rectangular Callout 6"/>
          <p:cNvSpPr/>
          <p:nvPr/>
        </p:nvSpPr>
        <p:spPr>
          <a:xfrm>
            <a:off x="7315200" y="3733800"/>
            <a:ext cx="1600200" cy="838200"/>
          </a:xfrm>
          <a:prstGeom prst="wedgeRoundRectCallout">
            <a:avLst>
              <a:gd name="adj1" fmla="val -110894"/>
              <a:gd name="adj2" fmla="val -7752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feedback theory and servo motors</a:t>
            </a:r>
            <a:endParaRPr lang="en-US" dirty="0">
              <a:solidFill>
                <a:schemeClr val="tx1"/>
              </a:solidFill>
            </a:endParaRPr>
          </a:p>
        </p:txBody>
      </p:sp>
      <p:sp>
        <p:nvSpPr>
          <p:cNvPr id="8" name="Rounded Rectangular Callout 7"/>
          <p:cNvSpPr/>
          <p:nvPr/>
        </p:nvSpPr>
        <p:spPr>
          <a:xfrm>
            <a:off x="5943600" y="5410200"/>
            <a:ext cx="2667000" cy="1143000"/>
          </a:xfrm>
          <a:prstGeom prst="wedgeRoundRectCallout">
            <a:avLst>
              <a:gd name="adj1" fmla="val -36276"/>
              <a:gd name="adj2" fmla="val -14458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exact kinematic constraint theory</a:t>
            </a:r>
          </a:p>
        </p:txBody>
      </p:sp>
      <p:sp>
        <p:nvSpPr>
          <p:cNvPr id="9" name="Rounded Rectangular Callout 8"/>
          <p:cNvSpPr/>
          <p:nvPr/>
        </p:nvSpPr>
        <p:spPr>
          <a:xfrm>
            <a:off x="2286000" y="1600200"/>
            <a:ext cx="2438400" cy="685800"/>
          </a:xfrm>
          <a:prstGeom prst="wedgeRoundRectCallout">
            <a:avLst>
              <a:gd name="adj1" fmla="val 88650"/>
              <a:gd name="adj2" fmla="val 2953"/>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Cardboard </a:t>
            </a:r>
            <a:r>
              <a:rPr lang="en-US" dirty="0" err="1" smtClean="0">
                <a:solidFill>
                  <a:schemeClr val="tx1"/>
                </a:solidFill>
              </a:rPr>
              <a:t>modelling</a:t>
            </a:r>
            <a:r>
              <a:rPr lang="en-US" dirty="0" smtClean="0">
                <a:solidFill>
                  <a:schemeClr val="tx1"/>
                </a:solidFill>
              </a:rPr>
              <a:t> </a:t>
            </a:r>
            <a:endParaRPr lang="en-US" sz="1400" dirty="0">
              <a:solidFill>
                <a:schemeClr val="tx1"/>
              </a:solidFill>
            </a:endParaRPr>
          </a:p>
          <a:p>
            <a:r>
              <a:rPr lang="en-US" sz="1400" dirty="0" smtClean="0">
                <a:solidFill>
                  <a:schemeClr val="tx1"/>
                </a:solidFill>
              </a:rPr>
              <a:t>[PhD  thesis </a:t>
            </a:r>
            <a:r>
              <a:rPr lang="en-US" sz="1400" dirty="0" err="1" smtClean="0">
                <a:solidFill>
                  <a:schemeClr val="tx1"/>
                </a:solidFill>
              </a:rPr>
              <a:t>Frens</a:t>
            </a:r>
            <a:r>
              <a:rPr lang="en-US" sz="1400" dirty="0" smtClean="0">
                <a:solidFill>
                  <a:schemeClr val="tx1"/>
                </a:solidFill>
              </a:rPr>
              <a:t>]</a:t>
            </a:r>
            <a:endParaRPr lang="en-US" dirty="0" smtClean="0">
              <a:solidFill>
                <a:schemeClr val="tx1"/>
              </a:solidFill>
            </a:endParaRPr>
          </a:p>
        </p:txBody>
      </p:sp>
      <p:sp>
        <p:nvSpPr>
          <p:cNvPr id="10" name="Rounded Rectangular Callout 9"/>
          <p:cNvSpPr/>
          <p:nvPr/>
        </p:nvSpPr>
        <p:spPr>
          <a:xfrm>
            <a:off x="7010400" y="4800600"/>
            <a:ext cx="1752600" cy="457200"/>
          </a:xfrm>
          <a:prstGeom prst="wedgeRoundRectCallout">
            <a:avLst>
              <a:gd name="adj1" fmla="val -88791"/>
              <a:gd name="adj2" fmla="val -24220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a:t>
            </a:r>
            <a:r>
              <a:rPr lang="en-US" dirty="0" smtClean="0">
                <a:solidFill>
                  <a:schemeClr val="tx1"/>
                </a:solidFill>
              </a:rPr>
              <a:t>motion theory</a:t>
            </a:r>
          </a:p>
        </p:txBody>
      </p:sp>
      <p:sp>
        <p:nvSpPr>
          <p:cNvPr id="11" name="Rounded Rectangular Callout 10"/>
          <p:cNvSpPr/>
          <p:nvPr/>
        </p:nvSpPr>
        <p:spPr>
          <a:xfrm>
            <a:off x="7391400" y="3048000"/>
            <a:ext cx="1524000" cy="533400"/>
          </a:xfrm>
          <a:prstGeom prst="wedgeRoundRectCallout">
            <a:avLst>
              <a:gd name="adj1" fmla="val -120548"/>
              <a:gd name="adj2" fmla="val -35496"/>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color theory</a:t>
            </a:r>
          </a:p>
        </p:txBody>
      </p:sp>
      <p:sp>
        <p:nvSpPr>
          <p:cNvPr id="12" name="Rounded Rectangular Callout 11"/>
          <p:cNvSpPr/>
          <p:nvPr/>
        </p:nvSpPr>
        <p:spPr>
          <a:xfrm>
            <a:off x="7467600" y="2362200"/>
            <a:ext cx="1447800" cy="533400"/>
          </a:xfrm>
          <a:prstGeom prst="wedgeRoundRectCallout">
            <a:avLst>
              <a:gd name="adj1" fmla="val -128753"/>
              <a:gd name="adj2" fmla="val 1835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a:t>
            </a:r>
            <a:r>
              <a:rPr lang="en-US" dirty="0" smtClean="0">
                <a:solidFill>
                  <a:schemeClr val="tx1"/>
                </a:solidFill>
              </a:rPr>
              <a:t>roduct semantics</a:t>
            </a:r>
          </a:p>
        </p:txBody>
      </p:sp>
      <p:sp>
        <p:nvSpPr>
          <p:cNvPr id="15" name="Rounded Rectangular Callout 14"/>
          <p:cNvSpPr/>
          <p:nvPr/>
        </p:nvSpPr>
        <p:spPr>
          <a:xfrm>
            <a:off x="7467600" y="1752600"/>
            <a:ext cx="1447800" cy="457200"/>
          </a:xfrm>
          <a:prstGeom prst="wedgeRoundRectCallout">
            <a:avLst>
              <a:gd name="adj1" fmla="val -126426"/>
              <a:gd name="adj2" fmla="val 7653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generative art</a:t>
            </a:r>
          </a:p>
        </p:txBody>
      </p:sp>
      <p:sp>
        <p:nvSpPr>
          <p:cNvPr id="17" name="TextBox 16"/>
          <p:cNvSpPr txBox="1"/>
          <p:nvPr/>
        </p:nvSpPr>
        <p:spPr>
          <a:xfrm>
            <a:off x="1143000" y="152400"/>
            <a:ext cx="6629400" cy="1815882"/>
          </a:xfrm>
          <a:prstGeom prst="rect">
            <a:avLst/>
          </a:prstGeom>
          <a:noFill/>
        </p:spPr>
        <p:txBody>
          <a:bodyPr wrap="square" rtlCol="0">
            <a:spAutoFit/>
          </a:bodyPr>
          <a:lstStyle/>
          <a:p>
            <a:r>
              <a:rPr lang="en-US" sz="3600" b="1" dirty="0" smtClean="0">
                <a:solidFill>
                  <a:srgbClr val="FF0000"/>
                </a:solidFill>
              </a:rPr>
              <a:t>What Prof. </a:t>
            </a:r>
            <a:r>
              <a:rPr lang="en-US" sz="3600" b="1" dirty="0" err="1" smtClean="0">
                <a:solidFill>
                  <a:srgbClr val="FF0000"/>
                </a:solidFill>
              </a:rPr>
              <a:t>Loe</a:t>
            </a:r>
            <a:r>
              <a:rPr lang="en-US" sz="3600" b="1" dirty="0" smtClean="0">
                <a:solidFill>
                  <a:srgbClr val="FF0000"/>
                </a:solidFill>
              </a:rPr>
              <a:t> </a:t>
            </a:r>
            <a:r>
              <a:rPr lang="en-US" sz="3600" b="1" dirty="0" err="1" smtClean="0">
                <a:solidFill>
                  <a:srgbClr val="FF0000"/>
                </a:solidFill>
              </a:rPr>
              <a:t>Feijs</a:t>
            </a:r>
            <a:r>
              <a:rPr lang="en-US" sz="3600" b="1" dirty="0" smtClean="0">
                <a:solidFill>
                  <a:srgbClr val="FF0000"/>
                </a:solidFill>
              </a:rPr>
              <a:t> </a:t>
            </a:r>
          </a:p>
          <a:p>
            <a:r>
              <a:rPr lang="en-US" sz="3600" b="1" dirty="0">
                <a:solidFill>
                  <a:srgbClr val="FF0000"/>
                </a:solidFill>
              </a:rPr>
              <a:t>w</a:t>
            </a:r>
            <a:r>
              <a:rPr lang="en-US" sz="3600" b="1" dirty="0" smtClean="0">
                <a:solidFill>
                  <a:srgbClr val="FF0000"/>
                </a:solidFill>
              </a:rPr>
              <a:t>ants after each lesson:</a:t>
            </a:r>
          </a:p>
          <a:p>
            <a:endParaRPr lang="en-US" sz="2000" b="1" dirty="0">
              <a:solidFill>
                <a:srgbClr val="FF0000"/>
              </a:solidFill>
            </a:endParaRPr>
          </a:p>
          <a:p>
            <a:endParaRPr lang="en-US" sz="2000" b="1" dirty="0" smtClean="0">
              <a:solidFill>
                <a:srgbClr val="FF0000"/>
              </a:solidFill>
            </a:endParaRPr>
          </a:p>
        </p:txBody>
      </p:sp>
      <p:sp>
        <p:nvSpPr>
          <p:cNvPr id="18" name="Rectangle 17"/>
          <p:cNvSpPr/>
          <p:nvPr/>
        </p:nvSpPr>
        <p:spPr>
          <a:xfrm>
            <a:off x="5638800" y="2133600"/>
            <a:ext cx="1371600" cy="369332"/>
          </a:xfrm>
          <a:prstGeom prst="rect">
            <a:avLst/>
          </a:prstGeom>
        </p:spPr>
        <p:txBody>
          <a:bodyPr wrap="square">
            <a:spAutoFit/>
          </a:bodyPr>
          <a:lstStyle/>
          <a:p>
            <a:r>
              <a:rPr lang="en-US" i="1" dirty="0" smtClean="0"/>
              <a:t>demo</a:t>
            </a:r>
            <a:endParaRPr lang="en-US" dirty="0"/>
          </a:p>
        </p:txBody>
      </p:sp>
      <p:sp>
        <p:nvSpPr>
          <p:cNvPr id="19" name="Rectangle 18"/>
          <p:cNvSpPr/>
          <p:nvPr/>
        </p:nvSpPr>
        <p:spPr>
          <a:xfrm>
            <a:off x="5638800" y="2514600"/>
            <a:ext cx="1371600" cy="369332"/>
          </a:xfrm>
          <a:prstGeom prst="rect">
            <a:avLst/>
          </a:prstGeom>
        </p:spPr>
        <p:txBody>
          <a:bodyPr wrap="square">
            <a:spAutoFit/>
          </a:bodyPr>
          <a:lstStyle/>
          <a:p>
            <a:r>
              <a:rPr lang="en-US" i="1" dirty="0" smtClean="0"/>
              <a:t>demo</a:t>
            </a:r>
            <a:endParaRPr lang="en-US" dirty="0"/>
          </a:p>
        </p:txBody>
      </p:sp>
      <p:sp>
        <p:nvSpPr>
          <p:cNvPr id="20" name="Rectangle 19"/>
          <p:cNvSpPr/>
          <p:nvPr/>
        </p:nvSpPr>
        <p:spPr>
          <a:xfrm>
            <a:off x="5638800" y="2895600"/>
            <a:ext cx="1371600" cy="369332"/>
          </a:xfrm>
          <a:prstGeom prst="rect">
            <a:avLst/>
          </a:prstGeom>
        </p:spPr>
        <p:txBody>
          <a:bodyPr wrap="square">
            <a:spAutoFit/>
          </a:bodyPr>
          <a:lstStyle/>
          <a:p>
            <a:r>
              <a:rPr lang="en-US" i="1" dirty="0" smtClean="0"/>
              <a:t>demo</a:t>
            </a:r>
            <a:endParaRPr lang="en-US" dirty="0"/>
          </a:p>
        </p:txBody>
      </p:sp>
      <p:sp>
        <p:nvSpPr>
          <p:cNvPr id="21" name="Rectangle 20"/>
          <p:cNvSpPr/>
          <p:nvPr/>
        </p:nvSpPr>
        <p:spPr>
          <a:xfrm>
            <a:off x="5638800" y="3288268"/>
            <a:ext cx="1371600" cy="369332"/>
          </a:xfrm>
          <a:prstGeom prst="rect">
            <a:avLst/>
          </a:prstGeom>
        </p:spPr>
        <p:txBody>
          <a:bodyPr wrap="square">
            <a:spAutoFit/>
          </a:bodyPr>
          <a:lstStyle/>
          <a:p>
            <a:r>
              <a:rPr lang="en-US" i="1" dirty="0" smtClean="0"/>
              <a:t>demo</a:t>
            </a:r>
            <a:endParaRPr lang="en-US" dirty="0"/>
          </a:p>
        </p:txBody>
      </p:sp>
      <p:sp>
        <p:nvSpPr>
          <p:cNvPr id="22" name="Rectangle 21"/>
          <p:cNvSpPr/>
          <p:nvPr/>
        </p:nvSpPr>
        <p:spPr>
          <a:xfrm>
            <a:off x="5638800" y="3657600"/>
            <a:ext cx="1371600" cy="369332"/>
          </a:xfrm>
          <a:prstGeom prst="rect">
            <a:avLst/>
          </a:prstGeom>
        </p:spPr>
        <p:txBody>
          <a:bodyPr wrap="square">
            <a:spAutoFit/>
          </a:bodyPr>
          <a:lstStyle/>
          <a:p>
            <a:r>
              <a:rPr lang="en-US" i="1" dirty="0" smtClean="0"/>
              <a:t>demo</a:t>
            </a:r>
            <a:endParaRPr lang="en-US" dirty="0"/>
          </a:p>
        </p:txBody>
      </p:sp>
      <p:sp>
        <p:nvSpPr>
          <p:cNvPr id="23" name="Rectangle 22"/>
          <p:cNvSpPr/>
          <p:nvPr/>
        </p:nvSpPr>
        <p:spPr>
          <a:xfrm>
            <a:off x="5638800" y="1752600"/>
            <a:ext cx="1371600" cy="369332"/>
          </a:xfrm>
          <a:prstGeom prst="rect">
            <a:avLst/>
          </a:prstGeom>
        </p:spPr>
        <p:txBody>
          <a:bodyPr wrap="square">
            <a:spAutoFit/>
          </a:bodyPr>
          <a:lstStyle/>
          <a:p>
            <a:r>
              <a:rPr lang="en-US" i="1" dirty="0" smtClean="0"/>
              <a:t>demo</a:t>
            </a:r>
            <a:endParaRPr lang="en-US" dirty="0"/>
          </a:p>
        </p:txBody>
      </p:sp>
      <p:sp>
        <p:nvSpPr>
          <p:cNvPr id="24" name="Rectangle 23"/>
          <p:cNvSpPr/>
          <p:nvPr/>
        </p:nvSpPr>
        <p:spPr>
          <a:xfrm>
            <a:off x="5638800" y="1371600"/>
            <a:ext cx="1371600" cy="369332"/>
          </a:xfrm>
          <a:prstGeom prst="rect">
            <a:avLst/>
          </a:prstGeom>
        </p:spPr>
        <p:txBody>
          <a:bodyPr wrap="square">
            <a:spAutoFit/>
          </a:bodyPr>
          <a:lstStyle/>
          <a:p>
            <a:r>
              <a:rPr lang="en-US" i="1" dirty="0" smtClean="0"/>
              <a:t>demo</a:t>
            </a:r>
            <a:endParaRPr lang="en-US" dirty="0"/>
          </a:p>
        </p:txBody>
      </p:sp>
      <p:sp>
        <p:nvSpPr>
          <p:cNvPr id="25" name="Rectangle 24"/>
          <p:cNvSpPr/>
          <p:nvPr/>
        </p:nvSpPr>
        <p:spPr>
          <a:xfrm>
            <a:off x="5638800" y="4038600"/>
            <a:ext cx="1371600" cy="369332"/>
          </a:xfrm>
          <a:prstGeom prst="rect">
            <a:avLst/>
          </a:prstGeom>
        </p:spPr>
        <p:txBody>
          <a:bodyPr wrap="square">
            <a:spAutoFit/>
          </a:bodyPr>
          <a:lstStyle/>
          <a:p>
            <a:r>
              <a:rPr lang="en-US" i="1" dirty="0" smtClean="0"/>
              <a:t>demo</a:t>
            </a:r>
            <a:endParaRPr lang="en-US" dirty="0"/>
          </a:p>
        </p:txBody>
      </p:sp>
      <p:sp>
        <p:nvSpPr>
          <p:cNvPr id="26" name="Rectangle 25"/>
          <p:cNvSpPr/>
          <p:nvPr/>
        </p:nvSpPr>
        <p:spPr>
          <a:xfrm>
            <a:off x="152400" y="6019800"/>
            <a:ext cx="3048000" cy="646331"/>
          </a:xfrm>
          <a:prstGeom prst="rect">
            <a:avLst/>
          </a:prstGeom>
        </p:spPr>
        <p:txBody>
          <a:bodyPr wrap="square">
            <a:spAutoFit/>
          </a:bodyPr>
          <a:lstStyle/>
          <a:p>
            <a:r>
              <a:rPr lang="en-US" i="1" dirty="0" smtClean="0"/>
              <a:t> PS a typical demo  fits on one A4 board  and it really works</a:t>
            </a:r>
          </a:p>
        </p:txBody>
      </p:sp>
      <p:sp>
        <p:nvSpPr>
          <p:cNvPr id="28" name="Isosceles Triangle 27"/>
          <p:cNvSpPr/>
          <p:nvPr/>
        </p:nvSpPr>
        <p:spPr>
          <a:xfrm>
            <a:off x="4687389" y="1524000"/>
            <a:ext cx="914400" cy="3581400"/>
          </a:xfrm>
          <a:prstGeom prst="triangle">
            <a:avLst>
              <a:gd name="adj" fmla="val 100000"/>
            </a:avLst>
          </a:prstGeom>
          <a:solidFill>
            <a:schemeClr val="accent6">
              <a:lumMod val="40000"/>
              <a:lumOff val="60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609011" y="3886200"/>
            <a:ext cx="1066800" cy="1200329"/>
          </a:xfrm>
          <a:prstGeom prst="rect">
            <a:avLst/>
          </a:prstGeom>
          <a:noFill/>
        </p:spPr>
        <p:txBody>
          <a:bodyPr wrap="square" rtlCol="0">
            <a:spAutoFit/>
          </a:bodyPr>
          <a:lstStyle/>
          <a:p>
            <a:pPr algn="r"/>
            <a:r>
              <a:rPr lang="en-US" dirty="0" smtClean="0"/>
              <a:t>inc- </a:t>
            </a:r>
            <a:r>
              <a:rPr lang="en-US" dirty="0" err="1" smtClean="0"/>
              <a:t>rease</a:t>
            </a:r>
            <a:r>
              <a:rPr lang="en-US" dirty="0" smtClean="0"/>
              <a:t> social meaning</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114800" y="5153025"/>
            <a:ext cx="1562100" cy="1095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2000" fill="hold"/>
                                        <p:tgtEl>
                                          <p:spTgt spid="28"/>
                                        </p:tgtEl>
                                        <p:attrNameLst>
                                          <p:attrName>ppt_x</p:attrName>
                                        </p:attrNameLst>
                                      </p:cBhvr>
                                      <p:tavLst>
                                        <p:tav tm="0">
                                          <p:val>
                                            <p:strVal val="#ppt_x"/>
                                          </p:val>
                                        </p:tav>
                                        <p:tav tm="100000">
                                          <p:val>
                                            <p:strVal val="#ppt_x"/>
                                          </p:val>
                                        </p:tav>
                                      </p:tavLst>
                                    </p:anim>
                                    <p:anim calcmode="lin" valueType="num">
                                      <p:cBhvr additive="base">
                                        <p:cTn id="8" dur="2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1000" fill="hold"/>
                                        <p:tgtEl>
                                          <p:spTgt spid="29"/>
                                        </p:tgtEl>
                                        <p:attrNameLst>
                                          <p:attrName>ppt_x</p:attrName>
                                        </p:attrNameLst>
                                      </p:cBhvr>
                                      <p:tavLst>
                                        <p:tav tm="0">
                                          <p:val>
                                            <p:strVal val="#ppt_x"/>
                                          </p:val>
                                        </p:tav>
                                        <p:tav tm="100000">
                                          <p:val>
                                            <p:strVal val="#ppt_x"/>
                                          </p:val>
                                        </p:tav>
                                      </p:tavLst>
                                    </p:anim>
                                    <p:anim calcmode="lin" valueType="num">
                                      <p:cBhvr additive="base">
                                        <p:cTn id="14" dur="10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checkerboard(across)">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519</Words>
  <Application>Microsoft Office PowerPoint</Application>
  <PresentationFormat>On-screen Show (4:3)</PresentationFormat>
  <Paragraphs>100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lfeijs</dc:creator>
  <cp:lastModifiedBy>lfeijs</cp:lastModifiedBy>
  <cp:revision>16</cp:revision>
  <dcterms:created xsi:type="dcterms:W3CDTF">2011-11-14T09:12:53Z</dcterms:created>
  <dcterms:modified xsi:type="dcterms:W3CDTF">2011-11-14T15:37:07Z</dcterms:modified>
</cp:coreProperties>
</file>