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9" r:id="rId4"/>
    <p:sldId id="277" r:id="rId5"/>
    <p:sldId id="275" r:id="rId6"/>
    <p:sldId id="260" r:id="rId7"/>
    <p:sldId id="261" r:id="rId8"/>
    <p:sldId id="268" r:id="rId9"/>
    <p:sldId id="269" r:id="rId10"/>
    <p:sldId id="266" r:id="rId11"/>
    <p:sldId id="263" r:id="rId12"/>
    <p:sldId id="270" r:id="rId13"/>
    <p:sldId id="272" r:id="rId14"/>
    <p:sldId id="271" r:id="rId15"/>
    <p:sldId id="265" r:id="rId16"/>
    <p:sldId id="267" r:id="rId17"/>
    <p:sldId id="273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Spanjaard" initials="" lastIdx="0" clrIdx="0"/>
  <p:cmAuthor id="1" name="TU/e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9" autoAdjust="0"/>
    <p:restoredTop sz="90071" autoAdjust="0"/>
  </p:normalViewPr>
  <p:slideViewPr>
    <p:cSldViewPr snapToGrid="0" snapToObjects="1">
      <p:cViewPr varScale="1">
        <p:scale>
          <a:sx n="65" d="100"/>
          <a:sy n="65" d="100"/>
        </p:scale>
        <p:origin x="-7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257B90-C705-4315-86FB-D5FD75AB3D2C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131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 / 1 : limited. Add time -&gt; serial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B90-C705-4315-86FB-D5FD75AB3D2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05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 / 1 : limited. Add time -&gt; serial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B90-C705-4315-86FB-D5FD75AB3D2C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05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 / 1 : limited. Add time -&gt; serial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B90-C705-4315-86FB-D5FD75AB3D2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05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USB </a:t>
            </a:r>
            <a:r>
              <a:rPr lang="en-US" dirty="0" err="1" smtClean="0"/>
              <a:t>Arduino</a:t>
            </a:r>
            <a:r>
              <a:rPr lang="en-US" dirty="0" smtClean="0"/>
              <a:t> &lt;-&gt; Notebook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B90-C705-4315-86FB-D5FD75AB3D2C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27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USB </a:t>
            </a:r>
            <a:r>
              <a:rPr lang="en-US" dirty="0" err="1" smtClean="0"/>
              <a:t>Arduino</a:t>
            </a:r>
            <a:r>
              <a:rPr lang="en-US" dirty="0" smtClean="0"/>
              <a:t> &lt;-&gt; Notebook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B90-C705-4315-86FB-D5FD75AB3D2C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276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Patchube</a:t>
            </a:r>
            <a:r>
              <a:rPr lang="en-US" baseline="0" dirty="0" smtClean="0"/>
              <a:t> (Patch-Bay) is nice for low processing power devices, they transmit their data to </a:t>
            </a:r>
            <a:r>
              <a:rPr lang="en-US" baseline="0" dirty="0" err="1" smtClean="0"/>
              <a:t>Pachube</a:t>
            </a:r>
            <a:r>
              <a:rPr lang="en-US" baseline="0" dirty="0" smtClean="0"/>
              <a:t>, many can fetch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B90-C705-4315-86FB-D5FD75AB3D2C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43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blue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</p:spPr>
      </p:pic>
      <p:pic>
        <p:nvPicPr>
          <p:cNvPr id="50185" name="Picture 9" descr="blue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39" y="5481717"/>
            <a:ext cx="1438715" cy="7097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188" y="1196975"/>
            <a:ext cx="7993062" cy="4541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351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9" name="Picture 17" descr="blue bar 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2879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 smtClean="0"/>
              <a:t>/ Department of Industrial Design</a:t>
            </a:r>
            <a:endParaRPr lang="nl-NL" dirty="0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</p:spPr>
      </p:pic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71" y="6322866"/>
            <a:ext cx="914479" cy="4511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hyperlink" Target="Arduino/VirtualPixel/VirtualPixel.in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Processing/WiFiModule/WiFiModule.pde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Arduino/VirtualPixel_1x/VirtualPixel_1x.ino" TargetMode="External"/><Relationship Id="rId3" Type="http://schemas.openxmlformats.org/officeDocument/2006/relationships/image" Target="../media/image29.png"/><Relationship Id="rId7" Type="http://schemas.openxmlformats.org/officeDocument/2006/relationships/hyperlink" Target="file:///C:\Program%20Files%20(x86)\BEL\Realterm\realterm.ex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PiraCom/piracom.exe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hyperlink" Target="Processing/Piracom/Piracom.pde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xively.com/dev/tutorials/arduino_wi-f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0pSfyXOXj8&amp;feature=kp" TargetMode="External"/><Relationship Id="rId2" Type="http://schemas.openxmlformats.org/officeDocument/2006/relationships/hyperlink" Target="http://www.youtube.com/watch?v=GJX0BRUagC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xively.com/dev/tutorials/" TargetMode="External"/><Relationship Id="rId4" Type="http://schemas.openxmlformats.org/officeDocument/2006/relationships/hyperlink" Target="http://xivel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mplio.com/2011/09/4-infographics-about-internet-of-thing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Processing/VirtualPixel_1/VirtualPixel_1.pde" TargetMode="External"/><Relationship Id="rId13" Type="http://schemas.openxmlformats.org/officeDocument/2006/relationships/image" Target="../media/image17.png"/><Relationship Id="rId3" Type="http://schemas.openxmlformats.org/officeDocument/2006/relationships/hyperlink" Target="Arduino/VirtualPixel/VirtualPixel.ino" TargetMode="External"/><Relationship Id="rId7" Type="http://schemas.openxmlformats.org/officeDocument/2006/relationships/image" Target="../media/image11.png"/><Relationship Id="rId12" Type="http://schemas.openxmlformats.org/officeDocument/2006/relationships/hyperlink" Target="Processing/VirtualPixel_1a/VirtualPixel_1a.pde" TargetMode="Externa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arduino.cc/en/Serial/Pr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hyperlink" Target="Processing/VirtualPixel/VirtualPixel.pde" TargetMode="External"/><Relationship Id="rId15" Type="http://schemas.openxmlformats.org/officeDocument/2006/relationships/image" Target="../media/image19.png"/><Relationship Id="rId10" Type="http://schemas.openxmlformats.org/officeDocument/2006/relationships/hyperlink" Target="Arduino/VirtualPixel_1/VirtualPixel_1.ino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Communication</a:t>
            </a:r>
            <a:br>
              <a:rPr lang="en-US" dirty="0" smtClean="0"/>
            </a:br>
            <a:r>
              <a:rPr lang="en-US" dirty="0" smtClean="0"/>
              <a:t>Internet of Things</a:t>
            </a:r>
            <a:endParaRPr lang="en-US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616575" cy="550863"/>
          </a:xfrm>
        </p:spPr>
        <p:txBody>
          <a:bodyPr/>
          <a:lstStyle/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16200000">
            <a:off x="1464239" y="2694711"/>
            <a:ext cx="2676939" cy="2042762"/>
            <a:chOff x="1464243" y="2694707"/>
            <a:chExt cx="2676939" cy="2042762"/>
          </a:xfrm>
        </p:grpSpPr>
        <p:sp>
          <p:nvSpPr>
            <p:cNvPr id="6" name="Rounded Rectangle 5"/>
            <p:cNvSpPr/>
            <p:nvPr/>
          </p:nvSpPr>
          <p:spPr>
            <a:xfrm>
              <a:off x="1464243" y="2694707"/>
              <a:ext cx="2676939" cy="155825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" name="Oval 6"/>
            <p:cNvSpPr/>
            <p:nvPr/>
          </p:nvSpPr>
          <p:spPr>
            <a:xfrm>
              <a:off x="2318204" y="3768472"/>
              <a:ext cx="968997" cy="96899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0"/>
              <a:endCxn id="7" idx="0"/>
            </p:cNvCxnSpPr>
            <p:nvPr/>
          </p:nvCxnSpPr>
          <p:spPr>
            <a:xfrm flipH="1">
              <a:off x="2802703" y="2694716"/>
              <a:ext cx="1" cy="1073756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624242" y="2694715"/>
            <a:ext cx="2676939" cy="2042753"/>
            <a:chOff x="1464234" y="2694716"/>
            <a:chExt cx="2676939" cy="2042753"/>
          </a:xfrm>
        </p:grpSpPr>
        <p:sp>
          <p:nvSpPr>
            <p:cNvPr id="12" name="Rounded Rectangle 11"/>
            <p:cNvSpPr/>
            <p:nvPr/>
          </p:nvSpPr>
          <p:spPr>
            <a:xfrm>
              <a:off x="1464234" y="2694716"/>
              <a:ext cx="2676939" cy="155825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318204" y="3768472"/>
              <a:ext cx="968997" cy="96899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2" idx="0"/>
              <a:endCxn id="13" idx="0"/>
            </p:cNvCxnSpPr>
            <p:nvPr/>
          </p:nvCxnSpPr>
          <p:spPr>
            <a:xfrm flipH="1">
              <a:off x="2802703" y="2694716"/>
              <a:ext cx="1" cy="1073756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352636" y="2212622"/>
            <a:ext cx="2068434" cy="28419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7" idx="6"/>
            <a:endCxn id="7" idx="2"/>
          </p:cNvCxnSpPr>
          <p:nvPr/>
        </p:nvCxnSpPr>
        <p:spPr>
          <a:xfrm>
            <a:off x="3339591" y="3231603"/>
            <a:ext cx="0" cy="968997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  <a:endCxn id="13" idx="6"/>
          </p:cNvCxnSpPr>
          <p:nvPr/>
        </p:nvCxnSpPr>
        <p:spPr>
          <a:xfrm>
            <a:off x="5425833" y="3231592"/>
            <a:ext cx="0" cy="968997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339591" y="3454400"/>
            <a:ext cx="2081479" cy="112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352636" y="4001911"/>
            <a:ext cx="2068434" cy="63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490133" y="1535289"/>
            <a:ext cx="2180167" cy="41317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14876" y="1535288"/>
            <a:ext cx="2180167" cy="41317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48046" y="18288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17674" y="184329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0133" y="10530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p</a:t>
            </a:r>
            <a:r>
              <a:rPr lang="en-US" dirty="0" smtClean="0"/>
              <a:t> address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20719" y="10530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:5012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382452" y="1053068"/>
            <a:ext cx="5288627" cy="790222"/>
            <a:chOff x="1382452" y="1053068"/>
            <a:chExt cx="5288627" cy="790222"/>
          </a:xfrm>
        </p:grpSpPr>
        <p:sp>
          <p:nvSpPr>
            <p:cNvPr id="9" name="TextBox 8"/>
            <p:cNvSpPr txBox="1"/>
            <p:nvPr/>
          </p:nvSpPr>
          <p:spPr>
            <a:xfrm>
              <a:off x="1382452" y="1053068"/>
              <a:ext cx="5288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192.168.1.23			 192.168.1.25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endCxn id="28" idx="0"/>
            </p:cNvCxnSpPr>
            <p:nvPr/>
          </p:nvCxnSpPr>
          <p:spPr>
            <a:xfrm>
              <a:off x="5826845" y="1391734"/>
              <a:ext cx="378115" cy="451556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193345" y="1053068"/>
            <a:ext cx="1677655" cy="2548086"/>
            <a:chOff x="3193345" y="1053068"/>
            <a:chExt cx="1677655" cy="2548086"/>
          </a:xfrm>
        </p:grpSpPr>
        <p:sp>
          <p:nvSpPr>
            <p:cNvPr id="34" name="TextBox 33"/>
            <p:cNvSpPr txBox="1"/>
            <p:nvPr/>
          </p:nvSpPr>
          <p:spPr>
            <a:xfrm>
              <a:off x="3352636" y="1053068"/>
              <a:ext cx="15183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Port number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&gt; 1023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stCxn id="34" idx="2"/>
            </p:cNvCxnSpPr>
            <p:nvPr/>
          </p:nvCxnSpPr>
          <p:spPr>
            <a:xfrm flipH="1">
              <a:off x="3193345" y="1699399"/>
              <a:ext cx="918473" cy="1901755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865393" y="529768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09897" y="530653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2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934252" y="1422400"/>
            <a:ext cx="427587" cy="42089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47" y="3301411"/>
            <a:ext cx="1187611" cy="82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40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358" y="3285188"/>
            <a:ext cx="2116068" cy="21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connect to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0" y="1196975"/>
            <a:ext cx="2116068" cy="21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ppeters.TUE\Desktop\WiF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01" y="1182917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92240" y="3691552"/>
            <a:ext cx="1193800" cy="1089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38077" y="2104555"/>
            <a:ext cx="1390124" cy="1420950"/>
            <a:chOff x="438077" y="2104555"/>
            <a:chExt cx="1390124" cy="1420950"/>
          </a:xfrm>
        </p:grpSpPr>
        <p:sp>
          <p:nvSpPr>
            <p:cNvPr id="54" name="TextBox 53"/>
            <p:cNvSpPr txBox="1"/>
            <p:nvPr/>
          </p:nvSpPr>
          <p:spPr>
            <a:xfrm>
              <a:off x="438077" y="3156173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Wifi</a:t>
              </a:r>
              <a:r>
                <a:rPr lang="en-US" dirty="0" smtClean="0"/>
                <a:t> Module</a:t>
              </a:r>
              <a:endParaRPr lang="en-US" dirty="0"/>
            </a:p>
          </p:txBody>
        </p:sp>
        <p:cxnSp>
          <p:nvCxnSpPr>
            <p:cNvPr id="56" name="Straight Arrow Connector 55"/>
            <p:cNvCxnSpPr>
              <a:stCxn id="54" idx="0"/>
            </p:cNvCxnSpPr>
            <p:nvPr/>
          </p:nvCxnSpPr>
          <p:spPr>
            <a:xfrm flipV="1">
              <a:off x="1133139" y="2104555"/>
              <a:ext cx="297396" cy="1051618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58" y="146519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Freeform 61"/>
          <p:cNvSpPr/>
          <p:nvPr/>
        </p:nvSpPr>
        <p:spPr>
          <a:xfrm>
            <a:off x="2381956" y="1616530"/>
            <a:ext cx="3048000" cy="1313278"/>
          </a:xfrm>
          <a:custGeom>
            <a:avLst/>
            <a:gdLst>
              <a:gd name="connsiteX0" fmla="*/ 0 w 3048000"/>
              <a:gd name="connsiteY0" fmla="*/ 505781 h 1313278"/>
              <a:gd name="connsiteX1" fmla="*/ 1185333 w 3048000"/>
              <a:gd name="connsiteY1" fmla="*/ 31648 h 1313278"/>
              <a:gd name="connsiteX2" fmla="*/ 1027288 w 3048000"/>
              <a:gd name="connsiteY2" fmla="*/ 1296003 h 1313278"/>
              <a:gd name="connsiteX3" fmla="*/ 3048000 w 3048000"/>
              <a:gd name="connsiteY3" fmla="*/ 799292 h 1313278"/>
              <a:gd name="connsiteX4" fmla="*/ 3048000 w 3048000"/>
              <a:gd name="connsiteY4" fmla="*/ 799292 h 131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1313278">
                <a:moveTo>
                  <a:pt x="0" y="505781"/>
                </a:moveTo>
                <a:cubicBezTo>
                  <a:pt x="507059" y="202862"/>
                  <a:pt x="1014118" y="-100056"/>
                  <a:pt x="1185333" y="31648"/>
                </a:cubicBezTo>
                <a:cubicBezTo>
                  <a:pt x="1356548" y="163352"/>
                  <a:pt x="716844" y="1168062"/>
                  <a:pt x="1027288" y="1296003"/>
                </a:cubicBezTo>
                <a:cubicBezTo>
                  <a:pt x="1337732" y="1423944"/>
                  <a:pt x="3048000" y="799292"/>
                  <a:pt x="3048000" y="799292"/>
                </a:cubicBezTo>
                <a:lnTo>
                  <a:pt x="3048000" y="799292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18" y="3903221"/>
            <a:ext cx="2235838" cy="16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1770895" y="5475668"/>
            <a:ext cx="1189213" cy="945967"/>
            <a:chOff x="2931767" y="3114258"/>
            <a:chExt cx="2965450" cy="2358887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490" y="3386726"/>
              <a:ext cx="142875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314" y="3386726"/>
              <a:ext cx="1428749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Rounded Rectangle 73"/>
            <p:cNvSpPr/>
            <p:nvPr/>
          </p:nvSpPr>
          <p:spPr>
            <a:xfrm>
              <a:off x="2931767" y="3114258"/>
              <a:ext cx="2965450" cy="23588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4001096" y="4144540"/>
            <a:ext cx="1023944" cy="59604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PiraCom</a:t>
            </a:r>
            <a:endParaRPr lang="en-US" sz="1400" dirty="0" smtClean="0"/>
          </a:p>
          <a:p>
            <a:pPr algn="ctr"/>
            <a:r>
              <a:rPr lang="en-US" sz="1400" dirty="0" err="1" smtClean="0"/>
              <a:t>SerProxy</a:t>
            </a:r>
            <a:endParaRPr lang="en-US" sz="1400" dirty="0" smtClean="0"/>
          </a:p>
        </p:txBody>
      </p:sp>
      <p:grpSp>
        <p:nvGrpSpPr>
          <p:cNvPr id="78" name="Group 77"/>
          <p:cNvGrpSpPr/>
          <p:nvPr/>
        </p:nvGrpSpPr>
        <p:grpSpPr>
          <a:xfrm>
            <a:off x="1769152" y="5475667"/>
            <a:ext cx="1189212" cy="945967"/>
            <a:chOff x="1034352" y="3772738"/>
            <a:chExt cx="1207955" cy="960876"/>
          </a:xfrm>
        </p:grpSpPr>
        <p:sp>
          <p:nvSpPr>
            <p:cNvPr id="79" name="Rounded Rectangle 78"/>
            <p:cNvSpPr/>
            <p:nvPr/>
          </p:nvSpPr>
          <p:spPr>
            <a:xfrm>
              <a:off x="1034352" y="3772738"/>
              <a:ext cx="1207955" cy="9608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034352" y="4253176"/>
              <a:ext cx="120795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788452" y="4612343"/>
            <a:ext cx="2914367" cy="1469792"/>
            <a:chOff x="788452" y="4612343"/>
            <a:chExt cx="2914367" cy="1469792"/>
          </a:xfrm>
        </p:grpSpPr>
        <p:sp>
          <p:nvSpPr>
            <p:cNvPr id="64" name="Freeform 63"/>
            <p:cNvSpPr/>
            <p:nvPr/>
          </p:nvSpPr>
          <p:spPr>
            <a:xfrm>
              <a:off x="788452" y="4612343"/>
              <a:ext cx="2158749" cy="1469792"/>
            </a:xfrm>
            <a:custGeom>
              <a:avLst/>
              <a:gdLst>
                <a:gd name="connsiteX0" fmla="*/ 1774126 w 2158749"/>
                <a:gd name="connsiteY0" fmla="*/ 49968 h 1469792"/>
                <a:gd name="connsiteX1" fmla="*/ 2157948 w 2158749"/>
                <a:gd name="connsiteY1" fmla="*/ 49968 h 1469792"/>
                <a:gd name="connsiteX2" fmla="*/ 1683815 w 2158749"/>
                <a:gd name="connsiteY2" fmla="*/ 569257 h 1469792"/>
                <a:gd name="connsiteX3" fmla="*/ 272704 w 2158749"/>
                <a:gd name="connsiteY3" fmla="*/ 874057 h 1469792"/>
                <a:gd name="connsiteX4" fmla="*/ 58215 w 2158749"/>
                <a:gd name="connsiteY4" fmla="*/ 1449790 h 1469792"/>
                <a:gd name="connsiteX5" fmla="*/ 995192 w 2158749"/>
                <a:gd name="connsiteY5" fmla="*/ 1348190 h 1469792"/>
                <a:gd name="connsiteX6" fmla="*/ 995192 w 2158749"/>
                <a:gd name="connsiteY6" fmla="*/ 1348190 h 146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749" h="1469792">
                  <a:moveTo>
                    <a:pt x="1774126" y="49968"/>
                  </a:moveTo>
                  <a:cubicBezTo>
                    <a:pt x="1973563" y="6694"/>
                    <a:pt x="2173000" y="-36580"/>
                    <a:pt x="2157948" y="49968"/>
                  </a:cubicBezTo>
                  <a:cubicBezTo>
                    <a:pt x="2142896" y="136516"/>
                    <a:pt x="1998022" y="431909"/>
                    <a:pt x="1683815" y="569257"/>
                  </a:cubicBezTo>
                  <a:cubicBezTo>
                    <a:pt x="1369608" y="706605"/>
                    <a:pt x="543637" y="727302"/>
                    <a:pt x="272704" y="874057"/>
                  </a:cubicBezTo>
                  <a:cubicBezTo>
                    <a:pt x="1771" y="1020812"/>
                    <a:pt x="-62200" y="1370768"/>
                    <a:pt x="58215" y="1449790"/>
                  </a:cubicBezTo>
                  <a:cubicBezTo>
                    <a:pt x="178630" y="1528812"/>
                    <a:pt x="995192" y="1348190"/>
                    <a:pt x="995192" y="1348190"/>
                  </a:cubicBezTo>
                  <a:lnTo>
                    <a:pt x="995192" y="1348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935054" y="5012267"/>
              <a:ext cx="767765" cy="1003239"/>
            </a:xfrm>
            <a:custGeom>
              <a:avLst/>
              <a:gdLst>
                <a:gd name="connsiteX0" fmla="*/ 33924 w 767765"/>
                <a:gd name="connsiteY0" fmla="*/ 936977 h 1003239"/>
                <a:gd name="connsiteX1" fmla="*/ 767702 w 767765"/>
                <a:gd name="connsiteY1" fmla="*/ 936977 h 1003239"/>
                <a:gd name="connsiteX2" fmla="*/ 57 w 767765"/>
                <a:gd name="connsiteY2" fmla="*/ 248355 h 1003239"/>
                <a:gd name="connsiteX3" fmla="*/ 722546 w 767765"/>
                <a:gd name="connsiteY3" fmla="*/ 0 h 1003239"/>
                <a:gd name="connsiteX4" fmla="*/ 722546 w 767765"/>
                <a:gd name="connsiteY4" fmla="*/ 0 h 100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765" h="1003239">
                  <a:moveTo>
                    <a:pt x="33924" y="936977"/>
                  </a:moveTo>
                  <a:cubicBezTo>
                    <a:pt x="403635" y="994362"/>
                    <a:pt x="773347" y="1051747"/>
                    <a:pt x="767702" y="936977"/>
                  </a:cubicBezTo>
                  <a:cubicBezTo>
                    <a:pt x="762057" y="822207"/>
                    <a:pt x="7583" y="404518"/>
                    <a:pt x="57" y="248355"/>
                  </a:cubicBezTo>
                  <a:cubicBezTo>
                    <a:pt x="-7469" y="92192"/>
                    <a:pt x="722546" y="0"/>
                    <a:pt x="722546" y="0"/>
                  </a:cubicBezTo>
                  <a:lnTo>
                    <a:pt x="72254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reeform 66"/>
          <p:cNvSpPr/>
          <p:nvPr/>
        </p:nvSpPr>
        <p:spPr>
          <a:xfrm>
            <a:off x="5147733" y="3296356"/>
            <a:ext cx="1399865" cy="1383041"/>
          </a:xfrm>
          <a:custGeom>
            <a:avLst/>
            <a:gdLst>
              <a:gd name="connsiteX0" fmla="*/ 0 w 1399865"/>
              <a:gd name="connsiteY0" fmla="*/ 1298222 h 1383041"/>
              <a:gd name="connsiteX1" fmla="*/ 1027289 w 1399865"/>
              <a:gd name="connsiteY1" fmla="*/ 1309511 h 1383041"/>
              <a:gd name="connsiteX2" fmla="*/ 688623 w 1399865"/>
              <a:gd name="connsiteY2" fmla="*/ 508000 h 1383041"/>
              <a:gd name="connsiteX3" fmla="*/ 1286934 w 1399865"/>
              <a:gd name="connsiteY3" fmla="*/ 327377 h 1383041"/>
              <a:gd name="connsiteX4" fmla="*/ 1399823 w 1399865"/>
              <a:gd name="connsiteY4" fmla="*/ 0 h 1383041"/>
              <a:gd name="connsiteX5" fmla="*/ 1399823 w 1399865"/>
              <a:gd name="connsiteY5" fmla="*/ 0 h 138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865" h="1383041">
                <a:moveTo>
                  <a:pt x="0" y="1298222"/>
                </a:moveTo>
                <a:cubicBezTo>
                  <a:pt x="456259" y="1369718"/>
                  <a:pt x="912519" y="1441215"/>
                  <a:pt x="1027289" y="1309511"/>
                </a:cubicBezTo>
                <a:cubicBezTo>
                  <a:pt x="1142059" y="1177807"/>
                  <a:pt x="645349" y="671689"/>
                  <a:pt x="688623" y="508000"/>
                </a:cubicBezTo>
                <a:cubicBezTo>
                  <a:pt x="731897" y="344311"/>
                  <a:pt x="1168401" y="412044"/>
                  <a:pt x="1286934" y="327377"/>
                </a:cubicBezTo>
                <a:cubicBezTo>
                  <a:pt x="1405467" y="242710"/>
                  <a:pt x="1399823" y="0"/>
                  <a:pt x="1399823" y="0"/>
                </a:cubicBezTo>
                <a:lnTo>
                  <a:pt x="1399823" y="0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7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to connect with a </a:t>
            </a:r>
            <a:r>
              <a:rPr lang="en-US" dirty="0" err="1" smtClean="0"/>
              <a:t>Wifi</a:t>
            </a:r>
            <a:r>
              <a:rPr lang="en-US" dirty="0" smtClean="0"/>
              <a:t> module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0" y="1196975"/>
            <a:ext cx="2116068" cy="21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ppeters.TUE\Desktop\WiF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01" y="1182917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58" y="146519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2381956" y="1616530"/>
            <a:ext cx="3048000" cy="1313278"/>
          </a:xfrm>
          <a:custGeom>
            <a:avLst/>
            <a:gdLst>
              <a:gd name="connsiteX0" fmla="*/ 0 w 3048000"/>
              <a:gd name="connsiteY0" fmla="*/ 505781 h 1313278"/>
              <a:gd name="connsiteX1" fmla="*/ 1185333 w 3048000"/>
              <a:gd name="connsiteY1" fmla="*/ 31648 h 1313278"/>
              <a:gd name="connsiteX2" fmla="*/ 1027288 w 3048000"/>
              <a:gd name="connsiteY2" fmla="*/ 1296003 h 1313278"/>
              <a:gd name="connsiteX3" fmla="*/ 3048000 w 3048000"/>
              <a:gd name="connsiteY3" fmla="*/ 799292 h 1313278"/>
              <a:gd name="connsiteX4" fmla="*/ 3048000 w 3048000"/>
              <a:gd name="connsiteY4" fmla="*/ 799292 h 131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1313278">
                <a:moveTo>
                  <a:pt x="0" y="505781"/>
                </a:moveTo>
                <a:cubicBezTo>
                  <a:pt x="507059" y="202862"/>
                  <a:pt x="1014118" y="-100056"/>
                  <a:pt x="1185333" y="31648"/>
                </a:cubicBezTo>
                <a:cubicBezTo>
                  <a:pt x="1356548" y="163352"/>
                  <a:pt x="716844" y="1168062"/>
                  <a:pt x="1027288" y="1296003"/>
                </a:cubicBezTo>
                <a:cubicBezTo>
                  <a:pt x="1337732" y="1423944"/>
                  <a:pt x="3048000" y="799292"/>
                  <a:pt x="3048000" y="799292"/>
                </a:cubicBezTo>
                <a:lnTo>
                  <a:pt x="3048000" y="799292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37" y="3443110"/>
            <a:ext cx="1026616" cy="123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01" y="3443110"/>
            <a:ext cx="1026616" cy="123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5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15198" r="8408" b="20103"/>
          <a:stretch/>
        </p:blipFill>
        <p:spPr bwMode="auto">
          <a:xfrm>
            <a:off x="1027084" y="1185333"/>
            <a:ext cx="4562429" cy="51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188" y="895350"/>
            <a:ext cx="2116068" cy="21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to connect with a </a:t>
            </a:r>
            <a:r>
              <a:rPr lang="en-US" dirty="0"/>
              <a:t>S</a:t>
            </a:r>
            <a:r>
              <a:rPr lang="en-US" dirty="0" smtClean="0"/>
              <a:t>erial/Socket proxy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pic>
        <p:nvPicPr>
          <p:cNvPr id="30" name="Picture 2" descr="http://www.fiz-ix.com/wp-content/uploads/2013/02/SerialCommunication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0375" y="3243439"/>
            <a:ext cx="814687" cy="4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43" y="1171679"/>
            <a:ext cx="2235838" cy="16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752741" y="1392719"/>
            <a:ext cx="1023944" cy="59604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PiraCom</a:t>
            </a:r>
            <a:endParaRPr lang="en-US" sz="1400" dirty="0" smtClean="0"/>
          </a:p>
          <a:p>
            <a:pPr algn="ctr"/>
            <a:r>
              <a:rPr lang="en-US" sz="1400" dirty="0" err="1" smtClean="0"/>
              <a:t>SerProxy</a:t>
            </a:r>
            <a:endParaRPr lang="en-US" sz="14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58" y="117167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rc 24"/>
          <p:cNvSpPr/>
          <p:nvPr/>
        </p:nvSpPr>
        <p:spPr>
          <a:xfrm>
            <a:off x="1896534" y="2201333"/>
            <a:ext cx="1377244" cy="982134"/>
          </a:xfrm>
          <a:prstGeom prst="arc">
            <a:avLst>
              <a:gd name="adj1" fmla="val 16079426"/>
              <a:gd name="adj2" fmla="val 199528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797778" y="2551289"/>
            <a:ext cx="632178" cy="437002"/>
          </a:xfrm>
          <a:custGeom>
            <a:avLst/>
            <a:gdLst>
              <a:gd name="connsiteX0" fmla="*/ 0 w 632178"/>
              <a:gd name="connsiteY0" fmla="*/ 0 h 437002"/>
              <a:gd name="connsiteX1" fmla="*/ 135466 w 632178"/>
              <a:gd name="connsiteY1" fmla="*/ 124178 h 437002"/>
              <a:gd name="connsiteX2" fmla="*/ 259644 w 632178"/>
              <a:gd name="connsiteY2" fmla="*/ 428978 h 437002"/>
              <a:gd name="connsiteX3" fmla="*/ 485422 w 632178"/>
              <a:gd name="connsiteY3" fmla="*/ 327378 h 437002"/>
              <a:gd name="connsiteX4" fmla="*/ 632178 w 632178"/>
              <a:gd name="connsiteY4" fmla="*/ 101600 h 437002"/>
              <a:gd name="connsiteX5" fmla="*/ 632178 w 632178"/>
              <a:gd name="connsiteY5" fmla="*/ 101600 h 43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178" h="437002">
                <a:moveTo>
                  <a:pt x="0" y="0"/>
                </a:moveTo>
                <a:cubicBezTo>
                  <a:pt x="46096" y="26341"/>
                  <a:pt x="92192" y="52682"/>
                  <a:pt x="135466" y="124178"/>
                </a:cubicBezTo>
                <a:cubicBezTo>
                  <a:pt x="178740" y="195674"/>
                  <a:pt x="201318" y="395111"/>
                  <a:pt x="259644" y="428978"/>
                </a:cubicBezTo>
                <a:cubicBezTo>
                  <a:pt x="317970" y="462845"/>
                  <a:pt x="423333" y="381941"/>
                  <a:pt x="485422" y="327378"/>
                </a:cubicBezTo>
                <a:cubicBezTo>
                  <a:pt x="547511" y="272815"/>
                  <a:pt x="632178" y="101600"/>
                  <a:pt x="632178" y="101600"/>
                </a:cubicBezTo>
                <a:lnTo>
                  <a:pt x="632178" y="101600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000862" y="2990817"/>
            <a:ext cx="1338876" cy="77936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hlinkClick r:id="rId6" action="ppaction://hlinkfile"/>
              </a:rPr>
              <a:t>PiraCom</a:t>
            </a:r>
            <a:endParaRPr lang="en-US" dirty="0" smtClean="0"/>
          </a:p>
          <a:p>
            <a:pPr algn="ctr"/>
            <a:r>
              <a:rPr lang="en-US" dirty="0" err="1" smtClean="0"/>
              <a:t>SerProxy</a:t>
            </a:r>
            <a:endParaRPr lang="en-US" dirty="0" smtClean="0"/>
          </a:p>
        </p:txBody>
      </p:sp>
      <p:sp>
        <p:nvSpPr>
          <p:cNvPr id="28" name="Rounded Rectangle 27"/>
          <p:cNvSpPr/>
          <p:nvPr/>
        </p:nvSpPr>
        <p:spPr>
          <a:xfrm>
            <a:off x="2857266" y="4561060"/>
            <a:ext cx="1626068" cy="94653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9" name="Equal 28"/>
          <p:cNvSpPr/>
          <p:nvPr/>
        </p:nvSpPr>
        <p:spPr>
          <a:xfrm rot="5400000">
            <a:off x="3377084" y="3989035"/>
            <a:ext cx="592376" cy="329239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 rot="16200000">
            <a:off x="4949174" y="4427960"/>
            <a:ext cx="1471399" cy="1206468"/>
            <a:chOff x="5018363" y="4105828"/>
            <a:chExt cx="2698755" cy="2042752"/>
          </a:xfrm>
        </p:grpSpPr>
        <p:sp>
          <p:nvSpPr>
            <p:cNvPr id="32" name="Rounded Rectangle 31"/>
            <p:cNvSpPr/>
            <p:nvPr/>
          </p:nvSpPr>
          <p:spPr>
            <a:xfrm>
              <a:off x="5018363" y="4105828"/>
              <a:ext cx="2698755" cy="157095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851626" y="5179583"/>
              <a:ext cx="968997" cy="96899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2" idx="0"/>
              <a:endCxn id="33" idx="0"/>
            </p:cNvCxnSpPr>
            <p:nvPr/>
          </p:nvCxnSpPr>
          <p:spPr>
            <a:xfrm rot="5400000">
              <a:off x="5815056" y="4626897"/>
              <a:ext cx="1073754" cy="31617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3" idx="2"/>
              <a:endCxn id="33" idx="6"/>
            </p:cNvCxnSpPr>
            <p:nvPr/>
          </p:nvCxnSpPr>
          <p:spPr>
            <a:xfrm>
              <a:off x="5851626" y="5664082"/>
              <a:ext cx="968997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 rot="16200000">
            <a:off x="5544968" y="4776496"/>
            <a:ext cx="1630017" cy="6680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8" idx="3"/>
            <a:endCxn id="32" idx="0"/>
          </p:cNvCxnSpPr>
          <p:nvPr/>
        </p:nvCxnSpPr>
        <p:spPr>
          <a:xfrm flipV="1">
            <a:off x="4483334" y="5031194"/>
            <a:ext cx="598306" cy="3136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85" y="3561048"/>
            <a:ext cx="2235838" cy="16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21"/>
          <p:cNvSpPr/>
          <p:nvPr/>
        </p:nvSpPr>
        <p:spPr>
          <a:xfrm>
            <a:off x="6562556" y="2539992"/>
            <a:ext cx="1031348" cy="1399823"/>
          </a:xfrm>
          <a:custGeom>
            <a:avLst/>
            <a:gdLst>
              <a:gd name="connsiteX0" fmla="*/ 605888 w 1031348"/>
              <a:gd name="connsiteY0" fmla="*/ 1399823 h 1399823"/>
              <a:gd name="connsiteX1" fmla="*/ 7577 w 1031348"/>
              <a:gd name="connsiteY1" fmla="*/ 1083734 h 1399823"/>
              <a:gd name="connsiteX2" fmla="*/ 978422 w 1031348"/>
              <a:gd name="connsiteY2" fmla="*/ 564445 h 1399823"/>
              <a:gd name="connsiteX3" fmla="*/ 842955 w 1031348"/>
              <a:gd name="connsiteY3" fmla="*/ 248356 h 1399823"/>
              <a:gd name="connsiteX4" fmla="*/ 334955 w 1031348"/>
              <a:gd name="connsiteY4" fmla="*/ 0 h 1399823"/>
              <a:gd name="connsiteX5" fmla="*/ 334955 w 1031348"/>
              <a:gd name="connsiteY5" fmla="*/ 0 h 13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1348" h="1399823">
                <a:moveTo>
                  <a:pt x="605888" y="1399823"/>
                </a:moveTo>
                <a:cubicBezTo>
                  <a:pt x="275688" y="1311393"/>
                  <a:pt x="-54512" y="1222963"/>
                  <a:pt x="7577" y="1083734"/>
                </a:cubicBezTo>
                <a:cubicBezTo>
                  <a:pt x="69666" y="944505"/>
                  <a:pt x="839192" y="703675"/>
                  <a:pt x="978422" y="564445"/>
                </a:cubicBezTo>
                <a:cubicBezTo>
                  <a:pt x="1117652" y="425215"/>
                  <a:pt x="950199" y="342430"/>
                  <a:pt x="842955" y="248356"/>
                </a:cubicBezTo>
                <a:cubicBezTo>
                  <a:pt x="735711" y="154282"/>
                  <a:pt x="334955" y="0"/>
                  <a:pt x="334955" y="0"/>
                </a:cubicBezTo>
                <a:lnTo>
                  <a:pt x="334955" y="0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46399"/>
            <a:ext cx="728748" cy="89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34" y="5312587"/>
            <a:ext cx="513308" cy="6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4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connects </a:t>
            </a:r>
            <a:r>
              <a:rPr lang="en-US" dirty="0"/>
              <a:t>to </a:t>
            </a:r>
            <a:r>
              <a:rPr lang="en-US" dirty="0" smtClean="0"/>
              <a:t>notebook </a:t>
            </a:r>
            <a:r>
              <a:rPr lang="en-US" dirty="0"/>
              <a:t>via cable </a:t>
            </a:r>
            <a:r>
              <a:rPr lang="en-US" dirty="0" smtClean="0"/>
              <a:t>(serial)</a:t>
            </a:r>
            <a:endParaRPr lang="en-US" dirty="0"/>
          </a:p>
          <a:p>
            <a:r>
              <a:rPr lang="en-US" dirty="0" smtClean="0"/>
              <a:t>Notebook connects to Internet (socket)</a:t>
            </a:r>
          </a:p>
          <a:p>
            <a:endParaRPr lang="en-US" dirty="0" smtClean="0"/>
          </a:p>
          <a:p>
            <a:r>
              <a:rPr lang="en-US" dirty="0" err="1" smtClean="0"/>
              <a:t>Arduino</a:t>
            </a:r>
            <a:r>
              <a:rPr lang="en-US" dirty="0" smtClean="0"/>
              <a:t> connects to Xbee1 (serial)</a:t>
            </a:r>
          </a:p>
          <a:p>
            <a:r>
              <a:rPr lang="en-US" dirty="0" smtClean="0"/>
              <a:t>Xbee1 connects to Xbee2 (wireless serial)</a:t>
            </a:r>
          </a:p>
          <a:p>
            <a:r>
              <a:rPr lang="en-US" dirty="0" smtClean="0"/>
              <a:t>Xbee2 connects to notebook (serial)</a:t>
            </a:r>
          </a:p>
          <a:p>
            <a:r>
              <a:rPr lang="en-US" dirty="0"/>
              <a:t>Notebook </a:t>
            </a:r>
            <a:r>
              <a:rPr lang="en-US" dirty="0" smtClean="0"/>
              <a:t>connects </a:t>
            </a:r>
            <a:r>
              <a:rPr lang="en-US" dirty="0"/>
              <a:t>to </a:t>
            </a:r>
            <a:r>
              <a:rPr lang="en-US" dirty="0" smtClean="0"/>
              <a:t>Internet (socket )</a:t>
            </a:r>
          </a:p>
          <a:p>
            <a:endParaRPr lang="en-US" dirty="0" smtClean="0"/>
          </a:p>
          <a:p>
            <a:r>
              <a:rPr lang="en-US" dirty="0" err="1" smtClean="0"/>
              <a:t>Arduino</a:t>
            </a:r>
            <a:r>
              <a:rPr lang="en-US" dirty="0" smtClean="0"/>
              <a:t> connects to </a:t>
            </a:r>
            <a:r>
              <a:rPr lang="en-US" dirty="0" err="1" smtClean="0"/>
              <a:t>WiFi</a:t>
            </a:r>
            <a:r>
              <a:rPr lang="en-US" dirty="0" smtClean="0"/>
              <a:t> module (serial)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 module connects to Internet(socket)</a:t>
            </a:r>
          </a:p>
        </p:txBody>
      </p:sp>
    </p:spTree>
    <p:extLst>
      <p:ext uri="{BB962C8B-B14F-4D97-AF65-F5344CB8AC3E}">
        <p14:creationId xmlns:p14="http://schemas.microsoft.com/office/powerpoint/2010/main" val="30095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sensors available for reading worldwide</a:t>
            </a:r>
          </a:p>
          <a:p>
            <a:r>
              <a:rPr lang="en-US" dirty="0" smtClean="0"/>
              <a:t>Make actuators available worldwide</a:t>
            </a:r>
          </a:p>
          <a:p>
            <a:r>
              <a:rPr lang="en-US" dirty="0" smtClean="0"/>
              <a:t>Send sensor values to server location where it can be read by many.</a:t>
            </a:r>
            <a:endParaRPr lang="en-US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24" y="2980266"/>
            <a:ext cx="2163327" cy="173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0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look at:</a:t>
            </a:r>
          </a:p>
          <a:p>
            <a:pPr lvl="1"/>
            <a:r>
              <a:rPr lang="en-US" dirty="0" smtClean="0">
                <a:hlinkClick r:id="rId2"/>
              </a:rPr>
              <a:t>Tutorial serial communication Arduino – Processing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www.youtube.com/watch?v=g0pSfyXOXj8&amp;feature=kp</a:t>
            </a:r>
            <a:endParaRPr lang="en-US" dirty="0"/>
          </a:p>
          <a:p>
            <a:pPr lvl="1"/>
            <a:r>
              <a:rPr lang="en-US" dirty="0" err="1" smtClean="0">
                <a:hlinkClick r:id="rId4"/>
              </a:rPr>
              <a:t>Xively</a:t>
            </a:r>
            <a:r>
              <a:rPr lang="en-US" dirty="0" smtClean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Pachube</a:t>
            </a:r>
            <a:r>
              <a:rPr lang="en-US" dirty="0" smtClean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Cosm</a:t>
            </a:r>
            <a:endParaRPr lang="en-US" dirty="0" smtClean="0"/>
          </a:p>
          <a:p>
            <a:pPr lvl="2"/>
            <a:r>
              <a:rPr lang="en-US" dirty="0" smtClean="0">
                <a:hlinkClick r:id="rId4"/>
              </a:rPr>
              <a:t>http://</a:t>
            </a:r>
            <a:r>
              <a:rPr lang="en-US" dirty="0">
                <a:hlinkClick r:id="rId4"/>
              </a:rPr>
              <a:t>xively.com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, </a:t>
            </a:r>
            <a:r>
              <a:rPr lang="en-US" dirty="0">
                <a:hlinkClick r:id="rId5"/>
              </a:rPr>
              <a:t>https://xively.com/dev/tutorials/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0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Internet of Things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Internet of Things refers to </a:t>
            </a:r>
            <a:r>
              <a:rPr lang="en-US" dirty="0">
                <a:solidFill>
                  <a:srgbClr val="FF0000"/>
                </a:solidFill>
              </a:rPr>
              <a:t>uniquely identifiable </a:t>
            </a:r>
            <a:r>
              <a:rPr lang="en-US" dirty="0"/>
              <a:t>objects (things) and their </a:t>
            </a:r>
            <a:r>
              <a:rPr lang="en-US" dirty="0">
                <a:solidFill>
                  <a:srgbClr val="FF0000"/>
                </a:solidFill>
              </a:rPr>
              <a:t>virtual representations </a:t>
            </a:r>
            <a:r>
              <a:rPr lang="en-US" dirty="0"/>
              <a:t>in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Internet-like</a:t>
            </a:r>
            <a:r>
              <a:rPr lang="en-US" dirty="0" smtClean="0"/>
              <a:t> </a:t>
            </a:r>
            <a:r>
              <a:rPr lang="en-US" dirty="0"/>
              <a:t>structure </a:t>
            </a:r>
            <a:endParaRPr lang="en-US" dirty="0" smtClean="0"/>
          </a:p>
          <a:p>
            <a:endParaRPr lang="en-US" b="0" dirty="0"/>
          </a:p>
          <a:p>
            <a:endParaRPr lang="en-US" b="0" dirty="0"/>
          </a:p>
        </p:txBody>
      </p:sp>
      <p:pic>
        <p:nvPicPr>
          <p:cNvPr id="1026" name="Picture 2" descr="http://www.symplio.com/wp-content/uploads/2011/09/beecham_research_internet_of_thin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37" y="2425768"/>
            <a:ext cx="4343577" cy="281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7337" y="5554147"/>
            <a:ext cx="4254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http://www.symplio.com/2011/09/4-infographics-about-internet-of-things/</a:t>
            </a:r>
            <a:endParaRPr lang="en-US" sz="1000" dirty="0"/>
          </a:p>
        </p:txBody>
      </p:sp>
      <p:pic>
        <p:nvPicPr>
          <p:cNvPr id="1028" name="Picture 4" descr="http://visually.visually.netdna-cdn.com/TheInternetofThings_4e56608abddf4_w5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21" y="2425768"/>
            <a:ext cx="2736279" cy="38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all about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12606" y="3554343"/>
            <a:ext cx="71382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68362" y="4930878"/>
            <a:ext cx="71382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2196" y="266945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r>
              <a:rPr lang="en-US" dirty="0" smtClean="0">
                <a:latin typeface="+mn-lt"/>
              </a:rPr>
              <a:t>5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060" y="47637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V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48581" y="2871037"/>
            <a:ext cx="6902245" cy="0"/>
          </a:xfrm>
          <a:prstGeom prst="line">
            <a:avLst/>
          </a:prstGeom>
          <a:ln w="6350">
            <a:solidFill>
              <a:schemeClr val="accent2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7304" y="33823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24118" y="538486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possibilities: 0V or 5V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533832" y="2669455"/>
            <a:ext cx="14749" cy="10821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524004" y="4104931"/>
            <a:ext cx="14749" cy="10821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48581" y="4916147"/>
            <a:ext cx="6858001" cy="14731"/>
          </a:xfrm>
          <a:prstGeom prst="line">
            <a:avLst/>
          </a:prstGeom>
          <a:ln w="6350">
            <a:solidFill>
              <a:schemeClr val="accent2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57796" y="358170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80852" y="494841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24118" y="24749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85450" y="395376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all about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12606" y="3554343"/>
            <a:ext cx="71382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2196" y="266945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r>
              <a:rPr lang="en-US" dirty="0" smtClean="0">
                <a:latin typeface="+mn-lt"/>
              </a:rPr>
              <a:t>5</a:t>
            </a:r>
            <a:endParaRPr lang="en-US" dirty="0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48581" y="2871037"/>
            <a:ext cx="1510532" cy="0"/>
          </a:xfrm>
          <a:prstGeom prst="line">
            <a:avLst/>
          </a:prstGeom>
          <a:ln w="6350">
            <a:solidFill>
              <a:schemeClr val="accent2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7304" y="33823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533832" y="2669455"/>
            <a:ext cx="14749" cy="10821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57796" y="358170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24118" y="24749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59113" y="2871037"/>
            <a:ext cx="0" cy="663693"/>
          </a:xfrm>
          <a:prstGeom prst="line">
            <a:avLst/>
          </a:prstGeom>
          <a:ln w="6350">
            <a:solidFill>
              <a:schemeClr val="accent2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59113" y="3534712"/>
            <a:ext cx="1421298" cy="0"/>
          </a:xfrm>
          <a:prstGeom prst="line">
            <a:avLst/>
          </a:prstGeom>
          <a:ln w="6350">
            <a:solidFill>
              <a:schemeClr val="accent2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80411" y="2890650"/>
            <a:ext cx="0" cy="663693"/>
          </a:xfrm>
          <a:prstGeom prst="line">
            <a:avLst/>
          </a:prstGeom>
          <a:ln w="6350">
            <a:solidFill>
              <a:schemeClr val="accent2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80411" y="2877950"/>
            <a:ext cx="1510532" cy="0"/>
          </a:xfrm>
          <a:prstGeom prst="line">
            <a:avLst/>
          </a:prstGeom>
          <a:ln w="6350">
            <a:solidFill>
              <a:schemeClr val="accent2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75554" y="3534712"/>
            <a:ext cx="1421298" cy="0"/>
          </a:xfrm>
          <a:prstGeom prst="line">
            <a:avLst/>
          </a:prstGeom>
          <a:ln w="6350">
            <a:solidFill>
              <a:schemeClr val="accent2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75554" y="2890650"/>
            <a:ext cx="0" cy="663693"/>
          </a:xfrm>
          <a:prstGeom prst="line">
            <a:avLst/>
          </a:prstGeom>
          <a:ln w="6350">
            <a:solidFill>
              <a:schemeClr val="accent2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03847" y="3547430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69762" y="3554278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66224" y="3556308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686203" y="3547430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20381" y="446405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286296" y="446405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82758" y="446405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202737" y="446405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all about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fiz-ix.com/wp-content/uploads/2013/02/SerialCommun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2" y="1196975"/>
            <a:ext cx="8274856" cy="45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388" y="4141232"/>
            <a:ext cx="8736012" cy="181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64147" y="4141232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92091" y="4141232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20035" y="4141232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47979" y="4141232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675923" y="4141232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03867" y="4141232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31811" y="4141232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559755" y="4141232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187699" y="4141232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815647" y="4141232"/>
            <a:ext cx="0" cy="83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90800" y="1119742"/>
            <a:ext cx="4826000" cy="7228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27666" y="5229302"/>
            <a:ext cx="627944" cy="0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92091" y="5090802"/>
            <a:ext cx="2111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Sample rate </a:t>
            </a:r>
            <a:r>
              <a:rPr lang="en-US" sz="1200" dirty="0" smtClean="0">
                <a:sym typeface="Wingdings" panose="05000000000000000000" pitchFamily="2" charset="2"/>
              </a:rPr>
              <a:t></a:t>
            </a:r>
            <a:r>
              <a:rPr lang="en-US" sz="1200" dirty="0" smtClean="0"/>
              <a:t> bits / second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60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connection to notebook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0" y="1196975"/>
            <a:ext cx="2116068" cy="21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931767" y="3114258"/>
            <a:ext cx="2965450" cy="23588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53" y="11969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2196642" y="2479752"/>
            <a:ext cx="1097509" cy="1813949"/>
          </a:xfrm>
          <a:custGeom>
            <a:avLst/>
            <a:gdLst>
              <a:gd name="connsiteX0" fmla="*/ 400784 w 1097509"/>
              <a:gd name="connsiteY0" fmla="*/ 64664 h 1734438"/>
              <a:gd name="connsiteX1" fmla="*/ 1089897 w 1097509"/>
              <a:gd name="connsiteY1" fmla="*/ 144177 h 1734438"/>
              <a:gd name="connsiteX2" fmla="*/ 3219 w 1097509"/>
              <a:gd name="connsiteY2" fmla="*/ 1336873 h 1734438"/>
              <a:gd name="connsiteX3" fmla="*/ 732088 w 1097509"/>
              <a:gd name="connsiteY3" fmla="*/ 1734438 h 1734438"/>
              <a:gd name="connsiteX4" fmla="*/ 732088 w 1097509"/>
              <a:gd name="connsiteY4" fmla="*/ 1734438 h 173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509" h="1734438">
                <a:moveTo>
                  <a:pt x="400784" y="64664"/>
                </a:moveTo>
                <a:cubicBezTo>
                  <a:pt x="778471" y="-1597"/>
                  <a:pt x="1156158" y="-67858"/>
                  <a:pt x="1089897" y="144177"/>
                </a:cubicBezTo>
                <a:cubicBezTo>
                  <a:pt x="1023636" y="356212"/>
                  <a:pt x="62854" y="1071830"/>
                  <a:pt x="3219" y="1336873"/>
                </a:cubicBezTo>
                <a:cubicBezTo>
                  <a:pt x="-56416" y="1601917"/>
                  <a:pt x="732088" y="1734438"/>
                  <a:pt x="732088" y="1734438"/>
                </a:cubicBezTo>
                <a:lnTo>
                  <a:pt x="732088" y="173443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299886" y="2411896"/>
            <a:ext cx="1537420" cy="1881806"/>
          </a:xfrm>
          <a:custGeom>
            <a:avLst/>
            <a:gdLst>
              <a:gd name="connsiteX0" fmla="*/ 597331 w 1537420"/>
              <a:gd name="connsiteY0" fmla="*/ 1908313 h 1908313"/>
              <a:gd name="connsiteX1" fmla="*/ 1524984 w 1537420"/>
              <a:gd name="connsiteY1" fmla="*/ 1417982 h 1908313"/>
              <a:gd name="connsiteX2" fmla="*/ 984 w 1537420"/>
              <a:gd name="connsiteY2" fmla="*/ 238539 h 1908313"/>
              <a:gd name="connsiteX3" fmla="*/ 1273192 w 1537420"/>
              <a:gd name="connsiteY3" fmla="*/ 0 h 1908313"/>
              <a:gd name="connsiteX4" fmla="*/ 1273192 w 1537420"/>
              <a:gd name="connsiteY4" fmla="*/ 0 h 190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420" h="1908313">
                <a:moveTo>
                  <a:pt x="597331" y="1908313"/>
                </a:moveTo>
                <a:cubicBezTo>
                  <a:pt x="1110853" y="1802295"/>
                  <a:pt x="1624375" y="1696278"/>
                  <a:pt x="1524984" y="1417982"/>
                </a:cubicBezTo>
                <a:cubicBezTo>
                  <a:pt x="1425593" y="1139686"/>
                  <a:pt x="42949" y="474869"/>
                  <a:pt x="984" y="238539"/>
                </a:cubicBezTo>
                <a:cubicBezTo>
                  <a:pt x="-40981" y="2209"/>
                  <a:pt x="1273192" y="0"/>
                  <a:pt x="1273192" y="0"/>
                </a:cubicBezTo>
                <a:lnTo>
                  <a:pt x="127319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6" idx="1"/>
            <a:endCxn id="6" idx="3"/>
          </p:cNvCxnSpPr>
          <p:nvPr/>
        </p:nvCxnSpPr>
        <p:spPr>
          <a:xfrm>
            <a:off x="2931767" y="4293702"/>
            <a:ext cx="296545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96050" y="530542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 cable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H="1" flipV="1">
            <a:off x="5162550" y="4371975"/>
            <a:ext cx="1970854" cy="93345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www.fiz-ix.com/wp-content/uploads/2013/02/SerialCommunic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21" y="3386726"/>
            <a:ext cx="1459267" cy="8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92" y="4044395"/>
            <a:ext cx="1427473" cy="142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06" y="3993501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44" y="404439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connection to notebook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0" y="1196975"/>
            <a:ext cx="2116068" cy="21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931767" y="3114258"/>
            <a:ext cx="2965450" cy="23588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53" y="11969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2196642" y="2479752"/>
            <a:ext cx="1097509" cy="1813949"/>
          </a:xfrm>
          <a:custGeom>
            <a:avLst/>
            <a:gdLst>
              <a:gd name="connsiteX0" fmla="*/ 400784 w 1097509"/>
              <a:gd name="connsiteY0" fmla="*/ 64664 h 1734438"/>
              <a:gd name="connsiteX1" fmla="*/ 1089897 w 1097509"/>
              <a:gd name="connsiteY1" fmla="*/ 144177 h 1734438"/>
              <a:gd name="connsiteX2" fmla="*/ 3219 w 1097509"/>
              <a:gd name="connsiteY2" fmla="*/ 1336873 h 1734438"/>
              <a:gd name="connsiteX3" fmla="*/ 732088 w 1097509"/>
              <a:gd name="connsiteY3" fmla="*/ 1734438 h 1734438"/>
              <a:gd name="connsiteX4" fmla="*/ 732088 w 1097509"/>
              <a:gd name="connsiteY4" fmla="*/ 1734438 h 173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509" h="1734438">
                <a:moveTo>
                  <a:pt x="400784" y="64664"/>
                </a:moveTo>
                <a:cubicBezTo>
                  <a:pt x="778471" y="-1597"/>
                  <a:pt x="1156158" y="-67858"/>
                  <a:pt x="1089897" y="144177"/>
                </a:cubicBezTo>
                <a:cubicBezTo>
                  <a:pt x="1023636" y="356212"/>
                  <a:pt x="62854" y="1071830"/>
                  <a:pt x="3219" y="1336873"/>
                </a:cubicBezTo>
                <a:cubicBezTo>
                  <a:pt x="-56416" y="1601917"/>
                  <a:pt x="732088" y="1734438"/>
                  <a:pt x="732088" y="1734438"/>
                </a:cubicBezTo>
                <a:lnTo>
                  <a:pt x="732088" y="173443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299886" y="2411896"/>
            <a:ext cx="1537420" cy="1881806"/>
          </a:xfrm>
          <a:custGeom>
            <a:avLst/>
            <a:gdLst>
              <a:gd name="connsiteX0" fmla="*/ 597331 w 1537420"/>
              <a:gd name="connsiteY0" fmla="*/ 1908313 h 1908313"/>
              <a:gd name="connsiteX1" fmla="*/ 1524984 w 1537420"/>
              <a:gd name="connsiteY1" fmla="*/ 1417982 h 1908313"/>
              <a:gd name="connsiteX2" fmla="*/ 984 w 1537420"/>
              <a:gd name="connsiteY2" fmla="*/ 238539 h 1908313"/>
              <a:gd name="connsiteX3" fmla="*/ 1273192 w 1537420"/>
              <a:gd name="connsiteY3" fmla="*/ 0 h 1908313"/>
              <a:gd name="connsiteX4" fmla="*/ 1273192 w 1537420"/>
              <a:gd name="connsiteY4" fmla="*/ 0 h 190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420" h="1908313">
                <a:moveTo>
                  <a:pt x="597331" y="1908313"/>
                </a:moveTo>
                <a:cubicBezTo>
                  <a:pt x="1110853" y="1802295"/>
                  <a:pt x="1624375" y="1696278"/>
                  <a:pt x="1524984" y="1417982"/>
                </a:cubicBezTo>
                <a:cubicBezTo>
                  <a:pt x="1425593" y="1139686"/>
                  <a:pt x="42949" y="474869"/>
                  <a:pt x="984" y="238539"/>
                </a:cubicBezTo>
                <a:cubicBezTo>
                  <a:pt x="-40981" y="2209"/>
                  <a:pt x="1273192" y="0"/>
                  <a:pt x="1273192" y="0"/>
                </a:cubicBezTo>
                <a:lnTo>
                  <a:pt x="127319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ttp://www.fiz-ix.com/wp-content/uploads/2013/02/SerialCommunica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02" y="3192550"/>
            <a:ext cx="1459267" cy="8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to do serial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0" y="1196975"/>
            <a:ext cx="2116068" cy="21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931767" y="3114258"/>
            <a:ext cx="2965450" cy="23588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53" y="11969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2196642" y="2479752"/>
            <a:ext cx="1097509" cy="1813949"/>
          </a:xfrm>
          <a:custGeom>
            <a:avLst/>
            <a:gdLst>
              <a:gd name="connsiteX0" fmla="*/ 400784 w 1097509"/>
              <a:gd name="connsiteY0" fmla="*/ 64664 h 1734438"/>
              <a:gd name="connsiteX1" fmla="*/ 1089897 w 1097509"/>
              <a:gd name="connsiteY1" fmla="*/ 144177 h 1734438"/>
              <a:gd name="connsiteX2" fmla="*/ 3219 w 1097509"/>
              <a:gd name="connsiteY2" fmla="*/ 1336873 h 1734438"/>
              <a:gd name="connsiteX3" fmla="*/ 732088 w 1097509"/>
              <a:gd name="connsiteY3" fmla="*/ 1734438 h 1734438"/>
              <a:gd name="connsiteX4" fmla="*/ 732088 w 1097509"/>
              <a:gd name="connsiteY4" fmla="*/ 1734438 h 173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509" h="1734438">
                <a:moveTo>
                  <a:pt x="400784" y="64664"/>
                </a:moveTo>
                <a:cubicBezTo>
                  <a:pt x="778471" y="-1597"/>
                  <a:pt x="1156158" y="-67858"/>
                  <a:pt x="1089897" y="144177"/>
                </a:cubicBezTo>
                <a:cubicBezTo>
                  <a:pt x="1023636" y="356212"/>
                  <a:pt x="62854" y="1071830"/>
                  <a:pt x="3219" y="1336873"/>
                </a:cubicBezTo>
                <a:cubicBezTo>
                  <a:pt x="-56416" y="1601917"/>
                  <a:pt x="732088" y="1734438"/>
                  <a:pt x="732088" y="1734438"/>
                </a:cubicBezTo>
                <a:lnTo>
                  <a:pt x="732088" y="173443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299886" y="2411896"/>
            <a:ext cx="1537420" cy="1881806"/>
          </a:xfrm>
          <a:custGeom>
            <a:avLst/>
            <a:gdLst>
              <a:gd name="connsiteX0" fmla="*/ 597331 w 1537420"/>
              <a:gd name="connsiteY0" fmla="*/ 1908313 h 1908313"/>
              <a:gd name="connsiteX1" fmla="*/ 1524984 w 1537420"/>
              <a:gd name="connsiteY1" fmla="*/ 1417982 h 1908313"/>
              <a:gd name="connsiteX2" fmla="*/ 984 w 1537420"/>
              <a:gd name="connsiteY2" fmla="*/ 238539 h 1908313"/>
              <a:gd name="connsiteX3" fmla="*/ 1273192 w 1537420"/>
              <a:gd name="connsiteY3" fmla="*/ 0 h 1908313"/>
              <a:gd name="connsiteX4" fmla="*/ 1273192 w 1537420"/>
              <a:gd name="connsiteY4" fmla="*/ 0 h 190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420" h="1908313">
                <a:moveTo>
                  <a:pt x="597331" y="1908313"/>
                </a:moveTo>
                <a:cubicBezTo>
                  <a:pt x="1110853" y="1802295"/>
                  <a:pt x="1624375" y="1696278"/>
                  <a:pt x="1524984" y="1417982"/>
                </a:cubicBezTo>
                <a:cubicBezTo>
                  <a:pt x="1425593" y="1139686"/>
                  <a:pt x="42949" y="474869"/>
                  <a:pt x="984" y="238539"/>
                </a:cubicBezTo>
                <a:cubicBezTo>
                  <a:pt x="-40981" y="2209"/>
                  <a:pt x="1273192" y="0"/>
                  <a:pt x="1273192" y="0"/>
                </a:cubicBezTo>
                <a:lnTo>
                  <a:pt x="127319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6" idx="1"/>
            <a:endCxn id="6" idx="3"/>
          </p:cNvCxnSpPr>
          <p:nvPr/>
        </p:nvCxnSpPr>
        <p:spPr>
          <a:xfrm>
            <a:off x="2931767" y="4293702"/>
            <a:ext cx="296545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www.fiz-ix.com/wp-content/uploads/2013/02/SerialCommunica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21" y="3386726"/>
            <a:ext cx="1459267" cy="8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62" y="4118445"/>
            <a:ext cx="755098" cy="90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16844"/>
            <a:ext cx="755098" cy="90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62" y="5067752"/>
            <a:ext cx="755098" cy="90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5" y="3029724"/>
            <a:ext cx="728748" cy="89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78" y="3064685"/>
            <a:ext cx="717405" cy="101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34" y="4054944"/>
            <a:ext cx="719966" cy="84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0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all about communication (again)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Industrial Design</a:t>
            </a: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http://www.protocols.com/pbook/images/tcpip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8" y="1061156"/>
            <a:ext cx="3999971" cy="53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3511" y="3872089"/>
            <a:ext cx="4188178" cy="2509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287489" y="5590573"/>
            <a:ext cx="1413400" cy="709520"/>
          </a:xfrm>
          <a:prstGeom prst="straightConnector1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86844" y="2847373"/>
            <a:ext cx="3714045" cy="1160184"/>
          </a:xfrm>
          <a:prstGeom prst="straightConnector1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130550" y="3125165"/>
            <a:ext cx="2570339" cy="882392"/>
          </a:xfrm>
          <a:prstGeom prst="straightConnector1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86844" y="4862010"/>
            <a:ext cx="3714045" cy="116390"/>
          </a:xfrm>
          <a:prstGeom prst="straightConnector1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00889" y="2684773"/>
            <a:ext cx="31874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Transport Control Protocol (TCP)</a:t>
            </a:r>
          </a:p>
          <a:p>
            <a:r>
              <a:rPr lang="en-US" sz="1600" dirty="0" smtClean="0"/>
              <a:t>User Datagram Protocol (UDP)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Internet Protocol (IP)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Serial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32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/>
    </p:bldLst>
  </p:timing>
</p:sld>
</file>

<file path=ppt/theme/theme1.xml><?xml version="1.0" encoding="utf-8"?>
<a:theme xmlns:a="http://schemas.openxmlformats.org/drawingml/2006/main" name="IoT">
  <a:themeElements>
    <a:clrScheme name="TUe special blue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TUe special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e special blue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Birth and Baby simulator</Template>
  <TotalTime>1442</TotalTime>
  <Words>422</Words>
  <Application>Microsoft Office PowerPoint</Application>
  <PresentationFormat>On-screen Show (4:3)</PresentationFormat>
  <Paragraphs>111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IoT</vt:lpstr>
      <vt:lpstr>Communication Internet of Things</vt:lpstr>
      <vt:lpstr>What is the Internet of Things</vt:lpstr>
      <vt:lpstr>Its all about communication</vt:lpstr>
      <vt:lpstr>Its all about communication</vt:lpstr>
      <vt:lpstr>Its all about communication</vt:lpstr>
      <vt:lpstr>Serial connection to notebook</vt:lpstr>
      <vt:lpstr>Serial connection to notebook</vt:lpstr>
      <vt:lpstr>How to do serial communication</vt:lpstr>
      <vt:lpstr>Its all about communication (again)</vt:lpstr>
      <vt:lpstr>Socket communication</vt:lpstr>
      <vt:lpstr>Ways to connect to Internet</vt:lpstr>
      <vt:lpstr>How to connect with a Wifi module</vt:lpstr>
      <vt:lpstr>Processing</vt:lpstr>
      <vt:lpstr>How to connect with a Serial/Socket proxy</vt:lpstr>
      <vt:lpstr>So far</vt:lpstr>
      <vt:lpstr>Possibilities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</dc:title>
  <dc:creator>Peters, P.J.F.</dc:creator>
  <dc:description>Design by Volle Kracht_x000d_
Template by Orange Pepper BV_x000d_
Copyright 2008</dc:description>
  <cp:lastModifiedBy>Industrial Design</cp:lastModifiedBy>
  <cp:revision>63</cp:revision>
  <dcterms:created xsi:type="dcterms:W3CDTF">2013-03-26T10:29:30Z</dcterms:created>
  <dcterms:modified xsi:type="dcterms:W3CDTF">2014-06-03T13:21:06Z</dcterms:modified>
</cp:coreProperties>
</file>