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7" r:id="rId21"/>
    <p:sldId id="276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90" r:id="rId3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55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7222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xfrm>
            <a:off x="914798" y="3257778"/>
            <a:ext cx="7314406" cy="3085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179219" y="6514421"/>
            <a:ext cx="3962798" cy="342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B2BD715D-8FD3-48B6-AEF4-0E5E478DA285}" type="slidenum">
              <a:rPr lang="nl-NL" altLang="en-US">
                <a:latin typeface="Arial" charset="0"/>
              </a:rPr>
              <a:pPr eaLnBrk="1" hangingPunct="1"/>
              <a:t>31</a:t>
            </a:fld>
            <a:endParaRPr lang="nl-NL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ln/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>
          <a:xfrm>
            <a:off x="914798" y="3257778"/>
            <a:ext cx="7314406" cy="3085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179219" y="6514421"/>
            <a:ext cx="3962798" cy="342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0E3126C2-EC05-4184-A23F-E18241880005}" type="slidenum">
              <a:rPr lang="nl-NL" altLang="en-US">
                <a:latin typeface="Arial" charset="0"/>
              </a:rPr>
              <a:pPr eaLnBrk="1" hangingPunct="1"/>
              <a:t>32</a:t>
            </a:fld>
            <a:endParaRPr lang="nl-NL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xfrm>
            <a:off x="914798" y="3257778"/>
            <a:ext cx="7314406" cy="3085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179219" y="6514421"/>
            <a:ext cx="3962798" cy="342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B2BD715D-8FD3-48B6-AEF4-0E5E478DA285}" type="slidenum">
              <a:rPr lang="nl-NL" altLang="en-US">
                <a:latin typeface="Arial" charset="0"/>
              </a:rPr>
              <a:pPr eaLnBrk="1" hangingPunct="1"/>
              <a:t>33</a:t>
            </a:fld>
            <a:endParaRPr lang="nl-NL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0F0F73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/</a:t>
            </a:r>
            <a:r>
              <a:rPr spc="-15" dirty="0"/>
              <a:t> </a:t>
            </a:r>
            <a:r>
              <a:rPr spc="-10" dirty="0"/>
              <a:t>n</a:t>
            </a:r>
            <a:r>
              <a:rPr spc="-15" dirty="0"/>
              <a:t>a</a:t>
            </a:r>
            <a:r>
              <a:rPr spc="5" dirty="0"/>
              <a:t>m</a:t>
            </a:r>
            <a:r>
              <a:rPr spc="-10" dirty="0"/>
              <a:t>e</a:t>
            </a:r>
            <a:r>
              <a:rPr spc="-30" dirty="0"/>
              <a:t> </a:t>
            </a:r>
            <a:r>
              <a:rPr spc="-5" dirty="0"/>
              <a:t>of</a:t>
            </a:r>
            <a:r>
              <a:rPr spc="-10" dirty="0"/>
              <a:t> d</a:t>
            </a:r>
            <a:r>
              <a:rPr spc="-15" dirty="0"/>
              <a:t>e</a:t>
            </a:r>
            <a:r>
              <a:rPr spc="-10" dirty="0"/>
              <a:t>p</a:t>
            </a:r>
            <a:r>
              <a:rPr spc="-15" dirty="0"/>
              <a:t>a</a:t>
            </a:r>
            <a:r>
              <a:rPr spc="-5" dirty="0"/>
              <a:t>rt</a:t>
            </a:r>
            <a:r>
              <a:rPr spc="5" dirty="0"/>
              <a:t>m</a:t>
            </a:r>
            <a:r>
              <a:rPr spc="-10" dirty="0"/>
              <a:t>e</a:t>
            </a:r>
            <a:r>
              <a:rPr spc="-15" dirty="0"/>
              <a:t>n</a:t>
            </a:r>
            <a:r>
              <a:rPr spc="-5" dirty="0"/>
              <a:t>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F0F7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0F0F73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/</a:t>
            </a:r>
            <a:r>
              <a:rPr spc="-15" dirty="0"/>
              <a:t> </a:t>
            </a:r>
            <a:r>
              <a:rPr spc="-10" dirty="0"/>
              <a:t>n</a:t>
            </a:r>
            <a:r>
              <a:rPr spc="-15" dirty="0"/>
              <a:t>a</a:t>
            </a:r>
            <a:r>
              <a:rPr spc="5" dirty="0"/>
              <a:t>m</a:t>
            </a:r>
            <a:r>
              <a:rPr spc="-10" dirty="0"/>
              <a:t>e</a:t>
            </a:r>
            <a:r>
              <a:rPr spc="-30" dirty="0"/>
              <a:t> </a:t>
            </a:r>
            <a:r>
              <a:rPr spc="-5" dirty="0"/>
              <a:t>of</a:t>
            </a:r>
            <a:r>
              <a:rPr spc="-10" dirty="0"/>
              <a:t> d</a:t>
            </a:r>
            <a:r>
              <a:rPr spc="-15" dirty="0"/>
              <a:t>e</a:t>
            </a:r>
            <a:r>
              <a:rPr spc="-10" dirty="0"/>
              <a:t>p</a:t>
            </a:r>
            <a:r>
              <a:rPr spc="-15" dirty="0"/>
              <a:t>a</a:t>
            </a:r>
            <a:r>
              <a:rPr spc="-5" dirty="0"/>
              <a:t>rt</a:t>
            </a:r>
            <a:r>
              <a:rPr spc="5" dirty="0"/>
              <a:t>m</a:t>
            </a:r>
            <a:r>
              <a:rPr spc="-10" dirty="0"/>
              <a:t>e</a:t>
            </a:r>
            <a:r>
              <a:rPr spc="-15" dirty="0"/>
              <a:t>n</a:t>
            </a:r>
            <a:r>
              <a:rPr spc="-5" dirty="0"/>
              <a:t>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0F0F73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/</a:t>
            </a:r>
            <a:r>
              <a:rPr spc="-15" dirty="0"/>
              <a:t> </a:t>
            </a:r>
            <a:r>
              <a:rPr spc="-10" dirty="0"/>
              <a:t>n</a:t>
            </a:r>
            <a:r>
              <a:rPr spc="-15" dirty="0"/>
              <a:t>a</a:t>
            </a:r>
            <a:r>
              <a:rPr spc="5" dirty="0"/>
              <a:t>m</a:t>
            </a:r>
            <a:r>
              <a:rPr spc="-10" dirty="0"/>
              <a:t>e</a:t>
            </a:r>
            <a:r>
              <a:rPr spc="-30" dirty="0"/>
              <a:t> </a:t>
            </a:r>
            <a:r>
              <a:rPr spc="-5" dirty="0"/>
              <a:t>of</a:t>
            </a:r>
            <a:r>
              <a:rPr spc="-10" dirty="0"/>
              <a:t> d</a:t>
            </a:r>
            <a:r>
              <a:rPr spc="-15" dirty="0"/>
              <a:t>e</a:t>
            </a:r>
            <a:r>
              <a:rPr spc="-10" dirty="0"/>
              <a:t>p</a:t>
            </a:r>
            <a:r>
              <a:rPr spc="-15" dirty="0"/>
              <a:t>a</a:t>
            </a:r>
            <a:r>
              <a:rPr spc="-5" dirty="0"/>
              <a:t>rt</a:t>
            </a:r>
            <a:r>
              <a:rPr spc="5" dirty="0"/>
              <a:t>m</a:t>
            </a:r>
            <a:r>
              <a:rPr spc="-10" dirty="0"/>
              <a:t>e</a:t>
            </a:r>
            <a:r>
              <a:rPr spc="-15" dirty="0"/>
              <a:t>n</a:t>
            </a:r>
            <a:r>
              <a:rPr spc="-5" dirty="0"/>
              <a:t>t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0F0F73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/</a:t>
            </a:r>
            <a:r>
              <a:rPr spc="-15" dirty="0"/>
              <a:t> </a:t>
            </a:r>
            <a:r>
              <a:rPr spc="-10" dirty="0"/>
              <a:t>n</a:t>
            </a:r>
            <a:r>
              <a:rPr spc="-15" dirty="0"/>
              <a:t>a</a:t>
            </a:r>
            <a:r>
              <a:rPr spc="5" dirty="0"/>
              <a:t>m</a:t>
            </a:r>
            <a:r>
              <a:rPr spc="-10" dirty="0"/>
              <a:t>e</a:t>
            </a:r>
            <a:r>
              <a:rPr spc="-30" dirty="0"/>
              <a:t> </a:t>
            </a:r>
            <a:r>
              <a:rPr spc="-5" dirty="0"/>
              <a:t>of</a:t>
            </a:r>
            <a:r>
              <a:rPr spc="-10" dirty="0"/>
              <a:t> d</a:t>
            </a:r>
            <a:r>
              <a:rPr spc="-15" dirty="0"/>
              <a:t>e</a:t>
            </a:r>
            <a:r>
              <a:rPr spc="-10" dirty="0"/>
              <a:t>p</a:t>
            </a:r>
            <a:r>
              <a:rPr spc="-15" dirty="0"/>
              <a:t>a</a:t>
            </a:r>
            <a:r>
              <a:rPr spc="-5" dirty="0"/>
              <a:t>rt</a:t>
            </a:r>
            <a:r>
              <a:rPr spc="5" dirty="0"/>
              <a:t>m</a:t>
            </a:r>
            <a:r>
              <a:rPr spc="-10" dirty="0"/>
              <a:t>e</a:t>
            </a:r>
            <a:r>
              <a:rPr spc="-15" dirty="0"/>
              <a:t>n</a:t>
            </a:r>
            <a:r>
              <a:rPr spc="-5" dirty="0"/>
              <a:t>t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0F0F73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/</a:t>
            </a:r>
            <a:r>
              <a:rPr spc="-15" dirty="0"/>
              <a:t> </a:t>
            </a:r>
            <a:r>
              <a:rPr spc="-10" dirty="0"/>
              <a:t>n</a:t>
            </a:r>
            <a:r>
              <a:rPr spc="-15" dirty="0"/>
              <a:t>a</a:t>
            </a:r>
            <a:r>
              <a:rPr spc="5" dirty="0"/>
              <a:t>m</a:t>
            </a:r>
            <a:r>
              <a:rPr spc="-10" dirty="0"/>
              <a:t>e</a:t>
            </a:r>
            <a:r>
              <a:rPr spc="-30" dirty="0"/>
              <a:t> </a:t>
            </a:r>
            <a:r>
              <a:rPr spc="-5" dirty="0"/>
              <a:t>of</a:t>
            </a:r>
            <a:r>
              <a:rPr spc="-10" dirty="0"/>
              <a:t> d</a:t>
            </a:r>
            <a:r>
              <a:rPr spc="-15" dirty="0"/>
              <a:t>e</a:t>
            </a:r>
            <a:r>
              <a:rPr spc="-10" dirty="0"/>
              <a:t>p</a:t>
            </a:r>
            <a:r>
              <a:rPr spc="-15" dirty="0"/>
              <a:t>a</a:t>
            </a:r>
            <a:r>
              <a:rPr spc="-5" dirty="0"/>
              <a:t>rt</a:t>
            </a:r>
            <a:r>
              <a:rPr spc="5" dirty="0"/>
              <a:t>m</a:t>
            </a:r>
            <a:r>
              <a:rPr spc="-10" dirty="0"/>
              <a:t>e</a:t>
            </a:r>
            <a:r>
              <a:rPr spc="-15" dirty="0"/>
              <a:t>n</a:t>
            </a:r>
            <a:r>
              <a:rPr spc="-5" dirty="0"/>
              <a:t>t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8982075" cy="12954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019925" y="6408736"/>
            <a:ext cx="2124074" cy="44767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602476" y="5978525"/>
            <a:ext cx="2030349" cy="4318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8728" y="261665"/>
            <a:ext cx="7946542" cy="807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83641" y="1637950"/>
            <a:ext cx="7976717" cy="3037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F0F7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66827" y="6575466"/>
            <a:ext cx="122555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0F0F73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/</a:t>
            </a:r>
            <a:r>
              <a:rPr spc="-15" dirty="0"/>
              <a:t> </a:t>
            </a:r>
            <a:r>
              <a:rPr spc="-10" dirty="0"/>
              <a:t>n</a:t>
            </a:r>
            <a:r>
              <a:rPr spc="-15" dirty="0"/>
              <a:t>a</a:t>
            </a:r>
            <a:r>
              <a:rPr spc="5" dirty="0"/>
              <a:t>m</a:t>
            </a:r>
            <a:r>
              <a:rPr spc="-10" dirty="0"/>
              <a:t>e</a:t>
            </a:r>
            <a:r>
              <a:rPr spc="-30" dirty="0"/>
              <a:t> </a:t>
            </a:r>
            <a:r>
              <a:rPr spc="-5" dirty="0"/>
              <a:t>of</a:t>
            </a:r>
            <a:r>
              <a:rPr spc="-10" dirty="0"/>
              <a:t> d</a:t>
            </a:r>
            <a:r>
              <a:rPr spc="-15" dirty="0"/>
              <a:t>e</a:t>
            </a:r>
            <a:r>
              <a:rPr spc="-10" dirty="0"/>
              <a:t>p</a:t>
            </a:r>
            <a:r>
              <a:rPr spc="-15" dirty="0"/>
              <a:t>a</a:t>
            </a:r>
            <a:r>
              <a:rPr spc="-5" dirty="0"/>
              <a:t>rt</a:t>
            </a:r>
            <a:r>
              <a:rPr spc="5" dirty="0"/>
              <a:t>m</a:t>
            </a:r>
            <a:r>
              <a:rPr spc="-10" dirty="0"/>
              <a:t>e</a:t>
            </a:r>
            <a:r>
              <a:rPr spc="-15" dirty="0"/>
              <a:t>n</a:t>
            </a:r>
            <a:r>
              <a:rPr spc="-5" dirty="0"/>
              <a:t>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16494" y="6586080"/>
            <a:ext cx="543559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232775" y="6586080"/>
            <a:ext cx="462279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cessing.org/reference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g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jpe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id.tue.nl/creapro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rocessing.org/download/" TargetMode="External"/><Relationship Id="rId4" Type="http://schemas.openxmlformats.org/officeDocument/2006/relationships/hyperlink" Target="http://wiki.id.tue.nl/creapro/SoftwareEnvironment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8728" y="1672050"/>
            <a:ext cx="1898014" cy="4324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Hello</a:t>
            </a:r>
            <a:r>
              <a:rPr sz="32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You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8728" y="3263701"/>
            <a:ext cx="177546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Mi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th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latin typeface="Arial"/>
                <a:cs typeface="Arial"/>
              </a:rPr>
              <a:t>Need</a:t>
            </a:r>
            <a:r>
              <a:rPr spc="-3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to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inte</a:t>
            </a:r>
            <a:r>
              <a:rPr spc="-10" dirty="0">
                <a:latin typeface="Arial"/>
                <a:cs typeface="Arial"/>
              </a:rPr>
              <a:t>g</a:t>
            </a:r>
            <a:r>
              <a:rPr dirty="0">
                <a:latin typeface="Arial"/>
                <a:cs typeface="Arial"/>
              </a:rPr>
              <a:t>rate</a:t>
            </a:r>
            <a:r>
              <a:rPr spc="-3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Left</a:t>
            </a:r>
            <a:r>
              <a:rPr spc="-3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&amp; Right</a:t>
            </a:r>
            <a:r>
              <a:rPr spc="-3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brain</a:t>
            </a:r>
          </a:p>
        </p:txBody>
      </p:sp>
      <p:sp>
        <p:nvSpPr>
          <p:cNvPr id="3" name="object 3"/>
          <p:cNvSpPr/>
          <p:nvPr/>
        </p:nvSpPr>
        <p:spPr>
          <a:xfrm>
            <a:off x="2774950" y="1960498"/>
            <a:ext cx="3667125" cy="3238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38400" y="65532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http://www.tunghai74.org/letters/Brain-left-right.htm</a:t>
            </a:r>
            <a:endParaRPr lang="en-US" sz="1200" dirty="0"/>
          </a:p>
        </p:txBody>
      </p:sp>
      <p:sp>
        <p:nvSpPr>
          <p:cNvPr id="8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 smtClean="0"/>
              <a:t>/</a:t>
            </a:r>
            <a:r>
              <a:rPr lang="en-US" spc="-15" dirty="0" smtClean="0"/>
              <a:t>D</a:t>
            </a:r>
            <a:r>
              <a:rPr spc="-15" dirty="0" smtClean="0"/>
              <a:t>e</a:t>
            </a:r>
            <a:r>
              <a:rPr spc="-10" dirty="0" smtClean="0"/>
              <a:t>p</a:t>
            </a:r>
            <a:r>
              <a:rPr spc="-15" dirty="0" smtClean="0"/>
              <a:t>a</a:t>
            </a:r>
            <a:r>
              <a:rPr spc="-5" dirty="0" smtClean="0"/>
              <a:t>rt</a:t>
            </a:r>
            <a:r>
              <a:rPr spc="5" dirty="0" smtClean="0"/>
              <a:t>m</a:t>
            </a:r>
            <a:r>
              <a:rPr spc="-10" dirty="0" smtClean="0"/>
              <a:t>e</a:t>
            </a:r>
            <a:r>
              <a:rPr spc="-15" dirty="0" smtClean="0"/>
              <a:t>n</a:t>
            </a:r>
            <a:r>
              <a:rPr spc="-5" dirty="0" smtClean="0"/>
              <a:t>t</a:t>
            </a:r>
            <a:r>
              <a:rPr lang="en-US" spc="-5" dirty="0" smtClean="0"/>
              <a:t> of industrial design</a:t>
            </a:r>
            <a:endParaRPr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latin typeface="Arial"/>
                <a:cs typeface="Arial"/>
              </a:rPr>
              <a:t>Left</a:t>
            </a:r>
            <a:r>
              <a:rPr spc="-4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v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rsus</a:t>
            </a:r>
            <a:r>
              <a:rPr spc="-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Right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10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marR="508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dirty="0"/>
              <a:t>ab</a:t>
            </a:r>
            <a:r>
              <a:rPr spc="-10" dirty="0"/>
              <a:t>s</a:t>
            </a:r>
            <a:r>
              <a:rPr dirty="0"/>
              <a:t>tract </a:t>
            </a:r>
            <a:r>
              <a:rPr spc="-10" dirty="0"/>
              <a:t>o</a:t>
            </a:r>
            <a:r>
              <a:rPr dirty="0"/>
              <a:t>bjects </a:t>
            </a:r>
            <a:r>
              <a:rPr spc="5" dirty="0"/>
              <a:t>t</a:t>
            </a:r>
            <a:r>
              <a:rPr dirty="0"/>
              <a:t>hat</a:t>
            </a:r>
            <a:r>
              <a:rPr spc="-20" dirty="0"/>
              <a:t> </a:t>
            </a:r>
            <a:r>
              <a:rPr dirty="0"/>
              <a:t>are</a:t>
            </a:r>
            <a:r>
              <a:rPr spc="10" dirty="0"/>
              <a:t> </a:t>
            </a:r>
            <a:r>
              <a:rPr dirty="0"/>
              <a:t>represe</a:t>
            </a:r>
            <a:r>
              <a:rPr spc="-10" dirty="0"/>
              <a:t>n</a:t>
            </a:r>
            <a:r>
              <a:rPr dirty="0"/>
              <a:t>ted</a:t>
            </a:r>
            <a:r>
              <a:rPr spc="10" dirty="0"/>
              <a:t> </a:t>
            </a:r>
            <a:r>
              <a:rPr dirty="0"/>
              <a:t>in</a:t>
            </a:r>
            <a:r>
              <a:rPr spc="-20" dirty="0"/>
              <a:t> </a:t>
            </a:r>
            <a:r>
              <a:rPr dirty="0"/>
              <a:t>langu</a:t>
            </a:r>
            <a:r>
              <a:rPr spc="-10" dirty="0"/>
              <a:t>a</a:t>
            </a:r>
            <a:r>
              <a:rPr dirty="0"/>
              <a:t>ge</a:t>
            </a:r>
            <a:r>
              <a:rPr spc="-15" dirty="0"/>
              <a:t> </a:t>
            </a:r>
            <a:r>
              <a:rPr dirty="0"/>
              <a:t>are e</a:t>
            </a:r>
            <a:r>
              <a:rPr spc="-10" dirty="0"/>
              <a:t>a</a:t>
            </a:r>
            <a:r>
              <a:rPr dirty="0"/>
              <a:t>sy</a:t>
            </a:r>
            <a:r>
              <a:rPr spc="-5" dirty="0"/>
              <a:t> </a:t>
            </a:r>
            <a:r>
              <a:rPr dirty="0"/>
              <a:t>to</a:t>
            </a:r>
            <a:r>
              <a:rPr spc="-10" dirty="0"/>
              <a:t> </a:t>
            </a:r>
            <a:r>
              <a:rPr dirty="0"/>
              <a:t>c</a:t>
            </a:r>
            <a:r>
              <a:rPr spc="-10" dirty="0"/>
              <a:t>h</a:t>
            </a:r>
            <a:r>
              <a:rPr dirty="0"/>
              <a:t>a</a:t>
            </a:r>
            <a:r>
              <a:rPr spc="-10" dirty="0"/>
              <a:t>n</a:t>
            </a:r>
            <a:r>
              <a:rPr dirty="0"/>
              <a:t>ge</a:t>
            </a:r>
            <a:r>
              <a:rPr spc="-10" dirty="0"/>
              <a:t> </a:t>
            </a:r>
            <a:r>
              <a:rPr dirty="0"/>
              <a:t>and</a:t>
            </a:r>
            <a:r>
              <a:rPr spc="-15" dirty="0"/>
              <a:t> </a:t>
            </a:r>
            <a:r>
              <a:rPr dirty="0"/>
              <a:t>to</a:t>
            </a:r>
            <a:r>
              <a:rPr spc="-10" dirty="0"/>
              <a:t> </a:t>
            </a:r>
            <a:r>
              <a:rPr dirty="0"/>
              <a:t>d</a:t>
            </a:r>
            <a:r>
              <a:rPr spc="-10" dirty="0"/>
              <a:t>u</a:t>
            </a:r>
            <a:r>
              <a:rPr dirty="0"/>
              <a:t>plicate</a:t>
            </a:r>
            <a:r>
              <a:rPr spc="-25" dirty="0"/>
              <a:t> </a:t>
            </a:r>
            <a:r>
              <a:rPr dirty="0"/>
              <a:t>b</a:t>
            </a:r>
            <a:r>
              <a:rPr spc="-10" dirty="0"/>
              <a:t>u</a:t>
            </a:r>
            <a:r>
              <a:rPr dirty="0"/>
              <a:t>t </a:t>
            </a:r>
            <a:r>
              <a:rPr spc="-10" dirty="0"/>
              <a:t>a</a:t>
            </a:r>
            <a:r>
              <a:rPr dirty="0"/>
              <a:t>re not immediately</a:t>
            </a:r>
            <a:r>
              <a:rPr spc="-30" dirty="0"/>
              <a:t> </a:t>
            </a:r>
            <a:r>
              <a:rPr spc="-10" dirty="0"/>
              <a:t>g</a:t>
            </a:r>
            <a:r>
              <a:rPr dirty="0"/>
              <a:t>raspa</a:t>
            </a:r>
            <a:r>
              <a:rPr spc="-10" dirty="0"/>
              <a:t>b</a:t>
            </a:r>
            <a:r>
              <a:rPr dirty="0"/>
              <a:t>le or visible,</a:t>
            </a:r>
            <a:r>
              <a:rPr spc="-30" dirty="0"/>
              <a:t> </a:t>
            </a:r>
            <a:r>
              <a:rPr dirty="0"/>
              <a:t>and</a:t>
            </a:r>
            <a:r>
              <a:rPr spc="-10" dirty="0"/>
              <a:t> c</a:t>
            </a:r>
            <a:r>
              <a:rPr dirty="0"/>
              <a:t>an</a:t>
            </a:r>
            <a:r>
              <a:rPr spc="-10" dirty="0"/>
              <a:t>n</a:t>
            </a:r>
            <a:r>
              <a:rPr dirty="0"/>
              <a:t>ot be placed</a:t>
            </a:r>
            <a:r>
              <a:rPr spc="-10" dirty="0"/>
              <a:t> </a:t>
            </a:r>
            <a:r>
              <a:rPr dirty="0"/>
              <a:t>in</a:t>
            </a:r>
            <a:r>
              <a:rPr spc="-25" dirty="0"/>
              <a:t> </a:t>
            </a:r>
            <a:r>
              <a:rPr dirty="0"/>
              <a:t>the</a:t>
            </a:r>
            <a:r>
              <a:rPr spc="-10" dirty="0"/>
              <a:t> </a:t>
            </a:r>
            <a:r>
              <a:rPr dirty="0"/>
              <a:t>relevant context</a:t>
            </a:r>
          </a:p>
          <a:p>
            <a:pPr>
              <a:lnSpc>
                <a:spcPct val="100000"/>
              </a:lnSpc>
              <a:spcBef>
                <a:spcPts val="9"/>
              </a:spcBef>
              <a:buClr>
                <a:srgbClr val="00ADEE"/>
              </a:buClr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280670" marR="473709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dirty="0"/>
              <a:t>c</a:t>
            </a:r>
            <a:r>
              <a:rPr spc="-10" dirty="0"/>
              <a:t>o</a:t>
            </a:r>
            <a:r>
              <a:rPr dirty="0"/>
              <a:t>n</a:t>
            </a:r>
            <a:r>
              <a:rPr spc="-10" dirty="0"/>
              <a:t>c</a:t>
            </a:r>
            <a:r>
              <a:rPr dirty="0"/>
              <a:t>rete obje</a:t>
            </a:r>
            <a:r>
              <a:rPr spc="-10" dirty="0"/>
              <a:t>c</a:t>
            </a:r>
            <a:r>
              <a:rPr dirty="0"/>
              <a:t>ts</a:t>
            </a:r>
            <a:r>
              <a:rPr spc="-10" dirty="0"/>
              <a:t> </a:t>
            </a:r>
            <a:r>
              <a:rPr dirty="0"/>
              <a:t>that</a:t>
            </a:r>
            <a:r>
              <a:rPr spc="-10" dirty="0"/>
              <a:t> </a:t>
            </a:r>
            <a:r>
              <a:rPr dirty="0"/>
              <a:t>are cr</a:t>
            </a:r>
            <a:r>
              <a:rPr spc="-10" dirty="0"/>
              <a:t>e</a:t>
            </a:r>
            <a:r>
              <a:rPr dirty="0"/>
              <a:t>ated</a:t>
            </a:r>
            <a:r>
              <a:rPr spc="5" dirty="0"/>
              <a:t> </a:t>
            </a:r>
            <a:r>
              <a:rPr dirty="0"/>
              <a:t>in</a:t>
            </a:r>
            <a:r>
              <a:rPr spc="-20" dirty="0"/>
              <a:t> </a:t>
            </a:r>
            <a:r>
              <a:rPr dirty="0"/>
              <a:t>matter can be inspe</a:t>
            </a:r>
            <a:r>
              <a:rPr spc="-10" dirty="0"/>
              <a:t>c</a:t>
            </a:r>
            <a:r>
              <a:rPr dirty="0"/>
              <a:t>ted</a:t>
            </a:r>
            <a:r>
              <a:rPr spc="-10" dirty="0"/>
              <a:t> </a:t>
            </a:r>
            <a:r>
              <a:rPr dirty="0"/>
              <a:t>and</a:t>
            </a:r>
            <a:r>
              <a:rPr spc="-10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nipulated</a:t>
            </a:r>
            <a:r>
              <a:rPr spc="-20" dirty="0"/>
              <a:t> </a:t>
            </a:r>
            <a:r>
              <a:rPr dirty="0"/>
              <a:t>ea</a:t>
            </a:r>
            <a:r>
              <a:rPr spc="-10" dirty="0"/>
              <a:t>s</a:t>
            </a:r>
            <a:r>
              <a:rPr dirty="0"/>
              <a:t>ier,</a:t>
            </a:r>
            <a:r>
              <a:rPr spc="5" dirty="0"/>
              <a:t> </a:t>
            </a:r>
            <a:r>
              <a:rPr dirty="0"/>
              <a:t>but</a:t>
            </a:r>
            <a:r>
              <a:rPr spc="-15" dirty="0"/>
              <a:t> </a:t>
            </a:r>
            <a:r>
              <a:rPr dirty="0"/>
              <a:t>are</a:t>
            </a:r>
            <a:r>
              <a:rPr spc="10" dirty="0"/>
              <a:t> </a:t>
            </a:r>
            <a:r>
              <a:rPr dirty="0"/>
              <a:t>more diff</a:t>
            </a:r>
            <a:r>
              <a:rPr spc="5" dirty="0"/>
              <a:t>i</a:t>
            </a:r>
            <a:r>
              <a:rPr dirty="0"/>
              <a:t>cult</a:t>
            </a:r>
            <a:r>
              <a:rPr spc="-55" dirty="0"/>
              <a:t> </a:t>
            </a:r>
            <a:r>
              <a:rPr dirty="0"/>
              <a:t>to </a:t>
            </a:r>
            <a:r>
              <a:rPr spc="-10" dirty="0"/>
              <a:t>c</a:t>
            </a:r>
            <a:r>
              <a:rPr dirty="0"/>
              <a:t>ha</a:t>
            </a:r>
            <a:r>
              <a:rPr spc="-10" dirty="0"/>
              <a:t>n</a:t>
            </a:r>
            <a:r>
              <a:rPr dirty="0"/>
              <a:t>ge and</a:t>
            </a:r>
            <a:r>
              <a:rPr spc="-10" dirty="0"/>
              <a:t> </a:t>
            </a:r>
            <a:r>
              <a:rPr dirty="0"/>
              <a:t>to</a:t>
            </a:r>
            <a:r>
              <a:rPr spc="-15" dirty="0"/>
              <a:t> </a:t>
            </a:r>
            <a:r>
              <a:rPr dirty="0"/>
              <a:t>duplicate.</a:t>
            </a:r>
          </a:p>
        </p:txBody>
      </p:sp>
      <p:sp>
        <p:nvSpPr>
          <p:cNvPr id="7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 smtClean="0"/>
              <a:t>/</a:t>
            </a:r>
            <a:r>
              <a:rPr lang="en-US" spc="-15" dirty="0" smtClean="0"/>
              <a:t>D</a:t>
            </a:r>
            <a:r>
              <a:rPr spc="-15" dirty="0" smtClean="0"/>
              <a:t>e</a:t>
            </a:r>
            <a:r>
              <a:rPr spc="-10" dirty="0" smtClean="0"/>
              <a:t>p</a:t>
            </a:r>
            <a:r>
              <a:rPr spc="-15" dirty="0" smtClean="0"/>
              <a:t>a</a:t>
            </a:r>
            <a:r>
              <a:rPr spc="-5" dirty="0" smtClean="0"/>
              <a:t>rt</a:t>
            </a:r>
            <a:r>
              <a:rPr spc="5" dirty="0" smtClean="0"/>
              <a:t>m</a:t>
            </a:r>
            <a:r>
              <a:rPr spc="-10" dirty="0" smtClean="0"/>
              <a:t>e</a:t>
            </a:r>
            <a:r>
              <a:rPr spc="-15" dirty="0" smtClean="0"/>
              <a:t>n</a:t>
            </a:r>
            <a:r>
              <a:rPr spc="-5" dirty="0" smtClean="0"/>
              <a:t>t</a:t>
            </a:r>
            <a:r>
              <a:rPr lang="en-US" spc="-5" dirty="0" smtClean="0"/>
              <a:t> of industrial design</a:t>
            </a:r>
            <a:endParaRPr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latin typeface="Arial"/>
                <a:cs typeface="Arial"/>
              </a:rPr>
              <a:t>We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want</a:t>
            </a:r>
            <a:r>
              <a:rPr spc="-3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be</a:t>
            </a:r>
            <a:r>
              <a:rPr spc="-15" dirty="0">
                <a:latin typeface="Arial"/>
                <a:cs typeface="Arial"/>
              </a:rPr>
              <a:t>s</a:t>
            </a:r>
            <a:r>
              <a:rPr dirty="0">
                <a:latin typeface="Arial"/>
                <a:cs typeface="Arial"/>
              </a:rPr>
              <a:t>t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of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both</a:t>
            </a:r>
            <a:r>
              <a:rPr spc="-3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worlds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11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1637950"/>
            <a:ext cx="7470775" cy="3183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define</a:t>
            </a:r>
            <a:r>
              <a:rPr sz="24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and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c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reate</a:t>
            </a:r>
            <a:r>
              <a:rPr sz="2400" b="1" spc="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objects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through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langu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ge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0ADEE"/>
              </a:buClr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grasp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a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nd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inspe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objects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through</a:t>
            </a:r>
            <a:r>
              <a:rPr sz="24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se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se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00ADEE"/>
              </a:buClr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280670" marR="508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Pro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es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ing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can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execute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ab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tract</a:t>
            </a:r>
            <a:r>
              <a:rPr sz="2400" b="1" spc="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instructions</a:t>
            </a:r>
            <a:r>
              <a:rPr sz="24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in</a:t>
            </a:r>
            <a:r>
              <a:rPr sz="24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 comp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u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ter langu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ge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and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tran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late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these into something</a:t>
            </a:r>
            <a:r>
              <a:rPr sz="24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that </a:t>
            </a:r>
            <a:r>
              <a:rPr sz="2400" b="1" spc="-30" dirty="0">
                <a:solidFill>
                  <a:srgbClr val="0F0F73"/>
                </a:solidFill>
                <a:latin typeface="Arial"/>
                <a:cs typeface="Arial"/>
              </a:rPr>
              <a:t>y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ou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can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experience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through</a:t>
            </a:r>
            <a:r>
              <a:rPr sz="24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the se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se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 smtClean="0"/>
              <a:t>/</a:t>
            </a:r>
            <a:r>
              <a:rPr lang="en-US" spc="-15" dirty="0" smtClean="0"/>
              <a:t>D</a:t>
            </a:r>
            <a:r>
              <a:rPr spc="-15" dirty="0" smtClean="0"/>
              <a:t>e</a:t>
            </a:r>
            <a:r>
              <a:rPr spc="-10" dirty="0" smtClean="0"/>
              <a:t>p</a:t>
            </a:r>
            <a:r>
              <a:rPr spc="-15" dirty="0" smtClean="0"/>
              <a:t>a</a:t>
            </a:r>
            <a:r>
              <a:rPr spc="-5" dirty="0" smtClean="0"/>
              <a:t>rt</a:t>
            </a:r>
            <a:r>
              <a:rPr spc="5" dirty="0" smtClean="0"/>
              <a:t>m</a:t>
            </a:r>
            <a:r>
              <a:rPr spc="-10" dirty="0" smtClean="0"/>
              <a:t>e</a:t>
            </a:r>
            <a:r>
              <a:rPr spc="-15" dirty="0" smtClean="0"/>
              <a:t>n</a:t>
            </a:r>
            <a:r>
              <a:rPr spc="-5" dirty="0" smtClean="0"/>
              <a:t>t</a:t>
            </a:r>
            <a:r>
              <a:rPr lang="en-US" spc="-5" dirty="0" smtClean="0"/>
              <a:t> of industrial design</a:t>
            </a:r>
            <a:endParaRPr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20" dirty="0">
                <a:latin typeface="Arial"/>
                <a:cs typeface="Arial"/>
              </a:rPr>
              <a:t>Pro</a:t>
            </a:r>
            <a:r>
              <a:rPr sz="2800" spc="-30" dirty="0">
                <a:latin typeface="Arial"/>
                <a:cs typeface="Arial"/>
              </a:rPr>
              <a:t>g</a:t>
            </a:r>
            <a:r>
              <a:rPr sz="2800" spc="-15" dirty="0">
                <a:latin typeface="Arial"/>
                <a:cs typeface="Arial"/>
              </a:rPr>
              <a:t>ra</a:t>
            </a:r>
            <a:r>
              <a:rPr sz="2800" spc="-20" dirty="0">
                <a:latin typeface="Arial"/>
                <a:cs typeface="Arial"/>
              </a:rPr>
              <a:t>mming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languages</a:t>
            </a:r>
            <a:r>
              <a:rPr sz="2800" spc="4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: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How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d</a:t>
            </a:r>
            <a:r>
              <a:rPr sz="2800" spc="-30" dirty="0">
                <a:latin typeface="Arial"/>
                <a:cs typeface="Arial"/>
              </a:rPr>
              <a:t>o</a:t>
            </a:r>
            <a:r>
              <a:rPr sz="2800" spc="-20" dirty="0">
                <a:latin typeface="Arial"/>
                <a:cs typeface="Arial"/>
              </a:rPr>
              <a:t>es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it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25" dirty="0">
                <a:latin typeface="Arial"/>
                <a:cs typeface="Arial"/>
              </a:rPr>
              <a:t>w</a:t>
            </a:r>
            <a:r>
              <a:rPr sz="2800" spc="-30" dirty="0">
                <a:latin typeface="Arial"/>
                <a:cs typeface="Arial"/>
              </a:rPr>
              <a:t>o</a:t>
            </a:r>
            <a:r>
              <a:rPr sz="2800" spc="-15" dirty="0">
                <a:latin typeface="Arial"/>
                <a:cs typeface="Arial"/>
              </a:rPr>
              <a:t>rk</a:t>
            </a:r>
            <a:r>
              <a:rPr sz="2800" spc="-20" dirty="0">
                <a:latin typeface="Arial"/>
                <a:cs typeface="Arial"/>
              </a:rPr>
              <a:t>?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12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2003844"/>
            <a:ext cx="7638415" cy="3330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ts val="2735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pro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sing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is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an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u="heavy" dirty="0">
                <a:solidFill>
                  <a:srgbClr val="0F0F73"/>
                </a:solidFill>
                <a:latin typeface="Arial"/>
                <a:cs typeface="Arial"/>
              </a:rPr>
              <a:t>imp</a:t>
            </a:r>
            <a:r>
              <a:rPr sz="2400" u="heavy" spc="-10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u="heavy" dirty="0">
                <a:solidFill>
                  <a:srgbClr val="0F0F73"/>
                </a:solidFill>
                <a:latin typeface="Arial"/>
                <a:cs typeface="Arial"/>
              </a:rPr>
              <a:t>rative</a:t>
            </a:r>
            <a:r>
              <a:rPr sz="2400" spc="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lan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g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u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g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: th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 m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  <a:p>
            <a:pPr marL="280670">
              <a:lnSpc>
                <a:spcPts val="2735"/>
              </a:lnSpc>
            </a:pPr>
            <a:r>
              <a:rPr sz="2400" b="1" spc="-30" dirty="0">
                <a:solidFill>
                  <a:srgbClr val="0F0F73"/>
                </a:solidFill>
                <a:latin typeface="Arial"/>
                <a:cs typeface="Arial"/>
              </a:rPr>
              <a:t>y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ou use the lan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g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ua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g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to give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u="heavy" dirty="0">
                <a:solidFill>
                  <a:srgbClr val="0F0F73"/>
                </a:solidFill>
                <a:latin typeface="Arial"/>
                <a:cs typeface="Arial"/>
              </a:rPr>
              <a:t>commands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3250">
              <a:latin typeface="Times New Roman"/>
              <a:cs typeface="Times New Roman"/>
            </a:endParaRPr>
          </a:p>
          <a:p>
            <a:pPr marL="280670" marR="5080" indent="-267970">
              <a:lnSpc>
                <a:spcPct val="9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The</a:t>
            </a:r>
            <a:r>
              <a:rPr sz="2400" b="1" spc="-3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comp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u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ter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creates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the application</a:t>
            </a:r>
            <a:r>
              <a:rPr sz="2400" b="1" spc="-3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by</a:t>
            </a:r>
            <a:r>
              <a:rPr sz="2400" b="1" spc="-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ex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cuting the</a:t>
            </a:r>
            <a:r>
              <a:rPr sz="24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o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mman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d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spc="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after 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he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oth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r …</a:t>
            </a:r>
            <a:r>
              <a:rPr sz="24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it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is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 </a:t>
            </a:r>
            <a:r>
              <a:rPr sz="2400" b="1" u="heavy" dirty="0">
                <a:solidFill>
                  <a:srgbClr val="0F0F73"/>
                </a:solidFill>
                <a:latin typeface="Arial"/>
                <a:cs typeface="Arial"/>
              </a:rPr>
              <a:t>se</a:t>
            </a:r>
            <a:r>
              <a:rPr sz="2400" b="1" u="heavy" spc="-10" dirty="0">
                <a:solidFill>
                  <a:srgbClr val="0F0F73"/>
                </a:solidFill>
                <a:latin typeface="Arial"/>
                <a:cs typeface="Arial"/>
              </a:rPr>
              <a:t>q</a:t>
            </a:r>
            <a:r>
              <a:rPr sz="2400" b="1" u="heavy" dirty="0">
                <a:solidFill>
                  <a:srgbClr val="0F0F73"/>
                </a:solidFill>
                <a:latin typeface="Arial"/>
                <a:cs typeface="Arial"/>
              </a:rPr>
              <a:t>ue</a:t>
            </a:r>
            <a:r>
              <a:rPr sz="2400" b="1" u="heavy" spc="-10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u="heavy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400" b="1" u="heavy" spc="5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400" b="1" u="heavy" dirty="0">
                <a:solidFill>
                  <a:srgbClr val="0F0F73"/>
                </a:solidFill>
                <a:latin typeface="Arial"/>
                <a:cs typeface="Arial"/>
              </a:rPr>
              <a:t>al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langu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ge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"/>
              </a:spcBef>
              <a:buClr>
                <a:srgbClr val="00ADEE"/>
              </a:buClr>
              <a:buFont typeface="Arial"/>
              <a:buChar char="•"/>
            </a:pPr>
            <a:endParaRPr sz="3000"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comp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re </a:t>
            </a:r>
            <a:r>
              <a:rPr sz="2400" b="1" spc="30" dirty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h</a:t>
            </a:r>
            <a:r>
              <a:rPr sz="2400" b="1" spc="-6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spc="25" dirty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ri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ten</a:t>
            </a:r>
            <a:r>
              <a:rPr sz="2400" b="1" spc="-6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music :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parallel (orc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h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estra)</a:t>
            </a:r>
            <a:endParaRPr sz="240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290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  <a:tab pos="4762500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also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be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do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in</a:t>
            </a:r>
            <a:r>
              <a:rPr sz="24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pro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g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rams	…v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ry difficult.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 smtClean="0"/>
              <a:t>/</a:t>
            </a:r>
            <a:r>
              <a:rPr lang="en-US" spc="-15" dirty="0" smtClean="0"/>
              <a:t>D</a:t>
            </a:r>
            <a:r>
              <a:rPr spc="-15" dirty="0" smtClean="0"/>
              <a:t>e</a:t>
            </a:r>
            <a:r>
              <a:rPr spc="-10" dirty="0" smtClean="0"/>
              <a:t>p</a:t>
            </a:r>
            <a:r>
              <a:rPr spc="-15" dirty="0" smtClean="0"/>
              <a:t>a</a:t>
            </a:r>
            <a:r>
              <a:rPr spc="-5" dirty="0" smtClean="0"/>
              <a:t>rt</a:t>
            </a:r>
            <a:r>
              <a:rPr spc="5" dirty="0" smtClean="0"/>
              <a:t>m</a:t>
            </a:r>
            <a:r>
              <a:rPr spc="-10" dirty="0" smtClean="0"/>
              <a:t>e</a:t>
            </a:r>
            <a:r>
              <a:rPr spc="-15" dirty="0" smtClean="0"/>
              <a:t>n</a:t>
            </a:r>
            <a:r>
              <a:rPr spc="-5" dirty="0" smtClean="0"/>
              <a:t>t</a:t>
            </a:r>
            <a:r>
              <a:rPr lang="en-US" spc="-5" dirty="0" smtClean="0"/>
              <a:t> of industrial design</a:t>
            </a:r>
            <a:endParaRPr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8728" y="268446"/>
            <a:ext cx="5170805" cy="4324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108200" algn="l"/>
              </a:tabLst>
            </a:pP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Lets</a:t>
            </a:r>
            <a:r>
              <a:rPr sz="32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Start	Progra</a:t>
            </a:r>
            <a:r>
              <a:rPr sz="3200" b="1" spc="-1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min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…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13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2076996"/>
            <a:ext cx="6929120" cy="1646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Click</a:t>
            </a:r>
            <a:r>
              <a:rPr sz="2400" b="1" spc="-3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on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the pro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sing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icon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…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00ADEE"/>
              </a:buClr>
              <a:buFont typeface="Arial"/>
              <a:buChar char="•"/>
            </a:pPr>
            <a:endParaRPr sz="3500" dirty="0">
              <a:latin typeface="Times New Roman"/>
              <a:cs typeface="Times New Roman"/>
            </a:endParaRPr>
          </a:p>
          <a:p>
            <a:pPr marL="280670" marR="508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  <a:tab pos="3386454" algn="l"/>
                <a:tab pos="3714750" algn="l"/>
                <a:tab pos="493966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Window</a:t>
            </a:r>
            <a:r>
              <a:rPr sz="2400" b="1" spc="-5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op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ns </a:t>
            </a:r>
            <a:r>
              <a:rPr sz="2400" b="1" spc="25" dirty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h:	</a:t>
            </a:r>
            <a:r>
              <a:rPr lang="en-US" sz="2400" b="1" dirty="0" smtClean="0">
                <a:solidFill>
                  <a:srgbClr val="0F0F73"/>
                </a:solidFill>
                <a:latin typeface="Arial"/>
                <a:cs typeface="Arial"/>
              </a:rPr>
              <a:t>R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un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,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lang="en-US" sz="2400" b="1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to</a:t>
            </a:r>
            <a:r>
              <a:rPr lang="en-US" sz="2400" b="1" dirty="0" smtClean="0">
                <a:solidFill>
                  <a:srgbClr val="0F0F73"/>
                </a:solidFill>
                <a:latin typeface="Arial"/>
                <a:cs typeface="Arial"/>
              </a:rPr>
              <a:t>p,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lang="en-US" sz="2400" b="1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spc="20" dirty="0" smtClean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,</a:t>
            </a:r>
            <a:r>
              <a:rPr lang="en-US" sz="2400" b="1" dirty="0" smtClean="0">
                <a:solidFill>
                  <a:srgbClr val="0F0F73"/>
                </a:solidFill>
                <a:latin typeface="Arial"/>
                <a:cs typeface="Arial"/>
              </a:rPr>
              <a:t> O</a:t>
            </a:r>
            <a:r>
              <a:rPr sz="2400" b="1" spc="-15" dirty="0" smtClean="0">
                <a:solidFill>
                  <a:srgbClr val="0F0F73"/>
                </a:solidFill>
                <a:latin typeface="Arial"/>
                <a:cs typeface="Arial"/>
              </a:rPr>
              <a:t>p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en,</a:t>
            </a:r>
            <a:r>
              <a:rPr lang="en-US" sz="2400" b="1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lang="en-US" sz="2400" b="1" dirty="0" err="1" smtClean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dirty="0" err="1" smtClean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spc="-10" dirty="0" err="1" smtClean="0">
                <a:solidFill>
                  <a:srgbClr val="0F0F73"/>
                </a:solidFill>
                <a:latin typeface="Arial"/>
                <a:cs typeface="Arial"/>
              </a:rPr>
              <a:t>v</a:t>
            </a:r>
            <a:r>
              <a:rPr sz="2400" b="1" dirty="0" err="1" smtClean="0">
                <a:solidFill>
                  <a:srgbClr val="0F0F73"/>
                </a:solidFill>
                <a:latin typeface="Arial"/>
                <a:cs typeface="Arial"/>
              </a:rPr>
              <a:t>e,</a:t>
            </a:r>
            <a:r>
              <a:rPr lang="en-US" sz="2400" b="1" dirty="0" err="1" smtClean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dirty="0" err="1" smtClean="0">
                <a:solidFill>
                  <a:srgbClr val="0F0F73"/>
                </a:solidFill>
                <a:latin typeface="Arial"/>
                <a:cs typeface="Arial"/>
              </a:rPr>
              <a:t>xp</a:t>
            </a:r>
            <a:r>
              <a:rPr sz="2400" b="1" spc="-10" dirty="0" err="1" smtClean="0">
                <a:solidFill>
                  <a:srgbClr val="0F0F73"/>
                </a:solidFill>
                <a:latin typeface="Arial"/>
                <a:cs typeface="Arial"/>
              </a:rPr>
              <a:t>o</a:t>
            </a:r>
            <a:r>
              <a:rPr sz="2400" b="1" dirty="0" err="1" smtClean="0">
                <a:solidFill>
                  <a:srgbClr val="0F0F73"/>
                </a:solidFill>
                <a:latin typeface="Arial"/>
                <a:cs typeface="Arial"/>
              </a:rPr>
              <a:t>rt</a:t>
            </a:r>
            <a:r>
              <a:rPr lang="en-US" sz="2400" b="1" dirty="0" smtClean="0">
                <a:solidFill>
                  <a:srgbClr val="0F0F73"/>
                </a:solidFill>
                <a:latin typeface="Arial"/>
                <a:cs typeface="Arial"/>
              </a:rPr>
              <a:t> Application (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ma</a:t>
            </a:r>
            <a:r>
              <a:rPr sz="2400" b="1" spc="-10" dirty="0" smtClean="0">
                <a:solidFill>
                  <a:srgbClr val="0F0F73"/>
                </a:solidFill>
                <a:latin typeface="Arial"/>
                <a:cs typeface="Arial"/>
              </a:rPr>
              <a:t>k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es</a:t>
            </a:r>
            <a:r>
              <a:rPr sz="2400" b="1" spc="5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ap</a:t>
            </a:r>
            <a:r>
              <a:rPr sz="2400" b="1" spc="-10" dirty="0" smtClean="0">
                <a:solidFill>
                  <a:srgbClr val="0F0F73"/>
                </a:solidFill>
                <a:latin typeface="Arial"/>
                <a:cs typeface="Arial"/>
              </a:rPr>
              <a:t>p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lets</a:t>
            </a:r>
            <a:r>
              <a:rPr lang="en-US" sz="2400" b="1" dirty="0" smtClean="0">
                <a:solidFill>
                  <a:srgbClr val="0F0F73"/>
                </a:solidFill>
                <a:latin typeface="Arial"/>
                <a:cs typeface="Arial"/>
              </a:rPr>
              <a:t>)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038600"/>
            <a:ext cx="6172200" cy="891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 smtClean="0"/>
              <a:t>/</a:t>
            </a:r>
            <a:r>
              <a:rPr lang="en-US" spc="-15" dirty="0" smtClean="0"/>
              <a:t>D</a:t>
            </a:r>
            <a:r>
              <a:rPr spc="-15" dirty="0" smtClean="0"/>
              <a:t>e</a:t>
            </a:r>
            <a:r>
              <a:rPr spc="-10" dirty="0" smtClean="0"/>
              <a:t>p</a:t>
            </a:r>
            <a:r>
              <a:rPr spc="-15" dirty="0" smtClean="0"/>
              <a:t>a</a:t>
            </a:r>
            <a:r>
              <a:rPr spc="-5" dirty="0" smtClean="0"/>
              <a:t>rt</a:t>
            </a:r>
            <a:r>
              <a:rPr spc="5" dirty="0" smtClean="0"/>
              <a:t>m</a:t>
            </a:r>
            <a:r>
              <a:rPr spc="-10" dirty="0" smtClean="0"/>
              <a:t>e</a:t>
            </a:r>
            <a:r>
              <a:rPr spc="-15" dirty="0" smtClean="0"/>
              <a:t>n</a:t>
            </a:r>
            <a:r>
              <a:rPr spc="-5" dirty="0" smtClean="0"/>
              <a:t>t</a:t>
            </a:r>
            <a:r>
              <a:rPr lang="en-US" spc="-5" dirty="0" smtClean="0"/>
              <a:t> of industrial design</a:t>
            </a:r>
            <a:endParaRPr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>
              <a:lnSpc>
                <a:spcPct val="100000"/>
              </a:lnSpc>
            </a:pPr>
            <a:r>
              <a:rPr dirty="0"/>
              <a:t>First</a:t>
            </a:r>
            <a:r>
              <a:rPr spc="-25" dirty="0"/>
              <a:t> </a:t>
            </a:r>
            <a:r>
              <a:rPr dirty="0"/>
              <a:t>program</a:t>
            </a:r>
            <a:r>
              <a:rPr spc="-30" dirty="0"/>
              <a:t> </a:t>
            </a:r>
            <a:r>
              <a:rPr dirty="0"/>
              <a:t>“Hello</a:t>
            </a:r>
            <a:r>
              <a:rPr spc="-35" dirty="0"/>
              <a:t> </a:t>
            </a:r>
            <a:r>
              <a:rPr dirty="0"/>
              <a:t>you”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14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1637950"/>
            <a:ext cx="7726045" cy="3843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print(“hel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l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</a:t>
            </a:r>
            <a:r>
              <a:rPr sz="2400" b="1" spc="-6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spc="-30" dirty="0">
                <a:solidFill>
                  <a:srgbClr val="0F0F73"/>
                </a:solidFill>
                <a:latin typeface="Arial"/>
                <a:cs typeface="Arial"/>
              </a:rPr>
              <a:t>y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ou”);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0ADEE"/>
              </a:buClr>
              <a:buFont typeface="Arial"/>
              <a:buChar char="•"/>
            </a:pPr>
            <a:endParaRPr sz="3500" dirty="0"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print(“hel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l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</a:t>
            </a:r>
            <a:r>
              <a:rPr sz="2400" b="1" spc="-6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”);</a:t>
            </a:r>
            <a:endParaRPr sz="2400" dirty="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print(“</a:t>
            </a:r>
            <a:r>
              <a:rPr sz="2400" b="1" spc="-25" dirty="0">
                <a:solidFill>
                  <a:srgbClr val="0F0F73"/>
                </a:solidFill>
                <a:latin typeface="Arial"/>
                <a:cs typeface="Arial"/>
              </a:rPr>
              <a:t>y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ou”);</a:t>
            </a:r>
            <a:endParaRPr sz="2400" dirty="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println(“commands</a:t>
            </a:r>
            <a:r>
              <a:rPr sz="2400" b="1" spc="-4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are sep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rated</a:t>
            </a:r>
            <a:r>
              <a:rPr sz="2400" b="1" spc="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by</a:t>
            </a:r>
            <a:r>
              <a:rPr sz="2400" b="1" spc="-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semicolons”);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  <a:tabLst>
                <a:tab pos="280670" algn="l"/>
              </a:tabLst>
            </a:pPr>
            <a:r>
              <a:rPr sz="2400" dirty="0">
                <a:solidFill>
                  <a:srgbClr val="00ADEE"/>
                </a:solidFill>
                <a:latin typeface="Arial"/>
                <a:cs typeface="Arial"/>
              </a:rPr>
              <a:t>•	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print(5*3);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3500" dirty="0"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print(“We</a:t>
            </a:r>
            <a:r>
              <a:rPr sz="2400" b="1" spc="-3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co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u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nt”+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2+1+5+10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+ “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hara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ters”);</a:t>
            </a:r>
            <a:endParaRPr sz="2400" dirty="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580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print(“We</a:t>
            </a:r>
            <a:r>
              <a:rPr sz="2400" b="1" spc="-3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o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u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t”+</a:t>
            </a:r>
            <a:r>
              <a:rPr sz="24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(2+1+5+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1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0) + “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h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racter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”);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7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 smtClean="0"/>
              <a:t>/</a:t>
            </a:r>
            <a:r>
              <a:rPr lang="en-US" spc="-15" dirty="0" smtClean="0"/>
              <a:t>D</a:t>
            </a:r>
            <a:r>
              <a:rPr spc="-15" dirty="0" smtClean="0"/>
              <a:t>e</a:t>
            </a:r>
            <a:r>
              <a:rPr spc="-10" dirty="0" smtClean="0"/>
              <a:t>p</a:t>
            </a:r>
            <a:r>
              <a:rPr spc="-15" dirty="0" smtClean="0"/>
              <a:t>a</a:t>
            </a:r>
            <a:r>
              <a:rPr spc="-5" dirty="0" smtClean="0"/>
              <a:t>rt</a:t>
            </a:r>
            <a:r>
              <a:rPr spc="5" dirty="0" smtClean="0"/>
              <a:t>m</a:t>
            </a:r>
            <a:r>
              <a:rPr spc="-10" dirty="0" smtClean="0"/>
              <a:t>e</a:t>
            </a:r>
            <a:r>
              <a:rPr spc="-15" dirty="0" smtClean="0"/>
              <a:t>n</a:t>
            </a:r>
            <a:r>
              <a:rPr spc="-5" dirty="0" smtClean="0"/>
              <a:t>t</a:t>
            </a:r>
            <a:r>
              <a:rPr lang="en-US" spc="-5" dirty="0" smtClean="0"/>
              <a:t> of industrial design</a:t>
            </a:r>
            <a:endParaRPr spc="-5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8728" y="268446"/>
            <a:ext cx="4580890" cy="4324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605405" algn="l"/>
                <a:tab pos="2966720" algn="l"/>
              </a:tabLst>
            </a:pP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Correctn</a:t>
            </a:r>
            <a:r>
              <a:rPr sz="3200" b="1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ss	:	3</a:t>
            </a:r>
            <a:r>
              <a:rPr sz="32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3200" b="1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els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15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2003844"/>
            <a:ext cx="7513320" cy="3256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marR="83185" indent="-267970">
              <a:lnSpc>
                <a:spcPts val="259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spc="-35" dirty="0">
                <a:solidFill>
                  <a:srgbClr val="0F0F73"/>
                </a:solidFill>
                <a:latin typeface="Arial"/>
                <a:cs typeface="Arial"/>
              </a:rPr>
              <a:t>y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ntax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(la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g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u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g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form) : </a:t>
            </a:r>
            <a:r>
              <a:rPr sz="2400" b="1" spc="15" dirty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ell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f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ormed</a:t>
            </a:r>
            <a:r>
              <a:rPr sz="2400" b="1" spc="-6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gramm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tic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l ex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p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ressions: orders of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brac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k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ets,</a:t>
            </a:r>
            <a:r>
              <a:rPr sz="2400" b="1" spc="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semicolons, op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rators,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let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ers and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numbers.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"/>
              </a:spcBef>
              <a:buClr>
                <a:srgbClr val="00ADEE"/>
              </a:buClr>
              <a:buFont typeface="Arial"/>
              <a:buChar char="•"/>
            </a:pPr>
            <a:endParaRPr sz="3250">
              <a:latin typeface="Times New Roman"/>
              <a:cs typeface="Times New Roman"/>
            </a:endParaRPr>
          </a:p>
          <a:p>
            <a:pPr marL="280670" marR="5080" indent="-267970">
              <a:lnSpc>
                <a:spcPts val="259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400" b="1" spc="-30" dirty="0">
                <a:solidFill>
                  <a:srgbClr val="0F0F73"/>
                </a:solidFill>
                <a:latin typeface="Arial"/>
                <a:cs typeface="Arial"/>
              </a:rPr>
              <a:t>y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pes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(kinds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of things)</a:t>
            </a:r>
            <a:r>
              <a:rPr sz="24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: distingh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u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ish</a:t>
            </a:r>
            <a:r>
              <a:rPr sz="2400" b="1" spc="-4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ap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p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les 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f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rom oran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g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0ADEE"/>
              </a:buClr>
              <a:buFont typeface="Arial"/>
              <a:buChar char="•"/>
            </a:pPr>
            <a:endParaRPr sz="2950">
              <a:latin typeface="Times New Roman"/>
              <a:cs typeface="Times New Roman"/>
            </a:endParaRPr>
          </a:p>
          <a:p>
            <a:pPr marL="280670" indent="-267970">
              <a:lnSpc>
                <a:spcPts val="2735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mantics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(mea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ing) : d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o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es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the program do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spc="15" dirty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hat</a:t>
            </a:r>
            <a:endParaRPr sz="2400">
              <a:latin typeface="Arial"/>
              <a:cs typeface="Arial"/>
            </a:endParaRPr>
          </a:p>
          <a:p>
            <a:pPr marL="280670">
              <a:lnSpc>
                <a:spcPts val="2735"/>
              </a:lnSpc>
            </a:pPr>
            <a:r>
              <a:rPr sz="2400" b="1" spc="-30" dirty="0">
                <a:solidFill>
                  <a:srgbClr val="0F0F73"/>
                </a:solidFill>
                <a:latin typeface="Arial"/>
                <a:cs typeface="Arial"/>
              </a:rPr>
              <a:t>y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ou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spc="25" dirty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400" b="1" spc="-3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?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 smtClean="0"/>
              <a:t>/</a:t>
            </a:r>
            <a:r>
              <a:rPr lang="en-US" spc="-15" dirty="0" smtClean="0"/>
              <a:t>D</a:t>
            </a:r>
            <a:r>
              <a:rPr spc="-15" dirty="0" smtClean="0"/>
              <a:t>e</a:t>
            </a:r>
            <a:r>
              <a:rPr spc="-10" dirty="0" smtClean="0"/>
              <a:t>p</a:t>
            </a:r>
            <a:r>
              <a:rPr spc="-15" dirty="0" smtClean="0"/>
              <a:t>a</a:t>
            </a:r>
            <a:r>
              <a:rPr spc="-5" dirty="0" smtClean="0"/>
              <a:t>rt</a:t>
            </a:r>
            <a:r>
              <a:rPr spc="5" dirty="0" smtClean="0"/>
              <a:t>m</a:t>
            </a:r>
            <a:r>
              <a:rPr spc="-10" dirty="0" smtClean="0"/>
              <a:t>e</a:t>
            </a:r>
            <a:r>
              <a:rPr spc="-15" dirty="0" smtClean="0"/>
              <a:t>n</a:t>
            </a:r>
            <a:r>
              <a:rPr spc="-5" dirty="0" smtClean="0"/>
              <a:t>t</a:t>
            </a:r>
            <a:r>
              <a:rPr lang="en-US" spc="-5" dirty="0" smtClean="0"/>
              <a:t> of industrial design</a:t>
            </a:r>
            <a:endParaRPr spc="-5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1593215" algn="l"/>
              </a:tabLst>
            </a:pPr>
            <a:r>
              <a:rPr sz="2800" spc="-20" dirty="0">
                <a:latin typeface="Arial"/>
                <a:cs typeface="Arial"/>
              </a:rPr>
              <a:t>S</a:t>
            </a:r>
            <a:r>
              <a:rPr sz="2800" spc="-60" dirty="0">
                <a:latin typeface="Arial"/>
                <a:cs typeface="Arial"/>
              </a:rPr>
              <a:t>y</a:t>
            </a:r>
            <a:r>
              <a:rPr sz="2800" spc="-15" dirty="0">
                <a:latin typeface="Arial"/>
                <a:cs typeface="Arial"/>
              </a:rPr>
              <a:t>ntax</a:t>
            </a:r>
            <a:r>
              <a:rPr sz="2800" spc="4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: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15" dirty="0">
                <a:latin typeface="Arial"/>
                <a:cs typeface="Arial"/>
              </a:rPr>
              <a:t>well</a:t>
            </a:r>
            <a:r>
              <a:rPr sz="2800" spc="-5" dirty="0">
                <a:latin typeface="Arial"/>
                <a:cs typeface="Arial"/>
              </a:rPr>
              <a:t>f</a:t>
            </a:r>
            <a:r>
              <a:rPr sz="2800" spc="-20" dirty="0">
                <a:latin typeface="Arial"/>
                <a:cs typeface="Arial"/>
              </a:rPr>
              <a:t>ormed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or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not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?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15" dirty="0"/>
              <a:t>Try</a:t>
            </a:r>
            <a:r>
              <a:rPr sz="2800" spc="-10" dirty="0"/>
              <a:t> </a:t>
            </a:r>
            <a:r>
              <a:rPr sz="2800" spc="-20" dirty="0"/>
              <a:t>some</a:t>
            </a:r>
            <a:r>
              <a:rPr sz="2800" spc="15" dirty="0"/>
              <a:t> </a:t>
            </a:r>
            <a:r>
              <a:rPr sz="2800" spc="-20" dirty="0"/>
              <a:t>e</a:t>
            </a:r>
            <a:r>
              <a:rPr sz="2800" spc="-15" dirty="0"/>
              <a:t>x</a:t>
            </a:r>
            <a:r>
              <a:rPr sz="2800" spc="-20" dirty="0"/>
              <a:t>amples</a:t>
            </a:r>
            <a:r>
              <a:rPr sz="2800" spc="20" dirty="0"/>
              <a:t> </a:t>
            </a:r>
            <a:r>
              <a:rPr sz="2800" spc="-30" dirty="0"/>
              <a:t>…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16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1928042"/>
            <a:ext cx="2541270" cy="1184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pri</a:t>
            </a:r>
            <a:r>
              <a:rPr sz="1800" b="1" spc="5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t(“hh</a:t>
            </a:r>
            <a:r>
              <a:rPr sz="1800" b="1" spc="5" dirty="0">
                <a:solidFill>
                  <a:srgbClr val="0F0F73"/>
                </a:solidFill>
                <a:latin typeface="Arial"/>
                <a:cs typeface="Arial"/>
              </a:rPr>
              <a:t>h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h</a:t>
            </a:r>
            <a:endParaRPr sz="1800" dirty="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215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pri</a:t>
            </a:r>
            <a:r>
              <a:rPr sz="1800" b="1" spc="5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t(“a”)</a:t>
            </a:r>
            <a:r>
              <a:rPr sz="18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; </a:t>
            </a:r>
            <a:r>
              <a:rPr sz="1800" b="1" spc="5" dirty="0">
                <a:solidFill>
                  <a:srgbClr val="0F0F73"/>
                </a:solidFill>
                <a:latin typeface="Arial"/>
                <a:cs typeface="Arial"/>
              </a:rPr>
              <a:t>p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rint(“</a:t>
            </a:r>
            <a:r>
              <a:rPr sz="1800" b="1" spc="5" dirty="0">
                <a:solidFill>
                  <a:srgbClr val="0F0F73"/>
                </a:solidFill>
                <a:latin typeface="Arial"/>
                <a:cs typeface="Arial"/>
              </a:rPr>
              <a:t>b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”)</a:t>
            </a:r>
            <a:endParaRPr sz="1800" dirty="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215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print(8);</a:t>
            </a:r>
            <a:r>
              <a:rPr sz="18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{p</a:t>
            </a:r>
            <a:r>
              <a:rPr sz="1800" b="1" spc="-10" dirty="0">
                <a:solidFill>
                  <a:srgbClr val="0F0F73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int(</a:t>
            </a:r>
            <a:r>
              <a:rPr sz="1800" b="1" spc="-10" dirty="0">
                <a:solidFill>
                  <a:srgbClr val="0F0F73"/>
                </a:solidFill>
                <a:latin typeface="Arial"/>
                <a:cs typeface="Arial"/>
              </a:rPr>
              <a:t>8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) ; }</a:t>
            </a:r>
            <a:endParaRPr sz="1800" dirty="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215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pri</a:t>
            </a:r>
            <a:r>
              <a:rPr sz="1800" b="1" spc="5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t(“hello</a:t>
            </a:r>
            <a:r>
              <a:rPr sz="1800" b="1" spc="-3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0F0F73"/>
                </a:solidFill>
                <a:latin typeface="Arial"/>
                <a:cs typeface="Arial"/>
              </a:rPr>
              <a:t>y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o</a:t>
            </a:r>
            <a:r>
              <a:rPr sz="1800" b="1" spc="5" dirty="0">
                <a:solidFill>
                  <a:srgbClr val="0F0F73"/>
                </a:solidFill>
                <a:latin typeface="Arial"/>
                <a:cs typeface="Arial"/>
              </a:rPr>
              <a:t>u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)” </a:t>
            </a:r>
            <a:r>
              <a:rPr sz="1800" b="1" dirty="0" smtClean="0">
                <a:solidFill>
                  <a:srgbClr val="0F0F73"/>
                </a:solidFill>
                <a:latin typeface="Arial"/>
                <a:cs typeface="Arial"/>
              </a:rPr>
              <a:t>;</a:t>
            </a:r>
            <a:r>
              <a:rPr lang="en-US" sz="1800" b="1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43757" y="1928042"/>
            <a:ext cx="71310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5" dirty="0">
                <a:solidFill>
                  <a:srgbClr val="0F0F73"/>
                </a:solidFill>
                <a:latin typeface="Arial"/>
                <a:cs typeface="Arial"/>
              </a:rPr>
              <a:t>g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g</a:t>
            </a:r>
            <a:r>
              <a:rPr sz="1800" b="1" spc="5" dirty="0">
                <a:solidFill>
                  <a:srgbClr val="0F0F73"/>
                </a:solidFill>
                <a:latin typeface="Arial"/>
                <a:cs typeface="Arial"/>
              </a:rPr>
              <a:t>g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”);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50507" y="2229794"/>
            <a:ext cx="1828164" cy="556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9235">
              <a:lnSpc>
                <a:spcPct val="100000"/>
              </a:lnSpc>
            </a:pP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;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; </a:t>
            </a:r>
            <a:r>
              <a:rPr sz="1800" b="1" spc="-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{</a:t>
            </a:r>
            <a:r>
              <a:rPr sz="1800" b="1" spc="-15" dirty="0">
                <a:solidFill>
                  <a:srgbClr val="0F0F73"/>
                </a:solidFill>
                <a:latin typeface="Arial"/>
                <a:cs typeface="Arial"/>
              </a:rPr>
              <a:t>{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{p</a:t>
            </a:r>
            <a:r>
              <a:rPr sz="1800" b="1" spc="-10" dirty="0">
                <a:solidFill>
                  <a:srgbClr val="0F0F73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int(</a:t>
            </a:r>
            <a:r>
              <a:rPr sz="1800" b="1" spc="-10" dirty="0">
                <a:solidFill>
                  <a:srgbClr val="0F0F73"/>
                </a:solidFill>
                <a:latin typeface="Arial"/>
                <a:cs typeface="Arial"/>
              </a:rPr>
              <a:t>8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);</a:t>
            </a:r>
            <a:r>
              <a:rPr sz="1800" b="1" spc="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}</a:t>
            </a:r>
            <a:r>
              <a:rPr sz="1800" b="1" spc="-15" dirty="0">
                <a:solidFill>
                  <a:srgbClr val="0F0F73"/>
                </a:solidFill>
                <a:latin typeface="Arial"/>
                <a:cs typeface="Arial"/>
              </a:rPr>
              <a:t>}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} ;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8728" y="3437056"/>
            <a:ext cx="336486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// </a:t>
            </a:r>
            <a:r>
              <a:rPr sz="18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1800" b="1" spc="5" dirty="0">
                <a:solidFill>
                  <a:srgbClr val="0F0F73"/>
                </a:solidFill>
                <a:latin typeface="Arial"/>
                <a:cs typeface="Arial"/>
              </a:rPr>
              <a:t>h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is</a:t>
            </a:r>
            <a:r>
              <a:rPr sz="18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is just</a:t>
            </a:r>
            <a:r>
              <a:rPr sz="18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a </a:t>
            </a:r>
            <a:r>
              <a:rPr sz="1800" b="1" spc="-10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omm</a:t>
            </a:r>
            <a:r>
              <a:rPr sz="1800" b="1" spc="-10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nt</a:t>
            </a:r>
            <a:r>
              <a:rPr sz="1800" b="1" spc="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…..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8728" y="4040694"/>
            <a:ext cx="2578735" cy="857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  <a:tab pos="2348230" algn="l"/>
              </a:tabLst>
            </a:pP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print( </a:t>
            </a:r>
            <a:r>
              <a:rPr sz="18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“</a:t>
            </a:r>
            <a:r>
              <a:rPr sz="18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jjjhhh </a:t>
            </a:r>
            <a:r>
              <a:rPr sz="18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)</a:t>
            </a:r>
            <a:r>
              <a:rPr sz="18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”	)</a:t>
            </a:r>
            <a:r>
              <a:rPr sz="1800" b="1" spc="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D50049"/>
                </a:solidFill>
                <a:latin typeface="Arial"/>
                <a:cs typeface="Arial"/>
              </a:rPr>
              <a:t>)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800" dirty="0">
                <a:solidFill>
                  <a:srgbClr val="00ADEE"/>
                </a:solidFill>
                <a:latin typeface="Arial"/>
                <a:cs typeface="Arial"/>
              </a:rPr>
              <a:t>•</a:t>
            </a:r>
            <a:endParaRPr sz="1800" dirty="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215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pri</a:t>
            </a:r>
            <a:r>
              <a:rPr sz="1800" b="1" spc="5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t(“a”)</a:t>
            </a:r>
            <a:r>
              <a:rPr sz="18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pri</a:t>
            </a:r>
            <a:r>
              <a:rPr sz="1800" b="1" spc="5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t(“b”)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06266" y="4040694"/>
            <a:ext cx="5737734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84175" algn="l"/>
                <a:tab pos="1906270" algn="l"/>
              </a:tabLst>
            </a:pPr>
            <a:r>
              <a:rPr sz="1800" b="1" dirty="0">
                <a:solidFill>
                  <a:srgbClr val="0F0F73"/>
                </a:solidFill>
                <a:latin typeface="Wingdings"/>
                <a:cs typeface="Wingdings"/>
              </a:rPr>
              <a:t></a:t>
            </a:r>
            <a:r>
              <a:rPr sz="1800" b="1" dirty="0">
                <a:solidFill>
                  <a:srgbClr val="0F0F73"/>
                </a:solidFill>
                <a:latin typeface="Times New Roman"/>
                <a:cs typeface="Times New Roman"/>
              </a:rPr>
              <a:t>	</a:t>
            </a:r>
            <a:r>
              <a:rPr sz="1800" b="1" spc="-10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1800" b="1" spc="-20" dirty="0">
                <a:solidFill>
                  <a:srgbClr val="0F0F73"/>
                </a:solidFill>
                <a:latin typeface="Arial"/>
                <a:cs typeface="Arial"/>
              </a:rPr>
              <a:t>y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ntax </a:t>
            </a:r>
            <a:r>
              <a:rPr sz="1800" b="1" spc="-10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r</a:t>
            </a:r>
            <a:r>
              <a:rPr sz="1800" b="1" spc="-15" dirty="0">
                <a:solidFill>
                  <a:srgbClr val="0F0F73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or:	</a:t>
            </a:r>
            <a:r>
              <a:rPr lang="en-US" b="1" spc="-10" dirty="0" smtClean="0">
                <a:solidFill>
                  <a:srgbClr val="FF0000"/>
                </a:solidFill>
                <a:latin typeface="Arial"/>
                <a:cs typeface="Arial"/>
              </a:rPr>
              <a:t>unexpected token: null</a:t>
            </a:r>
            <a:endParaRPr sz="18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18458" y="4644445"/>
            <a:ext cx="5573141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84175" algn="l"/>
              </a:tabLst>
            </a:pPr>
            <a:r>
              <a:rPr sz="1800" b="1" spc="-20" dirty="0">
                <a:solidFill>
                  <a:srgbClr val="0F0F73"/>
                </a:solidFill>
                <a:latin typeface="Wingdings"/>
                <a:cs typeface="Wingdings"/>
              </a:rPr>
              <a:t></a:t>
            </a:r>
            <a:r>
              <a:rPr sz="1800" b="1" spc="-20" dirty="0">
                <a:solidFill>
                  <a:srgbClr val="0F0F73"/>
                </a:solidFill>
                <a:latin typeface="Times New Roman"/>
                <a:cs typeface="Times New Roman"/>
              </a:rPr>
              <a:t>	</a:t>
            </a:r>
            <a:r>
              <a:rPr sz="1800" b="1" spc="-20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1800" b="1" spc="-25" dirty="0">
                <a:solidFill>
                  <a:srgbClr val="0F0F73"/>
                </a:solidFill>
                <a:latin typeface="Arial"/>
                <a:cs typeface="Arial"/>
              </a:rPr>
              <a:t>y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ntax</a:t>
            </a:r>
            <a:r>
              <a:rPr sz="1800" b="1" spc="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1800" b="1" spc="-10" dirty="0">
                <a:solidFill>
                  <a:srgbClr val="0F0F73"/>
                </a:solidFill>
                <a:latin typeface="Arial"/>
                <a:cs typeface="Arial"/>
              </a:rPr>
              <a:t>r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ror:</a:t>
            </a:r>
            <a:r>
              <a:rPr sz="1800" b="1" spc="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lang="en-US" sz="1800" b="1" spc="10" dirty="0" smtClean="0">
                <a:solidFill>
                  <a:srgbClr val="FF0000"/>
                </a:solidFill>
                <a:latin typeface="Arial"/>
                <a:cs typeface="Arial"/>
              </a:rPr>
              <a:t>maybe a  missing </a:t>
            </a:r>
            <a:r>
              <a:rPr sz="1800" b="1" dirty="0" smtClean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800" b="1" spc="-10" dirty="0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b="1" dirty="0" smtClean="0">
                <a:solidFill>
                  <a:srgbClr val="FF0000"/>
                </a:solidFill>
                <a:latin typeface="Arial"/>
                <a:cs typeface="Arial"/>
              </a:rPr>
              <a:t>mi</a:t>
            </a:r>
            <a:r>
              <a:rPr sz="1800" b="1" spc="-10" dirty="0" smtClean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1800" b="1" dirty="0" smtClean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800" b="1" spc="5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800" b="1" dirty="0" smtClean="0">
                <a:solidFill>
                  <a:srgbClr val="FF0000"/>
                </a:solidFill>
                <a:latin typeface="Arial"/>
                <a:cs typeface="Arial"/>
              </a:rPr>
              <a:t>on</a:t>
            </a:r>
            <a:endParaRPr sz="18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98728" y="5247949"/>
            <a:ext cx="464756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  <a:tab pos="4342130" algn="l"/>
              </a:tabLst>
            </a:pP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com</a:t>
            </a:r>
            <a:r>
              <a:rPr sz="1800" b="1" spc="-10" dirty="0">
                <a:solidFill>
                  <a:srgbClr val="0F0F73"/>
                </a:solidFill>
                <a:latin typeface="Arial"/>
                <a:cs typeface="Arial"/>
              </a:rPr>
              <a:t>m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ands</a:t>
            </a:r>
            <a:r>
              <a:rPr sz="18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1800" b="1" spc="-10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1800" b="1" spc="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contain</a:t>
            </a:r>
            <a:r>
              <a:rPr sz="1800" b="1" spc="-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1800" b="1" spc="-10" dirty="0">
                <a:solidFill>
                  <a:srgbClr val="0F0F73"/>
                </a:solidFill>
                <a:latin typeface="Arial"/>
                <a:cs typeface="Arial"/>
              </a:rPr>
              <a:t>x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pre</a:t>
            </a:r>
            <a:r>
              <a:rPr sz="1800" b="1" spc="-10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sio</a:t>
            </a:r>
            <a:r>
              <a:rPr sz="1800" b="1" spc="5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1800" b="1" dirty="0">
                <a:solidFill>
                  <a:srgbClr val="0F0F73"/>
                </a:solidFill>
                <a:latin typeface="Arial"/>
                <a:cs typeface="Arial"/>
              </a:rPr>
              <a:t>s	….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29000" y="28956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F0F73"/>
                </a:solidFill>
                <a:latin typeface="Wingdings"/>
                <a:cs typeface="Wingdings"/>
              </a:rPr>
              <a:t></a:t>
            </a:r>
            <a:r>
              <a:rPr lang="en-US" b="1" dirty="0">
                <a:solidFill>
                  <a:srgbClr val="0F0F73"/>
                </a:solidFill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0F0F73"/>
                </a:solidFill>
                <a:latin typeface="Times New Roman"/>
                <a:cs typeface="Times New Roman"/>
              </a:rPr>
              <a:t> </a:t>
            </a:r>
            <a:r>
              <a:rPr lang="en-US" b="1" spc="-10" dirty="0" smtClean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lang="en-US" b="1" spc="-20" dirty="0" smtClean="0">
                <a:solidFill>
                  <a:srgbClr val="0F0F73"/>
                </a:solidFill>
                <a:latin typeface="Arial"/>
                <a:cs typeface="Arial"/>
              </a:rPr>
              <a:t>y</a:t>
            </a:r>
            <a:r>
              <a:rPr lang="en-US" b="1" dirty="0" smtClean="0">
                <a:solidFill>
                  <a:srgbClr val="0F0F73"/>
                </a:solidFill>
                <a:latin typeface="Arial"/>
                <a:cs typeface="Arial"/>
              </a:rPr>
              <a:t>ntax </a:t>
            </a:r>
            <a:r>
              <a:rPr lang="en-US" b="1" spc="-10" dirty="0" smtClean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lang="en-US" b="1" dirty="0" smtClean="0">
                <a:solidFill>
                  <a:srgbClr val="0F0F73"/>
                </a:solidFill>
                <a:latin typeface="Arial"/>
                <a:cs typeface="Arial"/>
              </a:rPr>
              <a:t>r</a:t>
            </a:r>
            <a:r>
              <a:rPr lang="en-US" b="1" spc="-15" dirty="0" smtClean="0">
                <a:solidFill>
                  <a:srgbClr val="0F0F73"/>
                </a:solidFill>
                <a:latin typeface="Arial"/>
                <a:cs typeface="Arial"/>
              </a:rPr>
              <a:t>r</a:t>
            </a:r>
            <a:r>
              <a:rPr lang="en-US" b="1" dirty="0" smtClean="0">
                <a:solidFill>
                  <a:srgbClr val="0F0F73"/>
                </a:solidFill>
                <a:latin typeface="Arial"/>
                <a:cs typeface="Arial"/>
              </a:rPr>
              <a:t>or: </a:t>
            </a:r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expecting RPAREN, found ;</a:t>
            </a:r>
            <a:endParaRPr lang="en-US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 smtClean="0"/>
              <a:t>/</a:t>
            </a:r>
            <a:r>
              <a:rPr lang="en-US" spc="-15" dirty="0" smtClean="0"/>
              <a:t>D</a:t>
            </a:r>
            <a:r>
              <a:rPr spc="-15" dirty="0" smtClean="0"/>
              <a:t>e</a:t>
            </a:r>
            <a:r>
              <a:rPr spc="-10" dirty="0" smtClean="0"/>
              <a:t>p</a:t>
            </a:r>
            <a:r>
              <a:rPr spc="-15" dirty="0" smtClean="0"/>
              <a:t>a</a:t>
            </a:r>
            <a:r>
              <a:rPr spc="-5" dirty="0" smtClean="0"/>
              <a:t>rt</a:t>
            </a:r>
            <a:r>
              <a:rPr spc="5" dirty="0" smtClean="0"/>
              <a:t>m</a:t>
            </a:r>
            <a:r>
              <a:rPr spc="-10" dirty="0" smtClean="0"/>
              <a:t>e</a:t>
            </a:r>
            <a:r>
              <a:rPr spc="-15" dirty="0" smtClean="0"/>
              <a:t>n</a:t>
            </a:r>
            <a:r>
              <a:rPr spc="-5" dirty="0" smtClean="0"/>
              <a:t>t</a:t>
            </a:r>
            <a:r>
              <a:rPr lang="en-US" spc="-5" dirty="0" smtClean="0"/>
              <a:t> of industrial design</a:t>
            </a:r>
            <a:endParaRPr spc="-5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8728" y="268446"/>
            <a:ext cx="5885815" cy="4324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465445" algn="l"/>
              </a:tabLst>
            </a:pP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Expr</a:t>
            </a:r>
            <a:r>
              <a:rPr sz="3200" b="1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ions</a:t>
            </a:r>
            <a:r>
              <a:rPr sz="32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n be</a:t>
            </a:r>
            <a:r>
              <a:rPr sz="32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ne</a:t>
            </a:r>
            <a:r>
              <a:rPr sz="3200" b="1" spc="-1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ted	…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17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2076996"/>
            <a:ext cx="5676900" cy="3403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62585" algn="l"/>
              </a:tabLst>
            </a:pPr>
            <a:r>
              <a:rPr sz="2400" dirty="0">
                <a:solidFill>
                  <a:srgbClr val="00ADEE"/>
                </a:solidFill>
                <a:latin typeface="Arial"/>
                <a:cs typeface="Arial"/>
              </a:rPr>
              <a:t>•	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3*4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80670" algn="l"/>
              </a:tabLst>
            </a:pPr>
            <a:r>
              <a:rPr sz="2400" dirty="0">
                <a:solidFill>
                  <a:srgbClr val="00ADEE"/>
                </a:solidFill>
                <a:latin typeface="Arial"/>
                <a:cs typeface="Arial"/>
              </a:rPr>
              <a:t>•	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sin(3*4)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80670" algn="l"/>
              </a:tabLst>
            </a:pPr>
            <a:r>
              <a:rPr sz="2400" dirty="0">
                <a:solidFill>
                  <a:srgbClr val="00ADEE"/>
                </a:solidFill>
                <a:latin typeface="Arial"/>
                <a:cs typeface="Arial"/>
              </a:rPr>
              <a:t>•	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sin(3*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tan(5) /</a:t>
            </a:r>
            <a:r>
              <a:rPr sz="24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ex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p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(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sin(cos(0.45454))))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3500"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“ab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d”+”efgh”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  <a:tabLst>
                <a:tab pos="280670" algn="l"/>
              </a:tabLst>
            </a:pPr>
            <a:r>
              <a:rPr sz="2400" dirty="0">
                <a:solidFill>
                  <a:srgbClr val="00ADEE"/>
                </a:solidFill>
                <a:latin typeface="Arial"/>
                <a:cs typeface="Arial"/>
              </a:rPr>
              <a:t>•	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“a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b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d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”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+ (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“ef”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+ 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“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g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h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”)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 smtClean="0"/>
              <a:t>/</a:t>
            </a:r>
            <a:r>
              <a:rPr lang="en-US" spc="-15" dirty="0" smtClean="0"/>
              <a:t>D</a:t>
            </a:r>
            <a:r>
              <a:rPr spc="-15" dirty="0" smtClean="0"/>
              <a:t>e</a:t>
            </a:r>
            <a:r>
              <a:rPr spc="-10" dirty="0" smtClean="0"/>
              <a:t>p</a:t>
            </a:r>
            <a:r>
              <a:rPr spc="-15" dirty="0" smtClean="0"/>
              <a:t>a</a:t>
            </a:r>
            <a:r>
              <a:rPr spc="-5" dirty="0" smtClean="0"/>
              <a:t>rt</a:t>
            </a:r>
            <a:r>
              <a:rPr spc="5" dirty="0" smtClean="0"/>
              <a:t>m</a:t>
            </a:r>
            <a:r>
              <a:rPr spc="-10" dirty="0" smtClean="0"/>
              <a:t>e</a:t>
            </a:r>
            <a:r>
              <a:rPr spc="-15" dirty="0" smtClean="0"/>
              <a:t>n</a:t>
            </a:r>
            <a:r>
              <a:rPr spc="-5" dirty="0" smtClean="0"/>
              <a:t>t</a:t>
            </a:r>
            <a:r>
              <a:rPr lang="en-US" spc="-5" dirty="0" smtClean="0"/>
              <a:t> of industrial design</a:t>
            </a:r>
            <a:endParaRPr spc="-5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latin typeface="Arial"/>
                <a:cs typeface="Arial"/>
              </a:rPr>
              <a:t>Typ</a:t>
            </a:r>
            <a:r>
              <a:rPr spc="-1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s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18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1628410"/>
            <a:ext cx="1029335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String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08886" y="1628410"/>
            <a:ext cx="5430114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734820" algn="l"/>
              </a:tabLst>
            </a:pP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“hhhhe</a:t>
            </a:r>
            <a:r>
              <a:rPr sz="2000" b="1" spc="5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eee”	</a:t>
            </a:r>
            <a:r>
              <a:rPr lang="en-US" sz="2000" b="1" dirty="0" smtClean="0">
                <a:solidFill>
                  <a:srgbClr val="0F0F73"/>
                </a:solidFill>
                <a:latin typeface="Arial"/>
                <a:cs typeface="Arial"/>
              </a:rPr>
              <a:t>+ </a:t>
            </a:r>
            <a:r>
              <a:rPr sz="2000" b="1" dirty="0" smtClean="0">
                <a:solidFill>
                  <a:srgbClr val="0F0F73"/>
                </a:solidFill>
                <a:latin typeface="Arial"/>
                <a:cs typeface="Arial"/>
              </a:rPr>
              <a:t>“</a:t>
            </a:r>
            <a:r>
              <a:rPr sz="2000" b="1" dirty="0" err="1">
                <a:solidFill>
                  <a:srgbClr val="0F0F73"/>
                </a:solidFill>
                <a:latin typeface="Arial"/>
                <a:cs typeface="Arial"/>
              </a:rPr>
              <a:t>aaa</a:t>
            </a:r>
            <a:r>
              <a:rPr sz="2000" b="1" dirty="0" smtClean="0">
                <a:solidFill>
                  <a:srgbClr val="0F0F73"/>
                </a:solidFill>
                <a:latin typeface="Arial"/>
                <a:cs typeface="Arial"/>
              </a:rPr>
              <a:t>”</a:t>
            </a:r>
            <a:r>
              <a:rPr lang="en-US" sz="2000" b="1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 smtClean="0">
                <a:solidFill>
                  <a:srgbClr val="0F0F73"/>
                </a:solidFill>
                <a:latin typeface="Arial"/>
                <a:cs typeface="Arial"/>
              </a:rPr>
              <a:t>+</a:t>
            </a:r>
            <a:r>
              <a:rPr sz="2000" b="1" spc="-45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“nnbn99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bnb”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8728" y="2360311"/>
            <a:ext cx="605155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int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64580" y="2360311"/>
            <a:ext cx="1958339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02284" algn="l"/>
              </a:tabLst>
            </a:pP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8	9*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979</a:t>
            </a:r>
            <a:r>
              <a:rPr sz="2000" b="1" spc="5" dirty="0">
                <a:solidFill>
                  <a:srgbClr val="0F0F73"/>
                </a:solidFill>
                <a:latin typeface="Arial"/>
                <a:cs typeface="Arial"/>
              </a:rPr>
              <a:t>7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8787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82407" y="2360311"/>
            <a:ext cx="1245870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5" dirty="0">
                <a:solidFill>
                  <a:srgbClr val="0F0F73"/>
                </a:solidFill>
                <a:latin typeface="Arial"/>
                <a:cs typeface="Arial"/>
              </a:rPr>
              <a:t>1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-9988989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8728" y="3091831"/>
            <a:ext cx="6657340" cy="1743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0670" algn="l"/>
                <a:tab pos="1163320" algn="l"/>
              </a:tabLst>
            </a:pPr>
            <a:r>
              <a:rPr sz="2000" dirty="0">
                <a:solidFill>
                  <a:srgbClr val="00ADEE"/>
                </a:solidFill>
                <a:latin typeface="Arial"/>
                <a:cs typeface="Arial"/>
              </a:rPr>
              <a:t>•	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float	2333.5555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1187450" algn="l"/>
              </a:tabLst>
            </a:pPr>
            <a:r>
              <a:rPr sz="2000" dirty="0">
                <a:solidFill>
                  <a:srgbClr val="00ADEE"/>
                </a:solidFill>
                <a:latin typeface="Arial"/>
                <a:cs typeface="Arial"/>
              </a:rPr>
              <a:t>•	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sin(</a:t>
            </a:r>
            <a:r>
              <a:rPr sz="20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-3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* 5677.455)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1187450" algn="l"/>
              </a:tabLst>
            </a:pPr>
            <a:r>
              <a:rPr sz="2000" dirty="0">
                <a:solidFill>
                  <a:srgbClr val="00ADEE"/>
                </a:solidFill>
                <a:latin typeface="Arial"/>
                <a:cs typeface="Arial"/>
              </a:rPr>
              <a:t>•	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3.4e+</a:t>
            </a:r>
            <a:r>
              <a:rPr sz="2000" b="1" spc="5" dirty="0">
                <a:solidFill>
                  <a:srgbClr val="0F0F73"/>
                </a:solidFill>
                <a:latin typeface="Arial"/>
                <a:cs typeface="Arial"/>
              </a:rPr>
              <a:t>3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8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  <a:tab pos="2336165" algn="l"/>
              </a:tabLst>
            </a:pP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basic</a:t>
            </a:r>
            <a:r>
              <a:rPr sz="2000" b="1" spc="-3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000" b="1" spc="-30" dirty="0">
                <a:solidFill>
                  <a:srgbClr val="0F0F73"/>
                </a:solidFill>
                <a:latin typeface="Arial"/>
                <a:cs typeface="Arial"/>
              </a:rPr>
              <a:t>y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pes</a:t>
            </a:r>
            <a:r>
              <a:rPr sz="2000" b="1" spc="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are:	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tring,</a:t>
            </a:r>
            <a:r>
              <a:rPr sz="20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float,int,</a:t>
            </a:r>
            <a:r>
              <a:rPr sz="2000" b="1" spc="-4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boo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l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ean,</a:t>
            </a:r>
            <a:r>
              <a:rPr sz="20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char,</a:t>
            </a:r>
            <a:r>
              <a:rPr sz="20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b</a:t>
            </a:r>
            <a:r>
              <a:rPr sz="2000" b="1" spc="-35" dirty="0">
                <a:solidFill>
                  <a:srgbClr val="0F0F73"/>
                </a:solidFill>
                <a:latin typeface="Arial"/>
                <a:cs typeface="Arial"/>
              </a:rPr>
              <a:t>y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te,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8728" y="5246322"/>
            <a:ext cx="225996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1200" b="1" dirty="0">
                <a:solidFill>
                  <a:srgbClr val="0F0F73"/>
                </a:solidFill>
                <a:latin typeface="Arial"/>
                <a:cs typeface="Arial"/>
              </a:rPr>
              <a:t>(</a:t>
            </a:r>
            <a:r>
              <a:rPr sz="1200" b="1" spc="-10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1200" b="1" dirty="0">
                <a:solidFill>
                  <a:srgbClr val="0F0F73"/>
                </a:solidFill>
                <a:latin typeface="Arial"/>
                <a:cs typeface="Arial"/>
              </a:rPr>
              <a:t>o be </a:t>
            </a:r>
            <a:r>
              <a:rPr sz="1200" b="1" spc="5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1200" b="1" dirty="0">
                <a:solidFill>
                  <a:srgbClr val="0F0F73"/>
                </a:solidFill>
                <a:latin typeface="Arial"/>
                <a:cs typeface="Arial"/>
              </a:rPr>
              <a:t>on</a:t>
            </a:r>
            <a:r>
              <a:rPr sz="1200" b="1" spc="-10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1200" b="1" dirty="0">
                <a:solidFill>
                  <a:srgbClr val="0F0F73"/>
                </a:solidFill>
                <a:latin typeface="Arial"/>
                <a:cs typeface="Arial"/>
              </a:rPr>
              <a:t>inued</a:t>
            </a:r>
            <a:r>
              <a:rPr sz="1200" b="1" spc="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F0F73"/>
                </a:solidFill>
                <a:latin typeface="Arial"/>
                <a:cs typeface="Arial"/>
              </a:rPr>
              <a:t>… </a:t>
            </a:r>
            <a:r>
              <a:rPr sz="1200" b="1" spc="5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1200" b="1" dirty="0">
                <a:solidFill>
                  <a:srgbClr val="0F0F73"/>
                </a:solidFill>
                <a:latin typeface="Arial"/>
                <a:cs typeface="Arial"/>
              </a:rPr>
              <a:t>an</a:t>
            </a:r>
            <a:r>
              <a:rPr sz="12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F0F73"/>
                </a:solidFill>
                <a:latin typeface="Arial"/>
                <a:cs typeface="Arial"/>
              </a:rPr>
              <a:t>do)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 smtClean="0"/>
              <a:t>/</a:t>
            </a:r>
            <a:r>
              <a:rPr lang="en-US" spc="-15" dirty="0" smtClean="0"/>
              <a:t>D</a:t>
            </a:r>
            <a:r>
              <a:rPr spc="-15" dirty="0" smtClean="0"/>
              <a:t>e</a:t>
            </a:r>
            <a:r>
              <a:rPr spc="-10" dirty="0" smtClean="0"/>
              <a:t>p</a:t>
            </a:r>
            <a:r>
              <a:rPr spc="-15" dirty="0" smtClean="0"/>
              <a:t>a</a:t>
            </a:r>
            <a:r>
              <a:rPr spc="-5" dirty="0" smtClean="0"/>
              <a:t>rt</a:t>
            </a:r>
            <a:r>
              <a:rPr spc="5" dirty="0" smtClean="0"/>
              <a:t>m</a:t>
            </a:r>
            <a:r>
              <a:rPr spc="-10" dirty="0" smtClean="0"/>
              <a:t>e</a:t>
            </a:r>
            <a:r>
              <a:rPr spc="-15" dirty="0" smtClean="0"/>
              <a:t>n</a:t>
            </a:r>
            <a:r>
              <a:rPr spc="-5" dirty="0" smtClean="0"/>
              <a:t>t</a:t>
            </a:r>
            <a:r>
              <a:rPr lang="en-US" spc="-5" dirty="0" smtClean="0"/>
              <a:t> of industrial design</a:t>
            </a:r>
            <a:endParaRPr spc="-5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8728" y="268446"/>
            <a:ext cx="5686425" cy="4324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559050" algn="l"/>
              </a:tabLst>
            </a:pP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Proc</a:t>
            </a:r>
            <a:r>
              <a:rPr sz="3200" b="1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ing:	After</a:t>
            </a:r>
            <a:r>
              <a:rPr sz="32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32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cour</a:t>
            </a:r>
            <a:r>
              <a:rPr sz="3200" b="1" spc="-1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1637950"/>
            <a:ext cx="7873365" cy="3769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U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 the pro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es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ing environment a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d:</a:t>
            </a:r>
            <a:endParaRPr sz="2400">
              <a:latin typeface="Arial"/>
              <a:cs typeface="Arial"/>
            </a:endParaRPr>
          </a:p>
          <a:p>
            <a:pPr marL="363220" indent="-35052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363220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-</a:t>
            </a:r>
            <a:r>
              <a:rPr sz="2400" b="1" spc="-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cre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te</a:t>
            </a:r>
            <a:r>
              <a:rPr sz="2400" b="1" spc="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pro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g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rams …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that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run</a:t>
            </a:r>
            <a:endParaRPr sz="2400">
              <a:latin typeface="Arial"/>
              <a:cs typeface="Arial"/>
            </a:endParaRPr>
          </a:p>
          <a:p>
            <a:pPr marL="363220" indent="-35052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363220" algn="l"/>
                <a:tab pos="63436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-	…</a:t>
            </a:r>
            <a:r>
              <a:rPr sz="24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that draw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pictures</a:t>
            </a:r>
            <a:endParaRPr sz="2400">
              <a:latin typeface="Arial"/>
              <a:cs typeface="Arial"/>
            </a:endParaRPr>
          </a:p>
          <a:p>
            <a:pPr marL="363220" indent="-35052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363220" algn="l"/>
                <a:tab pos="634365" algn="l"/>
                <a:tab pos="1106170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-	…	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hat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display</a:t>
            </a:r>
            <a:r>
              <a:rPr sz="2400" b="1" spc="-3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animations</a:t>
            </a:r>
            <a:endParaRPr sz="2400">
              <a:latin typeface="Arial"/>
              <a:cs typeface="Arial"/>
            </a:endParaRPr>
          </a:p>
          <a:p>
            <a:pPr marL="363220" indent="-35052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363220" algn="l"/>
                <a:tab pos="63436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-	…</a:t>
            </a:r>
            <a:r>
              <a:rPr sz="24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that display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interactive 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nimations</a:t>
            </a:r>
            <a:endParaRPr sz="2400">
              <a:latin typeface="Arial"/>
              <a:cs typeface="Arial"/>
            </a:endParaRPr>
          </a:p>
          <a:p>
            <a:pPr marL="363220" indent="-35052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363220" algn="l"/>
                <a:tab pos="63436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-	…</a:t>
            </a:r>
            <a:r>
              <a:rPr sz="24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that a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imate 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nteractive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objects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00ADEE"/>
              </a:buClr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last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but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not</a:t>
            </a:r>
            <a:r>
              <a:rPr sz="24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least: m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ke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all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of the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 </a:t>
            </a:r>
            <a:r>
              <a:rPr sz="2400" b="1" spc="25" dirty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ork</a:t>
            </a:r>
            <a:r>
              <a:rPr sz="2400" b="1" spc="-3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together 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  <a:p>
            <a:pPr marL="280670">
              <a:lnSpc>
                <a:spcPct val="100000"/>
              </a:lnSpc>
              <a:tabLst>
                <a:tab pos="1969770" algn="l"/>
              </a:tabLst>
            </a:pPr>
            <a:r>
              <a:rPr sz="2400" b="1" spc="-30" dirty="0">
                <a:solidFill>
                  <a:srgbClr val="0F0F73"/>
                </a:solidFill>
                <a:latin typeface="Arial"/>
                <a:cs typeface="Arial"/>
              </a:rPr>
              <a:t>y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ou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like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…	great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freed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o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m to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cre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te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10"/>
          <p:cNvSpPr txBox="1">
            <a:spLocks/>
          </p:cNvSpPr>
          <p:nvPr/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b="0" i="0" kern="1200">
                <a:solidFill>
                  <a:srgbClr val="0F0F73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/>
            <a:r>
              <a:rPr lang="en-US" spc="-5" smtClean="0"/>
              <a:t>/</a:t>
            </a:r>
            <a:r>
              <a:rPr lang="en-US" spc="-15" smtClean="0"/>
              <a:t>De</a:t>
            </a:r>
            <a:r>
              <a:rPr lang="en-US" spc="-10" smtClean="0"/>
              <a:t>p</a:t>
            </a:r>
            <a:r>
              <a:rPr lang="en-US" spc="-15" smtClean="0"/>
              <a:t>a</a:t>
            </a:r>
            <a:r>
              <a:rPr lang="en-US" spc="-5" smtClean="0"/>
              <a:t>rt</a:t>
            </a:r>
            <a:r>
              <a:rPr lang="en-US" spc="5" smtClean="0"/>
              <a:t>m</a:t>
            </a:r>
            <a:r>
              <a:rPr lang="en-US" spc="-10" smtClean="0"/>
              <a:t>e</a:t>
            </a:r>
            <a:r>
              <a:rPr lang="en-US" spc="-15" smtClean="0"/>
              <a:t>n</a:t>
            </a:r>
            <a:r>
              <a:rPr lang="en-US" spc="-5" smtClean="0"/>
              <a:t>t of industrial design</a:t>
            </a:r>
            <a:endParaRPr lang="en-US"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latin typeface="Arial"/>
                <a:cs typeface="Arial"/>
              </a:rPr>
              <a:t>v</a:t>
            </a:r>
            <a:r>
              <a:rPr spc="-10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riab</a:t>
            </a:r>
            <a:r>
              <a:rPr spc="-10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21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1601374"/>
            <a:ext cx="7669530" cy="3879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ts val="2735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variable is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 named location</a:t>
            </a:r>
            <a:r>
              <a:rPr sz="24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spc="25" dirty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here</a:t>
            </a:r>
            <a:r>
              <a:rPr sz="2400" b="1" spc="-4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 certain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400" b="1" spc="-25" dirty="0">
                <a:solidFill>
                  <a:srgbClr val="0F0F73"/>
                </a:solidFill>
                <a:latin typeface="Arial"/>
                <a:cs typeface="Arial"/>
              </a:rPr>
              <a:t>y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pe</a:t>
            </a:r>
            <a:endParaRPr sz="2400">
              <a:latin typeface="Arial"/>
              <a:cs typeface="Arial"/>
            </a:endParaRPr>
          </a:p>
          <a:p>
            <a:pPr marL="280670">
              <a:lnSpc>
                <a:spcPts val="2735"/>
              </a:lnSpc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of</a:t>
            </a:r>
            <a:r>
              <a:rPr sz="24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v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lue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n be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stored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3000"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de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lare; init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alize,</a:t>
            </a:r>
            <a:r>
              <a:rPr sz="2400" b="1" spc="-5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us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, s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op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"/>
              </a:spcBef>
              <a:buClr>
                <a:srgbClr val="00ADEE"/>
              </a:buClr>
              <a:buFont typeface="Arial"/>
              <a:buChar char="•"/>
            </a:pPr>
            <a:endParaRPr sz="3000"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  <a:tab pos="1327150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String	an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x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mple;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"/>
              </a:spcBef>
              <a:buClr>
                <a:srgbClr val="00ADEE"/>
              </a:buClr>
              <a:buFont typeface="Arial"/>
              <a:buChar char="•"/>
            </a:pPr>
            <a:endParaRPr sz="3000"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an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xample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= “fghjkl”;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"/>
              </a:spcBef>
              <a:buClr>
                <a:srgbClr val="00ADEE"/>
              </a:buClr>
              <a:buFont typeface="Arial"/>
              <a:buChar char="•"/>
            </a:pPr>
            <a:endParaRPr sz="3000"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x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am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p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le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= 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x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mple</a:t>
            </a:r>
            <a:r>
              <a:rPr sz="2400" b="1" spc="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+ 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x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mple;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 smtClean="0"/>
              <a:t>/</a:t>
            </a:r>
            <a:r>
              <a:rPr lang="en-US" spc="-15" dirty="0" smtClean="0"/>
              <a:t>D</a:t>
            </a:r>
            <a:r>
              <a:rPr spc="-15" dirty="0" smtClean="0"/>
              <a:t>e</a:t>
            </a:r>
            <a:r>
              <a:rPr spc="-10" dirty="0" smtClean="0"/>
              <a:t>p</a:t>
            </a:r>
            <a:r>
              <a:rPr spc="-15" dirty="0" smtClean="0"/>
              <a:t>a</a:t>
            </a:r>
            <a:r>
              <a:rPr spc="-5" dirty="0" smtClean="0"/>
              <a:t>rt</a:t>
            </a:r>
            <a:r>
              <a:rPr spc="5" dirty="0" smtClean="0"/>
              <a:t>m</a:t>
            </a:r>
            <a:r>
              <a:rPr spc="-10" dirty="0" smtClean="0"/>
              <a:t>e</a:t>
            </a:r>
            <a:r>
              <a:rPr spc="-15" dirty="0" smtClean="0"/>
              <a:t>n</a:t>
            </a:r>
            <a:r>
              <a:rPr spc="-5" dirty="0" smtClean="0"/>
              <a:t>t</a:t>
            </a:r>
            <a:r>
              <a:rPr lang="en-US" spc="-5" dirty="0" smtClean="0"/>
              <a:t> of industrial design</a:t>
            </a:r>
            <a:endParaRPr spc="-5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latin typeface="Arial"/>
                <a:cs typeface="Arial"/>
              </a:rPr>
              <a:t>Vari</a:t>
            </a:r>
            <a:r>
              <a:rPr spc="-15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ble</a:t>
            </a:r>
            <a:r>
              <a:rPr spc="-3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2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20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1637950"/>
            <a:ext cx="4784725" cy="2964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  <a:tab pos="819150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int	multipl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er</a:t>
            </a:r>
            <a:r>
              <a:rPr sz="2400" b="1" spc="-6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= 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5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0ADEE"/>
              </a:buClr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  <a:tab pos="1817370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mul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iplier	=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mul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ipl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er</a:t>
            </a:r>
            <a:r>
              <a:rPr sz="2400" b="1" spc="-4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+ 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4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00ADEE"/>
              </a:buClr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80670" algn="l"/>
                <a:tab pos="1090295" algn="l"/>
              </a:tabLst>
            </a:pPr>
            <a:r>
              <a:rPr sz="2400" dirty="0">
                <a:solidFill>
                  <a:srgbClr val="00ADEE"/>
                </a:solidFill>
                <a:latin typeface="Arial"/>
                <a:cs typeface="Arial"/>
              </a:rPr>
              <a:t>•	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f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l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oat	pi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=</a:t>
            </a:r>
            <a:r>
              <a:rPr sz="24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3.1415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9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26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5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3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589793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2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3500"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print(</a:t>
            </a:r>
            <a:r>
              <a:rPr sz="2400" b="1" spc="-3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mul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ipl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er</a:t>
            </a:r>
            <a:r>
              <a:rPr sz="2400" b="1" spc="-4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* 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p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i)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 smtClean="0"/>
              <a:t>/</a:t>
            </a:r>
            <a:r>
              <a:rPr lang="en-US" spc="-15" dirty="0" smtClean="0"/>
              <a:t>D</a:t>
            </a:r>
            <a:r>
              <a:rPr spc="-15" dirty="0" smtClean="0"/>
              <a:t>e</a:t>
            </a:r>
            <a:r>
              <a:rPr spc="-10" dirty="0" smtClean="0"/>
              <a:t>p</a:t>
            </a:r>
            <a:r>
              <a:rPr spc="-15" dirty="0" smtClean="0"/>
              <a:t>a</a:t>
            </a:r>
            <a:r>
              <a:rPr spc="-5" dirty="0" smtClean="0"/>
              <a:t>rt</a:t>
            </a:r>
            <a:r>
              <a:rPr spc="5" dirty="0" smtClean="0"/>
              <a:t>m</a:t>
            </a:r>
            <a:r>
              <a:rPr spc="-10" dirty="0" smtClean="0"/>
              <a:t>e</a:t>
            </a:r>
            <a:r>
              <a:rPr spc="-15" dirty="0" smtClean="0"/>
              <a:t>n</a:t>
            </a:r>
            <a:r>
              <a:rPr spc="-5" dirty="0" smtClean="0"/>
              <a:t>t</a:t>
            </a:r>
            <a:r>
              <a:rPr lang="en-US" spc="-5" dirty="0" smtClean="0"/>
              <a:t> of industrial design</a:t>
            </a:r>
            <a:endParaRPr spc="-5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latin typeface="Arial"/>
                <a:cs typeface="Arial"/>
              </a:rPr>
              <a:t>SEMANTICS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22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1628410"/>
            <a:ext cx="7087870" cy="3206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The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mean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ng</a:t>
            </a:r>
            <a:r>
              <a:rPr sz="20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of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the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com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m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and;</a:t>
            </a:r>
            <a:r>
              <a:rPr sz="20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this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may</a:t>
            </a:r>
            <a:r>
              <a:rPr sz="20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depend on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000" b="1" spc="-30" dirty="0">
                <a:solidFill>
                  <a:srgbClr val="0F0F73"/>
                </a:solidFill>
                <a:latin typeface="Arial"/>
                <a:cs typeface="Arial"/>
              </a:rPr>
              <a:t>y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pe.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8"/>
              </a:spcBef>
              <a:buClr>
                <a:srgbClr val="00ADEE"/>
              </a:buClr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int</a:t>
            </a:r>
            <a:r>
              <a:rPr sz="2000" b="1" spc="-3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m</a:t>
            </a:r>
            <a:r>
              <a:rPr sz="2000" b="1" spc="-40" dirty="0">
                <a:solidFill>
                  <a:srgbClr val="0F0F73"/>
                </a:solidFill>
                <a:latin typeface="Arial"/>
                <a:cs typeface="Arial"/>
              </a:rPr>
              <a:t>y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Age;</a:t>
            </a:r>
            <a:endParaRPr sz="200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480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m</a:t>
            </a:r>
            <a:r>
              <a:rPr sz="2000" b="1" spc="-40" dirty="0">
                <a:solidFill>
                  <a:srgbClr val="0F0F73"/>
                </a:solidFill>
                <a:latin typeface="Arial"/>
                <a:cs typeface="Arial"/>
              </a:rPr>
              <a:t>y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Age</a:t>
            </a:r>
            <a:r>
              <a:rPr sz="2000" b="1" spc="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=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8;</a:t>
            </a:r>
            <a:endParaRPr sz="200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480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print(m</a:t>
            </a:r>
            <a:r>
              <a:rPr sz="2000" b="1" spc="-40" dirty="0">
                <a:solidFill>
                  <a:srgbClr val="0F0F73"/>
                </a:solidFill>
                <a:latin typeface="Arial"/>
                <a:cs typeface="Arial"/>
              </a:rPr>
              <a:t>y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Age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* 8</a:t>
            </a:r>
            <a:r>
              <a:rPr sz="20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);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280670" algn="l"/>
              </a:tabLst>
            </a:pPr>
            <a:r>
              <a:rPr sz="2000" dirty="0">
                <a:solidFill>
                  <a:srgbClr val="00ADEE"/>
                </a:solidFill>
                <a:latin typeface="Arial"/>
                <a:cs typeface="Arial"/>
              </a:rPr>
              <a:t>•	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print(“</a:t>
            </a:r>
            <a:r>
              <a:rPr sz="2000" b="1" spc="-4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8 +</a:t>
            </a:r>
            <a:r>
              <a:rPr sz="20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8 “</a:t>
            </a:r>
            <a:r>
              <a:rPr sz="2000" b="1" spc="5" dirty="0">
                <a:solidFill>
                  <a:srgbClr val="0F0F73"/>
                </a:solidFill>
                <a:latin typeface="Arial"/>
                <a:cs typeface="Arial"/>
              </a:rPr>
              <a:t>)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;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2900"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print(</a:t>
            </a:r>
            <a:r>
              <a:rPr sz="2000" b="1" spc="5" dirty="0">
                <a:solidFill>
                  <a:srgbClr val="0F0F73"/>
                </a:solidFill>
                <a:latin typeface="Arial"/>
                <a:cs typeface="Arial"/>
              </a:rPr>
              <a:t>“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000" b="1" spc="-6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count</a:t>
            </a:r>
            <a:r>
              <a:rPr sz="2000" b="1" spc="10" dirty="0">
                <a:solidFill>
                  <a:srgbClr val="0F0F73"/>
                </a:solidFill>
                <a:latin typeface="Arial"/>
                <a:cs typeface="Arial"/>
              </a:rPr>
              <a:t>”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+</a:t>
            </a:r>
            <a:r>
              <a:rPr sz="2000" b="1" spc="-3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1</a:t>
            </a:r>
            <a:r>
              <a:rPr sz="2000" b="1" spc="5" dirty="0">
                <a:solidFill>
                  <a:srgbClr val="0F0F73"/>
                </a:solidFill>
                <a:latin typeface="Arial"/>
                <a:cs typeface="Arial"/>
              </a:rPr>
              <a:t>+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1</a:t>
            </a:r>
            <a:r>
              <a:rPr sz="2000" b="1" spc="5" dirty="0">
                <a:solidFill>
                  <a:srgbClr val="0F0F73"/>
                </a:solidFill>
                <a:latin typeface="Arial"/>
                <a:cs typeface="Arial"/>
              </a:rPr>
              <a:t>+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5</a:t>
            </a:r>
            <a:r>
              <a:rPr sz="2000" b="1" spc="5" dirty="0">
                <a:solidFill>
                  <a:srgbClr val="0F0F73"/>
                </a:solidFill>
                <a:latin typeface="Arial"/>
                <a:cs typeface="Arial"/>
              </a:rPr>
              <a:t>+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10</a:t>
            </a:r>
            <a:r>
              <a:rPr sz="2000" b="1" spc="-6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+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“</a:t>
            </a:r>
            <a:r>
              <a:rPr sz="2000" b="1" spc="5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harac</a:t>
            </a:r>
            <a:r>
              <a:rPr sz="2000" b="1" spc="5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ers”);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280670" algn="l"/>
              </a:tabLst>
            </a:pPr>
            <a:r>
              <a:rPr sz="2000" dirty="0">
                <a:solidFill>
                  <a:srgbClr val="00ADEE"/>
                </a:solidFill>
                <a:latin typeface="Arial"/>
                <a:cs typeface="Arial"/>
              </a:rPr>
              <a:t>•	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print(m</a:t>
            </a:r>
            <a:r>
              <a:rPr sz="2000" b="1" spc="-40" dirty="0">
                <a:solidFill>
                  <a:srgbClr val="0F0F73"/>
                </a:solidFill>
                <a:latin typeface="Arial"/>
                <a:cs typeface="Arial"/>
              </a:rPr>
              <a:t>y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Age+</a:t>
            </a:r>
            <a:r>
              <a:rPr sz="20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(1+</a:t>
            </a:r>
            <a:r>
              <a:rPr sz="2000" b="1" spc="5" dirty="0">
                <a:solidFill>
                  <a:srgbClr val="0F0F73"/>
                </a:solidFill>
                <a:latin typeface="Arial"/>
                <a:cs typeface="Arial"/>
              </a:rPr>
              <a:t>1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+</a:t>
            </a:r>
            <a:r>
              <a:rPr sz="2000" b="1" spc="5" dirty="0">
                <a:solidFill>
                  <a:srgbClr val="0F0F73"/>
                </a:solidFill>
                <a:latin typeface="Arial"/>
                <a:cs typeface="Arial"/>
              </a:rPr>
              <a:t>5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+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1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0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)</a:t>
            </a:r>
            <a:r>
              <a:rPr sz="2000" b="1" spc="-6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);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8728" y="5369766"/>
            <a:ext cx="15303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1200" b="1" dirty="0">
                <a:solidFill>
                  <a:srgbClr val="0F0F73"/>
                </a:solidFill>
                <a:latin typeface="Arial"/>
                <a:cs typeface="Arial"/>
              </a:rPr>
              <a:t>(</a:t>
            </a:r>
            <a:r>
              <a:rPr sz="1200" b="1" spc="-10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1200" b="1" dirty="0">
                <a:solidFill>
                  <a:srgbClr val="0F0F73"/>
                </a:solidFill>
                <a:latin typeface="Arial"/>
                <a:cs typeface="Arial"/>
              </a:rPr>
              <a:t>o be </a:t>
            </a:r>
            <a:r>
              <a:rPr sz="1200" b="1" spc="5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1200" b="1" dirty="0">
                <a:solidFill>
                  <a:srgbClr val="0F0F73"/>
                </a:solidFill>
                <a:latin typeface="Arial"/>
                <a:cs typeface="Arial"/>
              </a:rPr>
              <a:t>on</a:t>
            </a:r>
            <a:r>
              <a:rPr sz="1200" b="1" spc="-10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1200" b="1" dirty="0">
                <a:solidFill>
                  <a:srgbClr val="0F0F73"/>
                </a:solidFill>
                <a:latin typeface="Arial"/>
                <a:cs typeface="Arial"/>
              </a:rPr>
              <a:t>inued)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 smtClean="0"/>
              <a:t>/</a:t>
            </a:r>
            <a:r>
              <a:rPr lang="en-US" spc="-15" dirty="0" smtClean="0"/>
              <a:t>D</a:t>
            </a:r>
            <a:r>
              <a:rPr spc="-15" dirty="0" smtClean="0"/>
              <a:t>e</a:t>
            </a:r>
            <a:r>
              <a:rPr spc="-10" dirty="0" smtClean="0"/>
              <a:t>p</a:t>
            </a:r>
            <a:r>
              <a:rPr spc="-15" dirty="0" smtClean="0"/>
              <a:t>a</a:t>
            </a:r>
            <a:r>
              <a:rPr spc="-5" dirty="0" smtClean="0"/>
              <a:t>rt</a:t>
            </a:r>
            <a:r>
              <a:rPr spc="5" dirty="0" smtClean="0"/>
              <a:t>m</a:t>
            </a:r>
            <a:r>
              <a:rPr spc="-10" dirty="0" smtClean="0"/>
              <a:t>e</a:t>
            </a:r>
            <a:r>
              <a:rPr spc="-15" dirty="0" smtClean="0"/>
              <a:t>n</a:t>
            </a:r>
            <a:r>
              <a:rPr spc="-5" dirty="0" smtClean="0"/>
              <a:t>t</a:t>
            </a:r>
            <a:r>
              <a:rPr lang="en-US" spc="-5" dirty="0" smtClean="0"/>
              <a:t> of industrial design</a:t>
            </a:r>
            <a:endParaRPr spc="-5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latin typeface="Arial"/>
                <a:cs typeface="Arial"/>
              </a:rPr>
              <a:t>How</a:t>
            </a:r>
            <a:r>
              <a:rPr spc="-3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to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think</a:t>
            </a:r>
            <a:r>
              <a:rPr spc="-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abo</a:t>
            </a:r>
            <a:r>
              <a:rPr spc="-10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t</a:t>
            </a:r>
            <a:r>
              <a:rPr spc="-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co</a:t>
            </a:r>
            <a:r>
              <a:rPr spc="-15" dirty="0">
                <a:latin typeface="Arial"/>
                <a:cs typeface="Arial"/>
              </a:rPr>
              <a:t>m</a:t>
            </a:r>
            <a:r>
              <a:rPr dirty="0">
                <a:latin typeface="Arial"/>
                <a:cs typeface="Arial"/>
              </a:rPr>
              <a:t>m</a:t>
            </a:r>
            <a:r>
              <a:rPr spc="-10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nds: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23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1597930"/>
            <a:ext cx="7245350" cy="3908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marR="485775" indent="-267970">
              <a:lnSpc>
                <a:spcPts val="216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se</a:t>
            </a:r>
            <a:r>
              <a:rPr sz="2000" b="1" spc="5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ting</a:t>
            </a:r>
            <a:r>
              <a:rPr sz="2000" b="1" spc="-4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up a</a:t>
            </a:r>
            <a:r>
              <a:rPr sz="20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picture,</a:t>
            </a:r>
            <a:r>
              <a:rPr sz="2000" b="1" spc="-3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or 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l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ater</a:t>
            </a:r>
            <a:r>
              <a:rPr sz="2000" b="1" spc="-4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a stage,</a:t>
            </a:r>
            <a:r>
              <a:rPr sz="2000" b="1" spc="-3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using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prede</a:t>
            </a:r>
            <a:r>
              <a:rPr sz="2000" b="1" spc="5" dirty="0">
                <a:solidFill>
                  <a:srgbClr val="0F0F73"/>
                </a:solidFill>
                <a:latin typeface="Arial"/>
                <a:cs typeface="Arial"/>
              </a:rPr>
              <a:t>f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ined pri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m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iti</a:t>
            </a:r>
            <a:r>
              <a:rPr sz="2000" b="1" spc="-30" dirty="0">
                <a:solidFill>
                  <a:srgbClr val="0F0F73"/>
                </a:solidFill>
                <a:latin typeface="Arial"/>
                <a:cs typeface="Arial"/>
              </a:rPr>
              <a:t>v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es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3"/>
              </a:spcBef>
              <a:buClr>
                <a:srgbClr val="00ADEE"/>
              </a:buClr>
              <a:buFont typeface="Arial"/>
              <a:buChar char="•"/>
            </a:pPr>
            <a:endParaRPr sz="2450"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first</a:t>
            </a:r>
            <a:r>
              <a:rPr sz="2000" b="1" spc="-5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start</a:t>
            </a:r>
            <a:r>
              <a:rPr sz="20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spc="30" dirty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h</a:t>
            </a:r>
            <a:r>
              <a:rPr sz="2000" b="1" spc="-5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static</a:t>
            </a:r>
            <a:r>
              <a:rPr sz="2000" b="1" spc="-3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picture:</a:t>
            </a:r>
            <a:endParaRPr sz="200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240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crea</a:t>
            </a:r>
            <a:r>
              <a:rPr sz="2000" b="1" spc="5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000" b="1" spc="-5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empty</a:t>
            </a:r>
            <a:r>
              <a:rPr sz="20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picture</a:t>
            </a:r>
            <a:r>
              <a:rPr sz="20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spc="30" dirty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h</a:t>
            </a:r>
            <a:r>
              <a:rPr sz="2000" b="1" spc="-5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com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m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and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“</a:t>
            </a:r>
            <a:r>
              <a:rPr sz="2000" b="1" spc="5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ize</a:t>
            </a:r>
            <a:r>
              <a:rPr sz="2000" b="1" spc="5" dirty="0">
                <a:solidFill>
                  <a:srgbClr val="0F0F73"/>
                </a:solidFill>
                <a:latin typeface="Arial"/>
                <a:cs typeface="Arial"/>
              </a:rPr>
              <a:t>”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00ADEE"/>
              </a:buClr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80670" algn="l"/>
              </a:tabLst>
            </a:pPr>
            <a:r>
              <a:rPr sz="2000" dirty="0">
                <a:solidFill>
                  <a:srgbClr val="00ADEE"/>
                </a:solidFill>
                <a:latin typeface="Arial"/>
                <a:cs typeface="Arial"/>
              </a:rPr>
              <a:t>•	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size(200,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2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00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)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;</a:t>
            </a:r>
            <a:endParaRPr sz="200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240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Next:</a:t>
            </a:r>
            <a:r>
              <a:rPr sz="2000" b="1" spc="-5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specify</a:t>
            </a:r>
            <a:r>
              <a:rPr sz="2000" b="1" spc="-3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spc="40" dirty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hat</a:t>
            </a:r>
            <a:r>
              <a:rPr sz="2000" b="1" spc="-6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spc="-35" dirty="0">
                <a:solidFill>
                  <a:srgbClr val="0F0F73"/>
                </a:solidFill>
                <a:latin typeface="Arial"/>
                <a:cs typeface="Arial"/>
              </a:rPr>
              <a:t>y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ou</a:t>
            </a:r>
            <a:r>
              <a:rPr sz="2000" b="1" spc="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put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spc="30" dirty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her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240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000" b="1" spc="-35" dirty="0">
                <a:solidFill>
                  <a:srgbClr val="0F0F73"/>
                </a:solidFill>
                <a:latin typeface="Arial"/>
                <a:cs typeface="Arial"/>
              </a:rPr>
              <a:t>y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ou</a:t>
            </a:r>
            <a:r>
              <a:rPr sz="2000" b="1" spc="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can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use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spc="-25" dirty="0">
                <a:solidFill>
                  <a:srgbClr val="0F0F73"/>
                </a:solidFill>
                <a:latin typeface="Arial"/>
                <a:cs typeface="Arial"/>
              </a:rPr>
              <a:t>v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arious standard</a:t>
            </a:r>
            <a:r>
              <a:rPr sz="2000" b="1" spc="-3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pri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m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iti</a:t>
            </a:r>
            <a:r>
              <a:rPr sz="2000" b="1" spc="-30" dirty="0">
                <a:solidFill>
                  <a:srgbClr val="0F0F73"/>
                </a:solidFill>
                <a:latin typeface="Arial"/>
                <a:cs typeface="Arial"/>
              </a:rPr>
              <a:t>v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es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spc="30" dirty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h</a:t>
            </a:r>
            <a:r>
              <a:rPr sz="2000" b="1" spc="-5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parameters: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80670" algn="l"/>
              </a:tabLst>
            </a:pPr>
            <a:r>
              <a:rPr sz="2000" dirty="0">
                <a:solidFill>
                  <a:srgbClr val="00ADEE"/>
                </a:solidFill>
                <a:latin typeface="Arial"/>
                <a:cs typeface="Arial"/>
              </a:rPr>
              <a:t>•	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poi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000" b="1" spc="5" dirty="0">
                <a:solidFill>
                  <a:srgbClr val="0F0F73"/>
                </a:solidFill>
                <a:latin typeface="Arial"/>
                <a:cs typeface="Arial"/>
              </a:rPr>
              <a:t>(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20,45)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  <a:tabLst>
                <a:tab pos="280670" algn="l"/>
              </a:tabLst>
            </a:pPr>
            <a:r>
              <a:rPr sz="2000" dirty="0">
                <a:solidFill>
                  <a:srgbClr val="00ADEE"/>
                </a:solidFill>
                <a:latin typeface="Arial"/>
                <a:cs typeface="Arial"/>
              </a:rPr>
              <a:t>•	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l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ne(</a:t>
            </a:r>
            <a:r>
              <a:rPr sz="2000" b="1" spc="-3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0,0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,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100,150)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 smtClean="0"/>
              <a:t>/</a:t>
            </a:r>
            <a:r>
              <a:rPr lang="en-US" spc="-15" dirty="0" smtClean="0"/>
              <a:t>D</a:t>
            </a:r>
            <a:r>
              <a:rPr spc="-15" dirty="0" smtClean="0"/>
              <a:t>e</a:t>
            </a:r>
            <a:r>
              <a:rPr spc="-10" dirty="0" smtClean="0"/>
              <a:t>p</a:t>
            </a:r>
            <a:r>
              <a:rPr spc="-15" dirty="0" smtClean="0"/>
              <a:t>a</a:t>
            </a:r>
            <a:r>
              <a:rPr spc="-5" dirty="0" smtClean="0"/>
              <a:t>rt</a:t>
            </a:r>
            <a:r>
              <a:rPr spc="5" dirty="0" smtClean="0"/>
              <a:t>m</a:t>
            </a:r>
            <a:r>
              <a:rPr spc="-10" dirty="0" smtClean="0"/>
              <a:t>e</a:t>
            </a:r>
            <a:r>
              <a:rPr spc="-15" dirty="0" smtClean="0"/>
              <a:t>n</a:t>
            </a:r>
            <a:r>
              <a:rPr spc="-5" dirty="0" smtClean="0"/>
              <a:t>t</a:t>
            </a:r>
            <a:r>
              <a:rPr lang="en-US" spc="-5" dirty="0" smtClean="0"/>
              <a:t> of industrial design</a:t>
            </a:r>
            <a:endParaRPr spc="-5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Ex</a:t>
            </a:r>
            <a:r>
              <a:rPr spc="-15" dirty="0"/>
              <a:t>a</a:t>
            </a:r>
            <a:r>
              <a:rPr dirty="0"/>
              <a:t>mple</a:t>
            </a:r>
            <a:r>
              <a:rPr spc="-30" dirty="0"/>
              <a:t> </a:t>
            </a:r>
            <a:r>
              <a:rPr dirty="0"/>
              <a:t>…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24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1637950"/>
            <a:ext cx="3545840" cy="1647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go</a:t>
            </a:r>
            <a:r>
              <a:rPr sz="24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to me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u: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0ADEE"/>
              </a:buClr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x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ample|Ba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ics|Form|</a:t>
            </a:r>
            <a:endParaRPr sz="240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run:</a:t>
            </a:r>
            <a:r>
              <a:rPr sz="24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u="heavy" dirty="0">
                <a:solidFill>
                  <a:srgbClr val="0F0F73"/>
                </a:solidFill>
                <a:latin typeface="Arial"/>
                <a:cs typeface="Arial"/>
              </a:rPr>
              <a:t>PointsLines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8728" y="4272057"/>
            <a:ext cx="444055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spc="25" dirty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hat</a:t>
            </a:r>
            <a:r>
              <a:rPr sz="2400" b="1" spc="-6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is 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emantics</a:t>
            </a:r>
            <a:r>
              <a:rPr sz="2400" b="1" spc="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(mea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ing)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8728" y="4710969"/>
            <a:ext cx="132715" cy="769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00ADEE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00ADEE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23386" y="4710969"/>
            <a:ext cx="306895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51510" algn="l"/>
                <a:tab pos="2868930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of</a:t>
            </a:r>
            <a:r>
              <a:rPr sz="24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:	st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r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ok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(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15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3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)	?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42486" y="5150015"/>
            <a:ext cx="3018790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65760" algn="l"/>
                <a:tab pos="2819400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:	b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k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gro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u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d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(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0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)	?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 smtClean="0"/>
              <a:t>/</a:t>
            </a:r>
            <a:r>
              <a:rPr lang="en-US" spc="-15" dirty="0" smtClean="0"/>
              <a:t>D</a:t>
            </a:r>
            <a:r>
              <a:rPr spc="-15" dirty="0" smtClean="0"/>
              <a:t>e</a:t>
            </a:r>
            <a:r>
              <a:rPr spc="-10" dirty="0" smtClean="0"/>
              <a:t>p</a:t>
            </a:r>
            <a:r>
              <a:rPr spc="-15" dirty="0" smtClean="0"/>
              <a:t>a</a:t>
            </a:r>
            <a:r>
              <a:rPr spc="-5" dirty="0" smtClean="0"/>
              <a:t>rt</a:t>
            </a:r>
            <a:r>
              <a:rPr spc="5" dirty="0" smtClean="0"/>
              <a:t>m</a:t>
            </a:r>
            <a:r>
              <a:rPr spc="-10" dirty="0" smtClean="0"/>
              <a:t>e</a:t>
            </a:r>
            <a:r>
              <a:rPr spc="-15" dirty="0" smtClean="0"/>
              <a:t>n</a:t>
            </a:r>
            <a:r>
              <a:rPr spc="-5" dirty="0" smtClean="0"/>
              <a:t>t</a:t>
            </a:r>
            <a:r>
              <a:rPr lang="en-US" spc="-5" dirty="0" smtClean="0"/>
              <a:t> of industrial design</a:t>
            </a:r>
            <a:endParaRPr spc="-5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latin typeface="Arial"/>
                <a:cs typeface="Arial"/>
              </a:rPr>
              <a:t>Se</a:t>
            </a:r>
            <a:r>
              <a:rPr spc="-10" dirty="0">
                <a:latin typeface="Arial"/>
                <a:cs typeface="Arial"/>
              </a:rPr>
              <a:t>m</a:t>
            </a:r>
            <a:r>
              <a:rPr dirty="0">
                <a:latin typeface="Arial"/>
                <a:cs typeface="Arial"/>
              </a:rPr>
              <a:t>anti</a:t>
            </a:r>
            <a:r>
              <a:rPr spc="-15" dirty="0">
                <a:latin typeface="Arial"/>
                <a:cs typeface="Arial"/>
              </a:rPr>
              <a:t>c</a:t>
            </a:r>
            <a:r>
              <a:rPr dirty="0">
                <a:latin typeface="Arial"/>
                <a:cs typeface="Arial"/>
              </a:rPr>
              <a:t>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25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1637950"/>
            <a:ext cx="8316672" cy="39087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To</a:t>
            </a:r>
            <a:r>
              <a:rPr sz="24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f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nd</a:t>
            </a:r>
            <a:r>
              <a:rPr sz="24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the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meaning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look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for the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(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nformal)</a:t>
            </a:r>
            <a:endParaRPr sz="2400" dirty="0">
              <a:latin typeface="Arial"/>
              <a:cs typeface="Arial"/>
            </a:endParaRPr>
          </a:p>
          <a:p>
            <a:pPr marL="280670">
              <a:lnSpc>
                <a:spcPct val="100000"/>
              </a:lnSpc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p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ifications</a:t>
            </a:r>
            <a:r>
              <a:rPr sz="2400" b="1" spc="-3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..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3500" dirty="0"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  <a:tab pos="5452745" algn="l"/>
              </a:tabLst>
            </a:pPr>
            <a:r>
              <a:rPr lang="en-US" sz="2400" b="1" dirty="0" smtClean="0">
                <a:solidFill>
                  <a:srgbClr val="0F0F73"/>
                </a:solidFill>
                <a:latin typeface="Arial"/>
                <a:cs typeface="Arial"/>
              </a:rPr>
              <a:t>Select and right 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cl</a:t>
            </a:r>
            <a:r>
              <a:rPr sz="2400" b="1" spc="5" dirty="0" smtClean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ck</a:t>
            </a:r>
            <a:r>
              <a:rPr sz="2400" b="1" spc="-40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on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“stroke” to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f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nd</a:t>
            </a:r>
            <a:r>
              <a:rPr sz="24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out	…</a:t>
            </a:r>
            <a:endParaRPr sz="2400" dirty="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ch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o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ose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: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f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nd</a:t>
            </a:r>
            <a:r>
              <a:rPr sz="24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in</a:t>
            </a:r>
            <a:r>
              <a:rPr sz="24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reference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"/>
              </a:spcBef>
              <a:buClr>
                <a:srgbClr val="00ADEE"/>
              </a:buClr>
              <a:buFont typeface="Arial"/>
              <a:buChar char="•"/>
            </a:pPr>
            <a:endParaRPr sz="3500" dirty="0"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lang="en-US" sz="2400" b="1" dirty="0" smtClean="0">
                <a:solidFill>
                  <a:srgbClr val="0F0F73"/>
                </a:solidFill>
                <a:latin typeface="Arial"/>
                <a:cs typeface="Arial"/>
              </a:rPr>
              <a:t>Idem 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on</a:t>
            </a:r>
            <a:r>
              <a:rPr sz="2400" b="1" spc="-15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“ba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kgro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u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nd” to find</a:t>
            </a:r>
            <a:r>
              <a:rPr sz="24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out</a:t>
            </a:r>
            <a:r>
              <a:rPr sz="24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…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0ADEE"/>
              </a:buClr>
              <a:buFont typeface="Arial"/>
              <a:buChar char="•"/>
            </a:pPr>
            <a:endParaRPr sz="3500" dirty="0"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the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o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mman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d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spc="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u="heavy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u="heavy" spc="-10" dirty="0">
                <a:solidFill>
                  <a:srgbClr val="0F0F73"/>
                </a:solidFill>
                <a:latin typeface="Arial"/>
                <a:cs typeface="Arial"/>
              </a:rPr>
              <a:t>p</a:t>
            </a:r>
            <a:r>
              <a:rPr sz="2400" b="1" u="heavy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u="heavy" spc="-10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2400" b="1" u="heavy" dirty="0">
                <a:solidFill>
                  <a:srgbClr val="0F0F73"/>
                </a:solidFill>
                <a:latin typeface="Arial"/>
                <a:cs typeface="Arial"/>
              </a:rPr>
              <a:t>ify</a:t>
            </a:r>
            <a:r>
              <a:rPr sz="2400" b="1" u="heavy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u="heavy" dirty="0">
                <a:solidFill>
                  <a:srgbClr val="0F0F73"/>
                </a:solidFill>
                <a:latin typeface="Arial"/>
                <a:cs typeface="Arial"/>
              </a:rPr>
              <a:t>dra</a:t>
            </a:r>
            <a:r>
              <a:rPr sz="2400" b="1" u="heavy" spc="15" dirty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400" b="1" u="heavy" dirty="0">
                <a:solidFill>
                  <a:srgbClr val="0F0F73"/>
                </a:solidFill>
                <a:latin typeface="Arial"/>
                <a:cs typeface="Arial"/>
              </a:rPr>
              <a:t>ing</a:t>
            </a:r>
            <a:r>
              <a:rPr sz="2400" b="1" u="heavy" spc="-5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u="heavy" dirty="0">
                <a:solidFill>
                  <a:srgbClr val="0F0F73"/>
                </a:solidFill>
                <a:latin typeface="Arial"/>
                <a:cs typeface="Arial"/>
              </a:rPr>
              <a:t>p</a:t>
            </a:r>
            <a:r>
              <a:rPr sz="2400" b="1" u="heavy" spc="-10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u="heavy" dirty="0">
                <a:solidFill>
                  <a:srgbClr val="0F0F73"/>
                </a:solidFill>
                <a:latin typeface="Arial"/>
                <a:cs typeface="Arial"/>
              </a:rPr>
              <a:t>rameters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7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 smtClean="0"/>
              <a:t>/</a:t>
            </a:r>
            <a:r>
              <a:rPr lang="en-US" spc="-15" dirty="0" smtClean="0"/>
              <a:t>D</a:t>
            </a:r>
            <a:r>
              <a:rPr spc="-15" dirty="0" smtClean="0"/>
              <a:t>e</a:t>
            </a:r>
            <a:r>
              <a:rPr spc="-10" dirty="0" smtClean="0"/>
              <a:t>p</a:t>
            </a:r>
            <a:r>
              <a:rPr spc="-15" dirty="0" smtClean="0"/>
              <a:t>a</a:t>
            </a:r>
            <a:r>
              <a:rPr spc="-5" dirty="0" smtClean="0"/>
              <a:t>rt</a:t>
            </a:r>
            <a:r>
              <a:rPr spc="5" dirty="0" smtClean="0"/>
              <a:t>m</a:t>
            </a:r>
            <a:r>
              <a:rPr spc="-10" dirty="0" smtClean="0"/>
              <a:t>e</a:t>
            </a:r>
            <a:r>
              <a:rPr spc="-15" dirty="0" smtClean="0"/>
              <a:t>n</a:t>
            </a:r>
            <a:r>
              <a:rPr spc="-5" dirty="0" smtClean="0"/>
              <a:t>t</a:t>
            </a:r>
            <a:r>
              <a:rPr lang="en-US" spc="-5" dirty="0" smtClean="0"/>
              <a:t> of industrial design</a:t>
            </a:r>
            <a:endParaRPr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Spe</a:t>
            </a:r>
            <a:r>
              <a:rPr spc="-15" dirty="0"/>
              <a:t>c</a:t>
            </a:r>
            <a:r>
              <a:rPr dirty="0"/>
              <a:t>ify</a:t>
            </a:r>
            <a:r>
              <a:rPr spc="-35" dirty="0"/>
              <a:t> </a:t>
            </a:r>
            <a:r>
              <a:rPr dirty="0"/>
              <a:t>drawing</a:t>
            </a:r>
            <a:r>
              <a:rPr spc="-35" dirty="0"/>
              <a:t> </a:t>
            </a:r>
            <a:r>
              <a:rPr dirty="0"/>
              <a:t>par</a:t>
            </a:r>
            <a:r>
              <a:rPr spc="-10" dirty="0"/>
              <a:t>a</a:t>
            </a:r>
            <a:r>
              <a:rPr dirty="0"/>
              <a:t>m</a:t>
            </a:r>
            <a:r>
              <a:rPr spc="-10" dirty="0"/>
              <a:t>e</a:t>
            </a:r>
            <a:r>
              <a:rPr dirty="0"/>
              <a:t>ters</a:t>
            </a:r>
            <a:r>
              <a:rPr spc="-25" dirty="0"/>
              <a:t> </a:t>
            </a:r>
            <a:r>
              <a:rPr dirty="0"/>
              <a:t>…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26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2003844"/>
            <a:ext cx="2144472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strok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(255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)</a:t>
            </a:r>
            <a:r>
              <a:rPr lang="en-US" sz="2400" b="1" dirty="0" smtClean="0">
                <a:solidFill>
                  <a:srgbClr val="0F0F73"/>
                </a:solidFill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16341" y="2003844"/>
            <a:ext cx="532066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19214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255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= </a:t>
            </a:r>
            <a:r>
              <a:rPr sz="2400" b="1" spc="15" dirty="0" smtClean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hite</a:t>
            </a:r>
            <a:r>
              <a:rPr lang="en-US" sz="2400" b="1" dirty="0" smtClean="0">
                <a:solidFill>
                  <a:srgbClr val="0F0F73"/>
                </a:solidFill>
                <a:latin typeface="Arial"/>
                <a:cs typeface="Arial"/>
              </a:rPr>
              <a:t>,</a:t>
            </a:r>
            <a:r>
              <a:rPr sz="2400" b="1" spc="-45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0 =</a:t>
            </a:r>
            <a:r>
              <a:rPr sz="24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black	in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b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400" b="1" spc="25" dirty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spc="-4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are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6952" y="2333275"/>
            <a:ext cx="225806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sh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de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of gray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..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8728" y="3137947"/>
            <a:ext cx="3950335" cy="659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35"/>
              </a:lnSpc>
              <a:tabLst>
                <a:tab pos="280670" algn="l"/>
              </a:tabLst>
            </a:pPr>
            <a:r>
              <a:rPr sz="2400" dirty="0">
                <a:solidFill>
                  <a:srgbClr val="00ADEE"/>
                </a:solidFill>
                <a:latin typeface="Arial"/>
                <a:cs typeface="Arial"/>
              </a:rPr>
              <a:t>•	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ba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kgro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u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nd(200,23,13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0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)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  <a:p>
            <a:pPr marL="280670">
              <a:lnSpc>
                <a:spcPts val="2735"/>
              </a:lnSpc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o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lor)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77840" y="3137947"/>
            <a:ext cx="4213759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(e.g.</a:t>
            </a:r>
            <a:r>
              <a:rPr sz="2400" b="1" spc="-30" dirty="0">
                <a:solidFill>
                  <a:srgbClr val="0F0F73"/>
                </a:solidFill>
                <a:latin typeface="Arial"/>
                <a:cs typeface="Arial"/>
              </a:rPr>
              <a:t> y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ou</a:t>
            </a:r>
            <a:r>
              <a:rPr sz="2400" b="1" spc="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can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also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use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8728" y="4272057"/>
            <a:ext cx="7679690" cy="1569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  <a:tab pos="2767330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no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trok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()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…etc	various prim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ves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"/>
              </a:spcBef>
              <a:buClr>
                <a:srgbClr val="00ADEE"/>
              </a:buClr>
              <a:buFont typeface="Arial"/>
              <a:buChar char="•"/>
            </a:pPr>
            <a:endParaRPr sz="3000" dirty="0"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lang="en-US" sz="2400" b="1" u="heavy" dirty="0" smtClean="0">
                <a:solidFill>
                  <a:srgbClr val="0F0F73"/>
                </a:solidFill>
                <a:latin typeface="Arial"/>
                <a:cs typeface="Arial"/>
                <a:hlinkClick r:id="rId3"/>
              </a:rPr>
              <a:t>C:/Programs/processing-2.0b6/modes/java/reference/index.html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2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 smtClean="0"/>
              <a:t>/</a:t>
            </a:r>
            <a:r>
              <a:rPr lang="en-US" spc="-15" dirty="0" smtClean="0"/>
              <a:t>D</a:t>
            </a:r>
            <a:r>
              <a:rPr spc="-15" dirty="0" smtClean="0"/>
              <a:t>e</a:t>
            </a:r>
            <a:r>
              <a:rPr spc="-10" dirty="0" smtClean="0"/>
              <a:t>p</a:t>
            </a:r>
            <a:r>
              <a:rPr spc="-15" dirty="0" smtClean="0"/>
              <a:t>a</a:t>
            </a:r>
            <a:r>
              <a:rPr spc="-5" dirty="0" smtClean="0"/>
              <a:t>rt</a:t>
            </a:r>
            <a:r>
              <a:rPr spc="5" dirty="0" smtClean="0"/>
              <a:t>m</a:t>
            </a:r>
            <a:r>
              <a:rPr spc="-10" dirty="0" smtClean="0"/>
              <a:t>e</a:t>
            </a:r>
            <a:r>
              <a:rPr spc="-15" dirty="0" smtClean="0"/>
              <a:t>n</a:t>
            </a:r>
            <a:r>
              <a:rPr spc="-5" dirty="0" smtClean="0"/>
              <a:t>t</a:t>
            </a:r>
            <a:r>
              <a:rPr lang="en-US" spc="-5" dirty="0" smtClean="0"/>
              <a:t> of industrial design</a:t>
            </a:r>
            <a:endParaRPr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20" dirty="0"/>
              <a:t>Also</a:t>
            </a:r>
            <a:r>
              <a:rPr sz="2800" spc="-5" dirty="0"/>
              <a:t> t</a:t>
            </a:r>
            <a:r>
              <a:rPr sz="2800" spc="-20" dirty="0"/>
              <a:t>wo</a:t>
            </a:r>
            <a:r>
              <a:rPr sz="2800" spc="-5" dirty="0"/>
              <a:t> </a:t>
            </a:r>
            <a:r>
              <a:rPr sz="2800" spc="-20" dirty="0"/>
              <a:t>dim</a:t>
            </a:r>
            <a:r>
              <a:rPr sz="2800" spc="-15" dirty="0"/>
              <a:t>ensional</a:t>
            </a:r>
            <a:r>
              <a:rPr sz="2800" spc="25" dirty="0"/>
              <a:t> </a:t>
            </a:r>
            <a:r>
              <a:rPr sz="2800" spc="-20" dirty="0"/>
              <a:t>shapes</a:t>
            </a:r>
            <a:r>
              <a:rPr sz="2800" spc="20" dirty="0"/>
              <a:t> </a:t>
            </a:r>
            <a:r>
              <a:rPr sz="2800" spc="-20" dirty="0"/>
              <a:t>a</a:t>
            </a:r>
            <a:r>
              <a:rPr sz="2800" spc="-10" dirty="0"/>
              <a:t>r</a:t>
            </a:r>
            <a:r>
              <a:rPr sz="2800" spc="-20" dirty="0"/>
              <a:t>e</a:t>
            </a:r>
            <a:r>
              <a:rPr sz="2800" spc="-5" dirty="0"/>
              <a:t> </a:t>
            </a:r>
            <a:r>
              <a:rPr sz="2800" spc="-20" dirty="0"/>
              <a:t>pos</a:t>
            </a:r>
            <a:r>
              <a:rPr sz="2800" spc="-15" dirty="0"/>
              <a:t>sible</a:t>
            </a:r>
            <a:r>
              <a:rPr sz="2800" spc="25" dirty="0"/>
              <a:t> </a:t>
            </a:r>
            <a:r>
              <a:rPr sz="2800" spc="-30" dirty="0"/>
              <a:t>…</a:t>
            </a:r>
            <a:endParaRPr sz="2800"/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27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1637950"/>
            <a:ext cx="3238500" cy="769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0670" algn="l"/>
              </a:tabLst>
            </a:pPr>
            <a:r>
              <a:rPr sz="2400" dirty="0">
                <a:solidFill>
                  <a:srgbClr val="00ADEE"/>
                </a:solidFill>
                <a:latin typeface="Arial"/>
                <a:cs typeface="Arial"/>
              </a:rPr>
              <a:t>•	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rect(20,20,60,120);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  <a:tabLst>
                <a:tab pos="280670" algn="l"/>
              </a:tabLst>
            </a:pPr>
            <a:r>
              <a:rPr sz="2400" dirty="0">
                <a:solidFill>
                  <a:srgbClr val="00ADEE"/>
                </a:solidFill>
                <a:latin typeface="Arial"/>
                <a:cs typeface="Arial"/>
              </a:rPr>
              <a:t>•	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ell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p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e(</a:t>
            </a:r>
            <a:r>
              <a:rPr sz="2400" b="1" spc="-3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5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0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,50,30,9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9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);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8728" y="3393979"/>
            <a:ext cx="3545840" cy="769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x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ample|Ba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ics|Form|</a:t>
            </a:r>
            <a:endParaRPr sz="240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run:</a:t>
            </a:r>
            <a:r>
              <a:rPr sz="24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u="heavy" dirty="0">
                <a:solidFill>
                  <a:srgbClr val="0F0F73"/>
                </a:solidFill>
                <a:latin typeface="Arial"/>
                <a:cs typeface="Arial"/>
              </a:rPr>
              <a:t>Sh</a:t>
            </a:r>
            <a:r>
              <a:rPr sz="2400" b="1" u="heavy" spc="-10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u="heavy" dirty="0">
                <a:solidFill>
                  <a:srgbClr val="0F0F73"/>
                </a:solidFill>
                <a:latin typeface="Arial"/>
                <a:cs typeface="Arial"/>
              </a:rPr>
              <a:t>pe</a:t>
            </a:r>
            <a:r>
              <a:rPr sz="2400" b="1" u="heavy" spc="-10" dirty="0">
                <a:solidFill>
                  <a:srgbClr val="0F0F73"/>
                </a:solidFill>
                <a:latin typeface="Arial"/>
                <a:cs typeface="Arial"/>
              </a:rPr>
              <a:t>P</a:t>
            </a:r>
            <a:r>
              <a:rPr sz="2400" b="1" u="heavy" dirty="0">
                <a:solidFill>
                  <a:srgbClr val="0F0F73"/>
                </a:solidFill>
                <a:latin typeface="Arial"/>
                <a:cs typeface="Arial"/>
              </a:rPr>
              <a:t>ri</a:t>
            </a:r>
            <a:r>
              <a:rPr sz="2400" b="1" u="heavy" spc="5" dirty="0">
                <a:solidFill>
                  <a:srgbClr val="0F0F73"/>
                </a:solidFill>
                <a:latin typeface="Arial"/>
                <a:cs typeface="Arial"/>
              </a:rPr>
              <a:t>m</a:t>
            </a:r>
            <a:r>
              <a:rPr sz="2400" b="1" u="heavy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400" b="1" u="heavy" spc="5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400" b="1" u="heavy" dirty="0">
                <a:solidFill>
                  <a:srgbClr val="0F0F73"/>
                </a:solidFill>
                <a:latin typeface="Arial"/>
                <a:cs typeface="Arial"/>
              </a:rPr>
              <a:t>ives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 smtClean="0"/>
              <a:t>/</a:t>
            </a:r>
            <a:r>
              <a:rPr lang="en-US" spc="-15" dirty="0" smtClean="0"/>
              <a:t>D</a:t>
            </a:r>
            <a:r>
              <a:rPr spc="-15" dirty="0" smtClean="0"/>
              <a:t>e</a:t>
            </a:r>
            <a:r>
              <a:rPr spc="-10" dirty="0" smtClean="0"/>
              <a:t>p</a:t>
            </a:r>
            <a:r>
              <a:rPr spc="-15" dirty="0" smtClean="0"/>
              <a:t>a</a:t>
            </a:r>
            <a:r>
              <a:rPr spc="-5" dirty="0" smtClean="0"/>
              <a:t>rt</a:t>
            </a:r>
            <a:r>
              <a:rPr spc="5" dirty="0" smtClean="0"/>
              <a:t>m</a:t>
            </a:r>
            <a:r>
              <a:rPr spc="-10" dirty="0" smtClean="0"/>
              <a:t>e</a:t>
            </a:r>
            <a:r>
              <a:rPr spc="-15" dirty="0" smtClean="0"/>
              <a:t>n</a:t>
            </a:r>
            <a:r>
              <a:rPr spc="-5" dirty="0" smtClean="0"/>
              <a:t>t</a:t>
            </a:r>
            <a:r>
              <a:rPr lang="en-US" spc="-5" dirty="0" smtClean="0"/>
              <a:t> of industrial design</a:t>
            </a:r>
            <a:endParaRPr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Inter</a:t>
            </a:r>
            <a:r>
              <a:rPr spc="-15" dirty="0"/>
              <a:t>a</a:t>
            </a:r>
            <a:r>
              <a:rPr dirty="0"/>
              <a:t>cti</a:t>
            </a:r>
            <a:r>
              <a:rPr spc="-15" dirty="0"/>
              <a:t>v</a:t>
            </a:r>
            <a:r>
              <a:rPr dirty="0"/>
              <a:t>e</a:t>
            </a:r>
            <a:r>
              <a:rPr spc="-45" dirty="0"/>
              <a:t> </a:t>
            </a:r>
            <a:r>
              <a:rPr dirty="0"/>
              <a:t>drawings</a:t>
            </a:r>
            <a:r>
              <a:rPr spc="-40" dirty="0"/>
              <a:t> </a:t>
            </a:r>
            <a:r>
              <a:rPr dirty="0"/>
              <a:t>…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28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1637950"/>
            <a:ext cx="7479030" cy="3330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create a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u="heavy" dirty="0">
                <a:solidFill>
                  <a:srgbClr val="0F0F73"/>
                </a:solidFill>
                <a:latin typeface="Arial"/>
                <a:cs typeface="Arial"/>
              </a:rPr>
              <a:t>stage</a:t>
            </a:r>
            <a:r>
              <a:rPr sz="2400" b="1" spc="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spc="25" dirty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h</a:t>
            </a:r>
            <a:r>
              <a:rPr sz="2400" b="1" spc="-6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v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o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id</a:t>
            </a:r>
            <a:r>
              <a:rPr sz="24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tup() {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  <a:tabLst>
                <a:tab pos="448309" algn="l"/>
              </a:tabLst>
            </a:pPr>
            <a:r>
              <a:rPr sz="2400" dirty="0">
                <a:solidFill>
                  <a:srgbClr val="00ADEE"/>
                </a:solidFill>
                <a:latin typeface="Arial"/>
                <a:cs typeface="Arial"/>
              </a:rPr>
              <a:t>•	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size(200, 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2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00);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  <a:tabLst>
                <a:tab pos="280670" algn="l"/>
              </a:tabLst>
            </a:pPr>
            <a:r>
              <a:rPr sz="2400" dirty="0">
                <a:solidFill>
                  <a:srgbClr val="00ADEE"/>
                </a:solidFill>
                <a:latin typeface="Arial"/>
                <a:cs typeface="Arial"/>
              </a:rPr>
              <a:t>•	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3500">
              <a:latin typeface="Times New Roman"/>
              <a:cs typeface="Times New Roman"/>
            </a:endParaRPr>
          </a:p>
          <a:p>
            <a:pPr marL="280670" marR="508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the</a:t>
            </a:r>
            <a:r>
              <a:rPr sz="24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spc="-30" dirty="0">
                <a:solidFill>
                  <a:srgbClr val="0F0F73"/>
                </a:solidFill>
                <a:latin typeface="Arial"/>
                <a:cs typeface="Arial"/>
              </a:rPr>
              <a:t>y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ou</a:t>
            </a:r>
            <a:r>
              <a:rPr sz="2400" b="1" spc="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can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draw</a:t>
            </a:r>
            <a:r>
              <a:rPr sz="2400" b="1" spc="-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…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co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nuo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u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sly</a:t>
            </a:r>
            <a:r>
              <a:rPr sz="24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…</a:t>
            </a:r>
            <a:r>
              <a:rPr sz="2400" b="1" spc="30" dirty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h</a:t>
            </a:r>
            <a:r>
              <a:rPr sz="2400" b="1" spc="-6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the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draw command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..</a:t>
            </a:r>
            <a:endParaRPr sz="2400">
              <a:latin typeface="Arial"/>
              <a:cs typeface="Arial"/>
            </a:endParaRPr>
          </a:p>
          <a:p>
            <a:pPr marL="363220" indent="-35052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363220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For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ex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mple</a:t>
            </a:r>
            <a:r>
              <a:rPr sz="2400" b="1" spc="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…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 smtClean="0"/>
              <a:t>/</a:t>
            </a:r>
            <a:r>
              <a:rPr lang="en-US" spc="-15" dirty="0" smtClean="0"/>
              <a:t>D</a:t>
            </a:r>
            <a:r>
              <a:rPr spc="-15" dirty="0" smtClean="0"/>
              <a:t>e</a:t>
            </a:r>
            <a:r>
              <a:rPr spc="-10" dirty="0" smtClean="0"/>
              <a:t>p</a:t>
            </a:r>
            <a:r>
              <a:rPr spc="-15" dirty="0" smtClean="0"/>
              <a:t>a</a:t>
            </a:r>
            <a:r>
              <a:rPr spc="-5" dirty="0" smtClean="0"/>
              <a:t>rt</a:t>
            </a:r>
            <a:r>
              <a:rPr spc="5" dirty="0" smtClean="0"/>
              <a:t>m</a:t>
            </a:r>
            <a:r>
              <a:rPr spc="-10" dirty="0" smtClean="0"/>
              <a:t>e</a:t>
            </a:r>
            <a:r>
              <a:rPr spc="-15" dirty="0" smtClean="0"/>
              <a:t>n</a:t>
            </a:r>
            <a:r>
              <a:rPr spc="-5" dirty="0" smtClean="0"/>
              <a:t>t</a:t>
            </a:r>
            <a:r>
              <a:rPr lang="en-US" spc="-5" dirty="0" smtClean="0"/>
              <a:t> of industrial design</a:t>
            </a:r>
            <a:endParaRPr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Inter</a:t>
            </a:r>
            <a:r>
              <a:rPr spc="-15" dirty="0"/>
              <a:t>a</a:t>
            </a:r>
            <a:r>
              <a:rPr dirty="0"/>
              <a:t>cti</a:t>
            </a:r>
            <a:r>
              <a:rPr spc="-15" dirty="0"/>
              <a:t>v</a:t>
            </a:r>
            <a:r>
              <a:rPr dirty="0"/>
              <a:t>e</a:t>
            </a:r>
            <a:r>
              <a:rPr spc="-45" dirty="0"/>
              <a:t> </a:t>
            </a:r>
            <a:r>
              <a:rPr dirty="0"/>
              <a:t>drawings</a:t>
            </a:r>
            <a:r>
              <a:rPr spc="-40" dirty="0"/>
              <a:t> </a:t>
            </a:r>
            <a:r>
              <a:rPr dirty="0"/>
              <a:t>…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29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1933210"/>
            <a:ext cx="2153920" cy="36420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buClr>
                <a:srgbClr val="00ADEE"/>
              </a:buClr>
              <a:tabLst>
                <a:tab pos="281305" algn="l"/>
              </a:tabLst>
            </a:pPr>
            <a:r>
              <a:rPr sz="2000" b="1" spc="-25" dirty="0">
                <a:solidFill>
                  <a:srgbClr val="0F0F73"/>
                </a:solidFill>
                <a:latin typeface="Arial"/>
                <a:cs typeface="Arial"/>
              </a:rPr>
              <a:t>v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oid se</a:t>
            </a:r>
            <a:r>
              <a:rPr sz="2000" b="1" spc="5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up()</a:t>
            </a:r>
            <a:r>
              <a:rPr sz="2000" b="1" spc="-3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{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  <a:tabLst>
                <a:tab pos="419100" algn="l"/>
              </a:tabLst>
            </a:pPr>
            <a:r>
              <a:rPr sz="2000" dirty="0">
                <a:solidFill>
                  <a:srgbClr val="00ADEE"/>
                </a:solidFill>
                <a:latin typeface="Arial"/>
                <a:cs typeface="Arial"/>
              </a:rPr>
              <a:t>	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size</a:t>
            </a:r>
            <a:r>
              <a:rPr sz="2000" b="1" spc="5" dirty="0">
                <a:solidFill>
                  <a:srgbClr val="0F0F73"/>
                </a:solidFill>
                <a:latin typeface="Arial"/>
                <a:cs typeface="Arial"/>
              </a:rPr>
              <a:t>(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200,</a:t>
            </a:r>
            <a:r>
              <a:rPr sz="2000" b="1" spc="-5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200</a:t>
            </a:r>
            <a:r>
              <a:rPr sz="2000" b="1" spc="5" dirty="0">
                <a:solidFill>
                  <a:srgbClr val="0F0F73"/>
                </a:solidFill>
                <a:latin typeface="Arial"/>
                <a:cs typeface="Arial"/>
              </a:rPr>
              <a:t>)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;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  <a:buClr>
                <a:srgbClr val="00ADEE"/>
              </a:buClr>
              <a:tabLst>
                <a:tab pos="419734" algn="l"/>
              </a:tabLst>
            </a:pPr>
            <a:r>
              <a:rPr lang="en-US" sz="2000" b="1" dirty="0" smtClean="0">
                <a:solidFill>
                  <a:srgbClr val="0F0F73"/>
                </a:solidFill>
                <a:latin typeface="Arial"/>
                <a:cs typeface="Arial"/>
              </a:rPr>
              <a:t>	</a:t>
            </a:r>
            <a:r>
              <a:rPr sz="2000" b="1" dirty="0" smtClean="0">
                <a:solidFill>
                  <a:srgbClr val="0F0F73"/>
                </a:solidFill>
                <a:latin typeface="Arial"/>
                <a:cs typeface="Arial"/>
              </a:rPr>
              <a:t>smooth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(</a:t>
            </a:r>
            <a:r>
              <a:rPr sz="2000" b="1" spc="5" dirty="0">
                <a:solidFill>
                  <a:srgbClr val="0F0F73"/>
                </a:solidFill>
                <a:latin typeface="Arial"/>
                <a:cs typeface="Arial"/>
              </a:rPr>
              <a:t>)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;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52666" y="2604151"/>
            <a:ext cx="3857734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000" b="1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 smtClean="0">
                <a:solidFill>
                  <a:srgbClr val="0F0F73"/>
                </a:solidFill>
                <a:latin typeface="Arial"/>
                <a:cs typeface="Arial"/>
              </a:rPr>
              <a:t>//</a:t>
            </a:r>
            <a:r>
              <a:rPr sz="2000" b="1" spc="-10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m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akes</a:t>
            </a:r>
            <a:r>
              <a:rPr sz="20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forms</a:t>
            </a:r>
            <a:r>
              <a:rPr sz="2000" b="1" spc="-3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smoother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6952" y="2939431"/>
            <a:ext cx="7591248" cy="3021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1130" marR="2003425">
              <a:lnSpc>
                <a:spcPct val="110000"/>
              </a:lnSpc>
              <a:tabLst>
                <a:tab pos="2292350" algn="l"/>
              </a:tabLst>
            </a:pP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stroke</a:t>
            </a:r>
            <a:r>
              <a:rPr sz="2000" b="1" spc="5" dirty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eight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(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2);	</a:t>
            </a:r>
            <a:r>
              <a:rPr lang="en-US" sz="2000" b="1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spc="-10" dirty="0" smtClean="0">
                <a:solidFill>
                  <a:srgbClr val="0F0F73"/>
                </a:solidFill>
                <a:latin typeface="Arial"/>
                <a:cs typeface="Arial"/>
              </a:rPr>
              <a:t>/</a:t>
            </a:r>
            <a:r>
              <a:rPr sz="2000" b="1" dirty="0" smtClean="0">
                <a:solidFill>
                  <a:srgbClr val="0F0F73"/>
                </a:solidFill>
                <a:latin typeface="Arial"/>
                <a:cs typeface="Arial"/>
              </a:rPr>
              <a:t>/</a:t>
            </a:r>
            <a:r>
              <a:rPr lang="en-US" sz="2000" b="1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 smtClean="0">
                <a:solidFill>
                  <a:srgbClr val="0F0F73"/>
                </a:solidFill>
                <a:latin typeface="Arial"/>
                <a:cs typeface="Arial"/>
              </a:rPr>
              <a:t>h</a:t>
            </a:r>
            <a:r>
              <a:rPr sz="2000" b="1" spc="-20" dirty="0" smtClean="0">
                <a:solidFill>
                  <a:srgbClr val="0F0F73"/>
                </a:solidFill>
                <a:latin typeface="Arial"/>
                <a:cs typeface="Arial"/>
              </a:rPr>
              <a:t>o</a:t>
            </a:r>
            <a:r>
              <a:rPr sz="2000" b="1" dirty="0" smtClean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000" b="1" spc="-10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thick</a:t>
            </a:r>
            <a:r>
              <a:rPr sz="20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l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nes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are stroke</a:t>
            </a:r>
            <a:r>
              <a:rPr sz="2000" b="1" spc="5" dirty="0">
                <a:solidFill>
                  <a:srgbClr val="0F0F73"/>
                </a:solidFill>
                <a:latin typeface="Arial"/>
                <a:cs typeface="Arial"/>
              </a:rPr>
              <a:t>(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255);	</a:t>
            </a:r>
            <a:r>
              <a:rPr sz="2000" b="1" spc="-4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spc="-10" dirty="0" smtClean="0">
                <a:solidFill>
                  <a:srgbClr val="0F0F73"/>
                </a:solidFill>
                <a:latin typeface="Arial"/>
                <a:cs typeface="Arial"/>
              </a:rPr>
              <a:t>/</a:t>
            </a:r>
            <a:r>
              <a:rPr sz="2000" b="1" dirty="0" smtClean="0">
                <a:solidFill>
                  <a:srgbClr val="0F0F73"/>
                </a:solidFill>
                <a:latin typeface="Arial"/>
                <a:cs typeface="Arial"/>
              </a:rPr>
              <a:t>/</a:t>
            </a:r>
            <a:r>
              <a:rPr lang="en-US" sz="2000" b="1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 smtClean="0">
                <a:solidFill>
                  <a:srgbClr val="0F0F73"/>
                </a:solidFill>
                <a:latin typeface="Arial"/>
                <a:cs typeface="Arial"/>
              </a:rPr>
              <a:t>co</a:t>
            </a:r>
            <a:r>
              <a:rPr sz="2000" b="1" spc="-10" dirty="0" smtClean="0">
                <a:solidFill>
                  <a:srgbClr val="0F0F73"/>
                </a:solidFill>
                <a:latin typeface="Arial"/>
                <a:cs typeface="Arial"/>
              </a:rPr>
              <a:t>l</a:t>
            </a:r>
            <a:r>
              <a:rPr sz="2000" b="1" dirty="0" smtClean="0">
                <a:solidFill>
                  <a:srgbClr val="0F0F73"/>
                </a:solidFill>
                <a:latin typeface="Arial"/>
                <a:cs typeface="Arial"/>
              </a:rPr>
              <a:t>or</a:t>
            </a:r>
            <a:r>
              <a:rPr sz="2000" b="1" spc="-30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of l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nes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(</a:t>
            </a:r>
            <a:r>
              <a:rPr sz="2000" b="1" spc="30" dirty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hi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e)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2000" b="1" dirty="0" smtClean="0">
                <a:solidFill>
                  <a:srgbClr val="0F0F73"/>
                </a:solidFill>
                <a:latin typeface="Arial"/>
                <a:cs typeface="Arial"/>
              </a:rPr>
              <a:t>}</a:t>
            </a:r>
            <a:endParaRPr lang="en-US"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endParaRPr lang="en-US" sz="2000" b="1" spc="-25" dirty="0">
              <a:solidFill>
                <a:srgbClr val="0F0F73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2000" b="1" spc="-25" dirty="0" smtClean="0">
                <a:solidFill>
                  <a:srgbClr val="0F0F73"/>
                </a:solidFill>
                <a:latin typeface="Arial"/>
                <a:cs typeface="Arial"/>
              </a:rPr>
              <a:t>v</a:t>
            </a:r>
            <a:r>
              <a:rPr sz="2000" b="1" dirty="0" smtClean="0">
                <a:solidFill>
                  <a:srgbClr val="0F0F73"/>
                </a:solidFill>
                <a:latin typeface="Arial"/>
                <a:cs typeface="Arial"/>
              </a:rPr>
              <a:t>oid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dr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000" b="1" spc="30" dirty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(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)</a:t>
            </a:r>
            <a:r>
              <a:rPr sz="2000" b="1" spc="-6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{</a:t>
            </a:r>
            <a:endParaRPr sz="2000" dirty="0">
              <a:latin typeface="Arial"/>
              <a:cs typeface="Arial"/>
            </a:endParaRPr>
          </a:p>
          <a:p>
            <a:pPr marL="289560" marR="5080">
              <a:lnSpc>
                <a:spcPct val="110000"/>
              </a:lnSpc>
              <a:tabLst>
                <a:tab pos="4608830" algn="l"/>
              </a:tabLst>
            </a:pP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background</a:t>
            </a:r>
            <a:r>
              <a:rPr sz="2000" b="1" spc="5" dirty="0">
                <a:solidFill>
                  <a:srgbClr val="0F0F73"/>
                </a:solidFill>
                <a:latin typeface="Arial"/>
                <a:cs typeface="Arial"/>
              </a:rPr>
              <a:t>(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mo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u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seX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,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mo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u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seY,</a:t>
            </a:r>
            <a:r>
              <a:rPr sz="2000" b="1" spc="-3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80</a:t>
            </a:r>
            <a:r>
              <a:rPr sz="2000" b="1" spc="5" dirty="0">
                <a:solidFill>
                  <a:srgbClr val="0F0F73"/>
                </a:solidFill>
                <a:latin typeface="Arial"/>
                <a:cs typeface="Arial"/>
              </a:rPr>
              <a:t>)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;	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/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/</a:t>
            </a:r>
            <a:r>
              <a:rPr sz="20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background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color l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ne(</a:t>
            </a:r>
            <a:r>
              <a:rPr sz="2000" b="1" spc="5" dirty="0">
                <a:solidFill>
                  <a:srgbClr val="0F0F73"/>
                </a:solidFill>
                <a:latin typeface="Arial"/>
                <a:cs typeface="Arial"/>
              </a:rPr>
              <a:t>2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00,</a:t>
            </a:r>
            <a:r>
              <a:rPr sz="2000" b="1" spc="-3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0,</a:t>
            </a:r>
            <a:r>
              <a:rPr sz="20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mo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u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seX,</a:t>
            </a:r>
            <a:r>
              <a:rPr sz="2000" b="1" spc="-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m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ouseY);</a:t>
            </a:r>
            <a:endParaRPr sz="2000" dirty="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240"/>
              </a:spcBef>
            </a:pP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l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ne(mouseX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,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mo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u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seY,</a:t>
            </a:r>
            <a:r>
              <a:rPr sz="2000" b="1" spc="-3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0,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200</a:t>
            </a:r>
            <a:r>
              <a:rPr sz="2000" b="1" spc="5" dirty="0">
                <a:solidFill>
                  <a:srgbClr val="0F0F73"/>
                </a:solidFill>
                <a:latin typeface="Arial"/>
                <a:cs typeface="Arial"/>
              </a:rPr>
              <a:t>)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;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}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9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 smtClean="0"/>
              <a:t>/</a:t>
            </a:r>
            <a:r>
              <a:rPr lang="en-US" spc="-15" dirty="0" smtClean="0"/>
              <a:t>D</a:t>
            </a:r>
            <a:r>
              <a:rPr spc="-15" dirty="0" smtClean="0"/>
              <a:t>e</a:t>
            </a:r>
            <a:r>
              <a:rPr spc="-10" dirty="0" smtClean="0"/>
              <a:t>p</a:t>
            </a:r>
            <a:r>
              <a:rPr spc="-15" dirty="0" smtClean="0"/>
              <a:t>a</a:t>
            </a:r>
            <a:r>
              <a:rPr spc="-5" dirty="0" smtClean="0"/>
              <a:t>rt</a:t>
            </a:r>
            <a:r>
              <a:rPr spc="5" dirty="0" smtClean="0"/>
              <a:t>m</a:t>
            </a:r>
            <a:r>
              <a:rPr spc="-10" dirty="0" smtClean="0"/>
              <a:t>e</a:t>
            </a:r>
            <a:r>
              <a:rPr spc="-15" dirty="0" smtClean="0"/>
              <a:t>n</a:t>
            </a:r>
            <a:r>
              <a:rPr spc="-5" dirty="0" smtClean="0"/>
              <a:t>t</a:t>
            </a:r>
            <a:r>
              <a:rPr lang="en-US" spc="-5" dirty="0" smtClean="0"/>
              <a:t> of industrial design</a:t>
            </a:r>
            <a:endParaRPr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635375" y="1989201"/>
            <a:ext cx="2087626" cy="20874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508625" y="3430651"/>
            <a:ext cx="2519426" cy="25192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latin typeface="Arial"/>
                <a:cs typeface="Arial"/>
              </a:rPr>
              <a:t>Ass</a:t>
            </a:r>
            <a:r>
              <a:rPr spc="-10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gnors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2</a:t>
            </a:r>
          </a:p>
        </p:txBody>
      </p:sp>
      <p:pic>
        <p:nvPicPr>
          <p:cNvPr id="1026" name="Picture 2" descr="http://static.tue.nl/uploads/pics/feij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48576"/>
            <a:ext cx="1905000" cy="2372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5"/>
          <p:cNvSpPr/>
          <p:nvPr/>
        </p:nvSpPr>
        <p:spPr>
          <a:xfrm>
            <a:off x="2411476" y="4005262"/>
            <a:ext cx="1905000" cy="1905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609600" y="4800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Loe</a:t>
            </a:r>
            <a:r>
              <a:rPr lang="en-US" dirty="0" smtClean="0"/>
              <a:t> </a:t>
            </a:r>
            <a:r>
              <a:rPr lang="en-US" dirty="0" err="1" smtClean="0"/>
              <a:t>Feijs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362200" y="6019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Mathias Funk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581400" y="1600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Peter Peters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315200" y="3048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Jun Hu</a:t>
            </a:r>
            <a:endParaRPr lang="en-US" dirty="0"/>
          </a:p>
        </p:txBody>
      </p:sp>
      <p:sp>
        <p:nvSpPr>
          <p:cNvPr id="15" name="object 10"/>
          <p:cNvSpPr txBox="1">
            <a:spLocks/>
          </p:cNvSpPr>
          <p:nvPr/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b="0" i="0" kern="1200">
                <a:solidFill>
                  <a:srgbClr val="0F0F73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/>
            <a:r>
              <a:rPr lang="en-US" spc="-5" smtClean="0"/>
              <a:t>/</a:t>
            </a:r>
            <a:r>
              <a:rPr lang="en-US" spc="-15" smtClean="0"/>
              <a:t>De</a:t>
            </a:r>
            <a:r>
              <a:rPr lang="en-US" spc="-10" smtClean="0"/>
              <a:t>p</a:t>
            </a:r>
            <a:r>
              <a:rPr lang="en-US" spc="-15" smtClean="0"/>
              <a:t>a</a:t>
            </a:r>
            <a:r>
              <a:rPr lang="en-US" spc="-5" smtClean="0"/>
              <a:t>rt</a:t>
            </a:r>
            <a:r>
              <a:rPr lang="en-US" spc="5" smtClean="0"/>
              <a:t>m</a:t>
            </a:r>
            <a:r>
              <a:rPr lang="en-US" spc="-10" smtClean="0"/>
              <a:t>e</a:t>
            </a:r>
            <a:r>
              <a:rPr lang="en-US" spc="-15" smtClean="0"/>
              <a:t>n</a:t>
            </a:r>
            <a:r>
              <a:rPr lang="en-US" spc="-5" smtClean="0"/>
              <a:t>t of industrial design</a:t>
            </a:r>
            <a:endParaRPr lang="en-US"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8728" y="268446"/>
            <a:ext cx="440182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981450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"/>
                <a:cs typeface="Arial"/>
              </a:rPr>
              <a:t>Remark on </a:t>
            </a:r>
            <a:r>
              <a:rPr lang="en-US" sz="32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b="1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b="1" spc="-15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3200" b="1" dirty="0" smtClean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	…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1637950"/>
            <a:ext cx="8011872" cy="1708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z="2400" dirty="0">
              <a:latin typeface="Arial"/>
              <a:cs typeface="Arial"/>
            </a:endParaRPr>
          </a:p>
          <a:p>
            <a:pPr marL="363220" indent="-35052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363220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pro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p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er inde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tation</a:t>
            </a:r>
            <a:endParaRPr sz="2400" dirty="0">
              <a:latin typeface="Arial"/>
              <a:cs typeface="Arial"/>
            </a:endParaRPr>
          </a:p>
          <a:p>
            <a:pPr marL="363220" indent="-35052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363220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compre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h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en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ible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comments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 panose="020B0604020202020204" pitchFamily="34" charset="0"/>
              <a:buChar char="•"/>
              <a:tabLst>
                <a:tab pos="44894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(using</a:t>
            </a:r>
            <a:r>
              <a:rPr sz="24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lang="en-US" sz="2400" b="1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uto</a:t>
            </a:r>
            <a:r>
              <a:rPr lang="en-US" sz="2400" b="1" dirty="0" smtClean="0">
                <a:solidFill>
                  <a:srgbClr val="0F0F73"/>
                </a:solidFill>
                <a:latin typeface="Arial"/>
                <a:cs typeface="Arial"/>
              </a:rPr>
              <a:t> F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ormat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in</a:t>
            </a:r>
            <a:r>
              <a:rPr sz="24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lang="en-US" sz="2400" b="1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ools</a:t>
            </a:r>
            <a:r>
              <a:rPr sz="2400" b="1" spc="-25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menu</a:t>
            </a:r>
            <a:r>
              <a:rPr lang="en-US" sz="2400" b="1" spc="-10" dirty="0" smtClean="0">
                <a:solidFill>
                  <a:srgbClr val="0F0F73"/>
                </a:solidFill>
                <a:latin typeface="Arial"/>
                <a:cs typeface="Arial"/>
              </a:rPr>
              <a:t>, if you like it, ^T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)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8728" y="4710969"/>
            <a:ext cx="3728720" cy="769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  <a:tab pos="3039110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balan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ed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pictures	…</a:t>
            </a:r>
            <a:endParaRPr sz="240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580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b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u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tiful</a:t>
            </a:r>
            <a:r>
              <a:rPr sz="2400" b="1" spc="-4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mo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v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eme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ts</a:t>
            </a:r>
            <a:r>
              <a:rPr sz="2400" b="1" spc="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…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 smtClean="0"/>
              <a:t>/</a:t>
            </a:r>
            <a:r>
              <a:rPr lang="en-US" spc="-15" dirty="0" smtClean="0"/>
              <a:t>D</a:t>
            </a:r>
            <a:r>
              <a:rPr spc="-15" dirty="0" smtClean="0"/>
              <a:t>e</a:t>
            </a:r>
            <a:r>
              <a:rPr spc="-10" dirty="0" smtClean="0"/>
              <a:t>p</a:t>
            </a:r>
            <a:r>
              <a:rPr spc="-15" dirty="0" smtClean="0"/>
              <a:t>a</a:t>
            </a:r>
            <a:r>
              <a:rPr spc="-5" dirty="0" smtClean="0"/>
              <a:t>rt</a:t>
            </a:r>
            <a:r>
              <a:rPr spc="5" dirty="0" smtClean="0"/>
              <a:t>m</a:t>
            </a:r>
            <a:r>
              <a:rPr spc="-10" dirty="0" smtClean="0"/>
              <a:t>e</a:t>
            </a:r>
            <a:r>
              <a:rPr spc="-15" dirty="0" smtClean="0"/>
              <a:t>n</a:t>
            </a:r>
            <a:r>
              <a:rPr spc="-5" dirty="0" smtClean="0"/>
              <a:t>t</a:t>
            </a:r>
            <a:r>
              <a:rPr lang="en-US" spc="-5" dirty="0" smtClean="0"/>
              <a:t> of industrial design</a:t>
            </a:r>
            <a:endParaRPr spc="-5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38663" y="5022850"/>
            <a:ext cx="32734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Computer Generated 2012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5650" y="5022850"/>
            <a:ext cx="33845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Computer Generated 2012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905962" y="975353"/>
            <a:ext cx="3083606" cy="38816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4644008" y="908720"/>
            <a:ext cx="3125494" cy="3797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object 2"/>
          <p:cNvSpPr txBox="1"/>
          <p:nvPr/>
        </p:nvSpPr>
        <p:spPr>
          <a:xfrm>
            <a:off x="598728" y="268446"/>
            <a:ext cx="7859472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981450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"/>
                <a:cs typeface="Arial"/>
              </a:rPr>
              <a:t>Where we will be in three weeks?</a:t>
            </a:r>
            <a:endParaRPr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306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1043608" y="1052736"/>
            <a:ext cx="3035808" cy="363016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4538167" y="1052736"/>
            <a:ext cx="3105811" cy="363016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4538663" y="5027613"/>
            <a:ext cx="3273425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>
                <a:latin typeface="+mn-lt"/>
              </a:rPr>
              <a:t>Kasimir</a:t>
            </a:r>
            <a:r>
              <a:rPr lang="en-US" dirty="0">
                <a:latin typeface="+mn-lt"/>
              </a:rPr>
              <a:t> Malevich, </a:t>
            </a:r>
            <a:r>
              <a:rPr lang="en-US" dirty="0" err="1">
                <a:latin typeface="+mn-lt"/>
              </a:rPr>
              <a:t>Suprematist</a:t>
            </a:r>
            <a:r>
              <a:rPr lang="en-US" dirty="0">
                <a:latin typeface="+mn-lt"/>
              </a:rPr>
              <a:t> Painting: eight red rectangles, 1915.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5650" y="5027613"/>
            <a:ext cx="3384550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>
                <a:latin typeface="+mn-lt"/>
              </a:rPr>
              <a:t>Kasimir</a:t>
            </a:r>
            <a:r>
              <a:rPr lang="en-US" dirty="0">
                <a:latin typeface="+mn-lt"/>
              </a:rPr>
              <a:t> Malevich, </a:t>
            </a:r>
            <a:r>
              <a:rPr lang="en-US" dirty="0" err="1">
                <a:latin typeface="+mn-lt"/>
              </a:rPr>
              <a:t>Suprematist</a:t>
            </a:r>
            <a:r>
              <a:rPr lang="en-US" dirty="0">
                <a:latin typeface="+mn-lt"/>
              </a:rPr>
              <a:t> Painting: </a:t>
            </a:r>
            <a:r>
              <a:rPr lang="en-US" dirty="0" err="1">
                <a:latin typeface="+mn-lt"/>
              </a:rPr>
              <a:t>Airlane</a:t>
            </a:r>
            <a:r>
              <a:rPr lang="en-US" dirty="0">
                <a:latin typeface="+mn-lt"/>
              </a:rPr>
              <a:t> Flying,  1915.</a:t>
            </a:r>
          </a:p>
        </p:txBody>
      </p:sp>
    </p:spTree>
    <p:extLst>
      <p:ext uri="{BB962C8B-B14F-4D97-AF65-F5344CB8AC3E}">
        <p14:creationId xmlns:p14="http://schemas.microsoft.com/office/powerpoint/2010/main" val="266690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/>
          <p:nvPr/>
        </p:nvSpPr>
        <p:spPr>
          <a:xfrm>
            <a:off x="598728" y="268446"/>
            <a:ext cx="7859472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981450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"/>
                <a:cs typeface="Arial"/>
              </a:rPr>
              <a:t>Some getting-started homework for you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91200" y="5181600"/>
            <a:ext cx="335280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bject 3"/>
          <p:cNvSpPr txBox="1"/>
          <p:nvPr/>
        </p:nvSpPr>
        <p:spPr>
          <a:xfrm>
            <a:off x="598728" y="1637950"/>
            <a:ext cx="8545272" cy="49705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400" b="1" dirty="0" smtClean="0">
                <a:latin typeface="Arial"/>
                <a:cs typeface="Arial"/>
              </a:rPr>
              <a:t>Statistics:</a:t>
            </a:r>
            <a:endParaRPr sz="2400" b="1" dirty="0">
              <a:latin typeface="Arial"/>
              <a:cs typeface="Arial"/>
            </a:endParaRPr>
          </a:p>
          <a:p>
            <a:pPr marL="363220" indent="-35052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363220" algn="l"/>
              </a:tabLst>
            </a:pPr>
            <a:r>
              <a:rPr lang="en-US" sz="2400" dirty="0" smtClean="0">
                <a:solidFill>
                  <a:srgbClr val="0F0F73"/>
                </a:solidFill>
                <a:latin typeface="Arial"/>
                <a:cs typeface="Arial"/>
              </a:rPr>
              <a:t>Make a program with variables containing the ages of you and some of your friends</a:t>
            </a:r>
          </a:p>
          <a:p>
            <a:pPr marL="363220" indent="-35052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363220" algn="l"/>
              </a:tabLst>
            </a:pPr>
            <a:r>
              <a:rPr lang="en-US" sz="2400" dirty="0" smtClean="0">
                <a:solidFill>
                  <a:srgbClr val="0F0F73"/>
                </a:solidFill>
                <a:latin typeface="Arial"/>
                <a:cs typeface="Arial"/>
              </a:rPr>
              <a:t>Let the program calculate the average and the standard deviation and print it orderly using print and </a:t>
            </a:r>
            <a:r>
              <a:rPr lang="en-US" sz="2400" dirty="0" err="1" smtClean="0">
                <a:solidFill>
                  <a:srgbClr val="0F0F73"/>
                </a:solidFill>
                <a:latin typeface="Arial"/>
                <a:cs typeface="Arial"/>
              </a:rPr>
              <a:t>println</a:t>
            </a:r>
            <a:endParaRPr lang="en-US" sz="2400" dirty="0" smtClean="0">
              <a:solidFill>
                <a:srgbClr val="0F0F73"/>
              </a:solidFill>
              <a:latin typeface="Arial"/>
              <a:cs typeface="Arial"/>
            </a:endParaRPr>
          </a:p>
          <a:p>
            <a:pPr marL="363220" indent="-35052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363220" algn="l"/>
              </a:tabLst>
            </a:pPr>
            <a:endParaRPr lang="en-US" sz="2400" b="1" dirty="0" smtClean="0">
              <a:solidFill>
                <a:srgbClr val="0F0F73"/>
              </a:solidFill>
              <a:latin typeface="Arial"/>
              <a:cs typeface="Arial"/>
            </a:endParaRPr>
          </a:p>
          <a:p>
            <a:pPr marL="12700">
              <a:spcBef>
                <a:spcPts val="575"/>
              </a:spcBef>
              <a:buClr>
                <a:srgbClr val="00ADEE"/>
              </a:buClr>
              <a:tabLst>
                <a:tab pos="363220" algn="l"/>
              </a:tabLst>
            </a:pPr>
            <a:r>
              <a:rPr lang="en-US" sz="2400" b="1" dirty="0" smtClean="0">
                <a:latin typeface="Arial"/>
                <a:cs typeface="Arial"/>
              </a:rPr>
              <a:t>Geometry:</a:t>
            </a:r>
            <a:endParaRPr lang="en-US" sz="2400" b="1" dirty="0">
              <a:solidFill>
                <a:srgbClr val="0F0F73"/>
              </a:solidFill>
              <a:latin typeface="Arial"/>
              <a:cs typeface="Arial"/>
            </a:endParaRPr>
          </a:p>
          <a:p>
            <a:pPr marL="363220" indent="-35052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363220" algn="l"/>
              </a:tabLst>
            </a:pPr>
            <a:r>
              <a:rPr lang="en-US" sz="2400" dirty="0" smtClean="0">
                <a:solidFill>
                  <a:srgbClr val="0F0F73"/>
                </a:solidFill>
                <a:latin typeface="Arial"/>
                <a:cs typeface="Arial"/>
              </a:rPr>
              <a:t>Make a program with at least five </a:t>
            </a:r>
            <a:r>
              <a:rPr lang="en-US" sz="2400" dirty="0" err="1" smtClean="0">
                <a:solidFill>
                  <a:srgbClr val="0F0F73"/>
                </a:solidFill>
                <a:latin typeface="Arial"/>
                <a:cs typeface="Arial"/>
              </a:rPr>
              <a:t>int</a:t>
            </a:r>
            <a:r>
              <a:rPr lang="en-US" sz="2400" dirty="0" smtClean="0">
                <a:solidFill>
                  <a:srgbClr val="0F0F73"/>
                </a:solidFill>
                <a:latin typeface="Arial"/>
                <a:cs typeface="Arial"/>
              </a:rPr>
              <a:t> or float variables to be used as parameters</a:t>
            </a:r>
          </a:p>
          <a:p>
            <a:pPr marL="363220" indent="-35052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363220" algn="l"/>
              </a:tabLst>
            </a:pPr>
            <a:r>
              <a:rPr lang="en-US" sz="2400" dirty="0" smtClean="0">
                <a:solidFill>
                  <a:srgbClr val="0F0F73"/>
                </a:solidFill>
                <a:latin typeface="Arial"/>
                <a:cs typeface="Arial"/>
              </a:rPr>
              <a:t>Let the program create an abstract geometric composition using these parameters</a:t>
            </a:r>
          </a:p>
          <a:p>
            <a:pPr marL="363220" indent="-35052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363220" algn="l"/>
              </a:tabLst>
            </a:pPr>
            <a:r>
              <a:rPr lang="en-US" sz="2400" dirty="0" smtClean="0">
                <a:solidFill>
                  <a:srgbClr val="0F0F73"/>
                </a:solidFill>
                <a:latin typeface="Arial"/>
                <a:cs typeface="Arial"/>
              </a:rPr>
              <a:t>Play with the parameters to </a:t>
            </a:r>
            <a:r>
              <a:rPr lang="en-US" sz="2400" dirty="0" err="1" smtClean="0">
                <a:solidFill>
                  <a:srgbClr val="0F0F73"/>
                </a:solidFill>
                <a:latin typeface="Arial"/>
                <a:cs typeface="Arial"/>
              </a:rPr>
              <a:t>optimise</a:t>
            </a:r>
            <a:r>
              <a:rPr lang="en-US" sz="2400" dirty="0" smtClean="0">
                <a:solidFill>
                  <a:srgbClr val="0F0F73"/>
                </a:solidFill>
                <a:latin typeface="Arial"/>
                <a:cs typeface="Arial"/>
              </a:rPr>
              <a:t> aesthetic balance </a:t>
            </a:r>
            <a:endParaRPr lang="en-US" sz="2400" dirty="0">
              <a:solidFill>
                <a:srgbClr val="0F0F73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896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latin typeface="Arial"/>
                <a:cs typeface="Arial"/>
              </a:rPr>
              <a:t>After</a:t>
            </a:r>
            <a:r>
              <a:rPr spc="-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this</a:t>
            </a:r>
            <a:r>
              <a:rPr spc="-2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1</a:t>
            </a:r>
            <a:r>
              <a:rPr sz="3150" spc="7" baseline="25132" dirty="0">
                <a:latin typeface="Arial"/>
                <a:cs typeface="Arial"/>
              </a:rPr>
              <a:t>st</a:t>
            </a:r>
            <a:r>
              <a:rPr sz="3150" baseline="25132" dirty="0">
                <a:latin typeface="Arial"/>
                <a:cs typeface="Arial"/>
              </a:rPr>
              <a:t> </a:t>
            </a:r>
            <a:r>
              <a:rPr sz="3150" spc="-427" baseline="25132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le</a:t>
            </a:r>
            <a:r>
              <a:rPr sz="3200" spc="-15" dirty="0">
                <a:latin typeface="Arial"/>
                <a:cs typeface="Arial"/>
              </a:rPr>
              <a:t>s</a:t>
            </a:r>
            <a:r>
              <a:rPr sz="3200" dirty="0">
                <a:latin typeface="Arial"/>
                <a:cs typeface="Arial"/>
              </a:rPr>
              <a:t>son: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what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c</a:t>
            </a:r>
            <a:r>
              <a:rPr sz="3200" spc="-10" dirty="0">
                <a:latin typeface="Arial"/>
                <a:cs typeface="Arial"/>
              </a:rPr>
              <a:t>a</a:t>
            </a:r>
            <a:r>
              <a:rPr sz="3200" dirty="0">
                <a:latin typeface="Arial"/>
                <a:cs typeface="Arial"/>
              </a:rPr>
              <a:t>n </a:t>
            </a:r>
            <a:r>
              <a:rPr sz="3200" spc="-10" dirty="0">
                <a:latin typeface="Arial"/>
                <a:cs typeface="Arial"/>
              </a:rPr>
              <a:t>y</a:t>
            </a:r>
            <a:r>
              <a:rPr sz="3200" dirty="0">
                <a:latin typeface="Arial"/>
                <a:cs typeface="Arial"/>
              </a:rPr>
              <a:t>ou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do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2076996"/>
            <a:ext cx="7830184" cy="33393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Start</a:t>
            </a:r>
            <a:r>
              <a:rPr sz="24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pro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sin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g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lang="en-US" sz="2400" b="1" dirty="0">
                <a:solidFill>
                  <a:srgbClr val="0F0F73"/>
                </a:solidFill>
                <a:latin typeface="Arial"/>
                <a:cs typeface="Arial"/>
              </a:rPr>
              <a:t>r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un</a:t>
            </a:r>
            <a:r>
              <a:rPr sz="2400" b="1" spc="-25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spc="-30" dirty="0">
                <a:solidFill>
                  <a:srgbClr val="0F0F73"/>
                </a:solidFill>
                <a:latin typeface="Arial"/>
                <a:cs typeface="Arial"/>
              </a:rPr>
              <a:t>y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our</a:t>
            </a:r>
            <a:r>
              <a:rPr sz="2400" b="1" spc="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f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rst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program in</a:t>
            </a:r>
            <a:r>
              <a:rPr sz="24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proc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ssing</a:t>
            </a:r>
            <a:endParaRPr sz="2400" dirty="0">
              <a:latin typeface="Arial"/>
              <a:cs typeface="Arial"/>
            </a:endParaRPr>
          </a:p>
          <a:p>
            <a:pPr marL="280670" marR="5080" indent="-26797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lang="en-US" sz="2400" b="1" spc="25" dirty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rite</a:t>
            </a:r>
            <a:r>
              <a:rPr sz="2400" b="1" spc="-50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programs that create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various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stat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c objects i.e. “pictures”</a:t>
            </a:r>
            <a:endParaRPr sz="2400" dirty="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lang="en-US" sz="2400" b="1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2400" b="1" spc="-10" dirty="0" smtClean="0">
                <a:solidFill>
                  <a:srgbClr val="0F0F73"/>
                </a:solidFill>
                <a:latin typeface="Arial"/>
                <a:cs typeface="Arial"/>
              </a:rPr>
              <a:t>h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spc="-10" dirty="0" smtClean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ge</a:t>
            </a:r>
            <a:r>
              <a:rPr sz="2400" b="1" spc="-15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the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 pro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g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rams to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h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ge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the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pictures.</a:t>
            </a:r>
            <a:endParaRPr sz="2400" dirty="0">
              <a:latin typeface="Arial"/>
              <a:cs typeface="Arial"/>
            </a:endParaRPr>
          </a:p>
          <a:p>
            <a:pPr marL="280670" marR="710565" indent="-26797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lang="en-US" sz="2400" b="1" dirty="0">
                <a:solidFill>
                  <a:srgbClr val="0F0F73"/>
                </a:solidFill>
                <a:latin typeface="Arial"/>
                <a:cs typeface="Arial"/>
              </a:rPr>
              <a:t>u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spc="-10" dirty="0" smtClean="0">
                <a:solidFill>
                  <a:srgbClr val="0F0F73"/>
                </a:solidFill>
                <a:latin typeface="Arial"/>
                <a:cs typeface="Arial"/>
              </a:rPr>
              <a:t>d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erstand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how</a:t>
            </a:r>
            <a:r>
              <a:rPr sz="24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the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pictures 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ha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ge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spc="25" dirty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hen</a:t>
            </a:r>
            <a:r>
              <a:rPr sz="2400" b="1" spc="-5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spc="-30" dirty="0">
                <a:solidFill>
                  <a:srgbClr val="0F0F73"/>
                </a:solidFill>
                <a:latin typeface="Arial"/>
                <a:cs typeface="Arial"/>
              </a:rPr>
              <a:t>y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ou ch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nge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the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p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rogram.</a:t>
            </a:r>
            <a:endParaRPr sz="2400" dirty="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580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lang="en-US" sz="2400" b="1" dirty="0">
                <a:solidFill>
                  <a:srgbClr val="0F0F73"/>
                </a:solidFill>
                <a:latin typeface="Arial"/>
                <a:cs typeface="Arial"/>
              </a:rPr>
              <a:t>h</a:t>
            </a:r>
            <a:r>
              <a:rPr sz="2400" b="1" spc="-10" dirty="0" smtClean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ve</a:t>
            </a:r>
            <a:r>
              <a:rPr sz="2400" b="1" spc="-10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 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f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irst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idea a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b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u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 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reating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interactive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b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jects.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7" name="object 10"/>
          <p:cNvSpPr txBox="1">
            <a:spLocks/>
          </p:cNvSpPr>
          <p:nvPr/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b="0" i="0" kern="1200">
                <a:solidFill>
                  <a:srgbClr val="0F0F73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/>
            <a:r>
              <a:rPr lang="en-US" spc="-5" smtClean="0"/>
              <a:t>/</a:t>
            </a:r>
            <a:r>
              <a:rPr lang="en-US" spc="-15" smtClean="0"/>
              <a:t>De</a:t>
            </a:r>
            <a:r>
              <a:rPr lang="en-US" spc="-10" smtClean="0"/>
              <a:t>p</a:t>
            </a:r>
            <a:r>
              <a:rPr lang="en-US" spc="-15" smtClean="0"/>
              <a:t>a</a:t>
            </a:r>
            <a:r>
              <a:rPr lang="en-US" spc="-5" smtClean="0"/>
              <a:t>rt</a:t>
            </a:r>
            <a:r>
              <a:rPr lang="en-US" spc="5" smtClean="0"/>
              <a:t>m</a:t>
            </a:r>
            <a:r>
              <a:rPr lang="en-US" spc="-10" smtClean="0"/>
              <a:t>e</a:t>
            </a:r>
            <a:r>
              <a:rPr lang="en-US" spc="-15" smtClean="0"/>
              <a:t>n</a:t>
            </a:r>
            <a:r>
              <a:rPr lang="en-US" spc="-5" smtClean="0"/>
              <a:t>t of industrial design</a:t>
            </a:r>
            <a:endParaRPr lang="en-US"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5" dirty="0">
                <a:latin typeface="Arial"/>
                <a:cs typeface="Arial"/>
              </a:rPr>
              <a:t>After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1</a:t>
            </a:r>
            <a:r>
              <a:rPr sz="2775" spc="7" baseline="25525" dirty="0">
                <a:latin typeface="Arial"/>
                <a:cs typeface="Arial"/>
              </a:rPr>
              <a:t>st</a:t>
            </a:r>
            <a:r>
              <a:rPr sz="2775" baseline="25525" dirty="0">
                <a:latin typeface="Arial"/>
                <a:cs typeface="Arial"/>
              </a:rPr>
              <a:t> </a:t>
            </a:r>
            <a:r>
              <a:rPr sz="2775" spc="-375" baseline="2552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le</a:t>
            </a:r>
            <a:r>
              <a:rPr sz="2800" spc="-10" dirty="0">
                <a:latin typeface="Arial"/>
                <a:cs typeface="Arial"/>
              </a:rPr>
              <a:t>s</a:t>
            </a:r>
            <a:r>
              <a:rPr sz="2800" spc="-15" dirty="0">
                <a:latin typeface="Arial"/>
                <a:cs typeface="Arial"/>
              </a:rPr>
              <a:t>son: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spc="-20" dirty="0">
                <a:latin typeface="Arial"/>
                <a:cs typeface="Arial"/>
              </a:rPr>
              <a:t>What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sho</a:t>
            </a:r>
            <a:r>
              <a:rPr sz="2800" spc="-35" dirty="0">
                <a:latin typeface="Arial"/>
                <a:cs typeface="Arial"/>
              </a:rPr>
              <a:t>u</a:t>
            </a:r>
            <a:r>
              <a:rPr sz="2800" spc="-15" dirty="0">
                <a:latin typeface="Arial"/>
                <a:cs typeface="Arial"/>
              </a:rPr>
              <a:t>ld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55" dirty="0">
                <a:latin typeface="Arial"/>
                <a:cs typeface="Arial"/>
              </a:rPr>
              <a:t>y</a:t>
            </a:r>
            <a:r>
              <a:rPr sz="2800" spc="-20" dirty="0">
                <a:latin typeface="Arial"/>
                <a:cs typeface="Arial"/>
              </a:rPr>
              <a:t>ou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u</a:t>
            </a:r>
            <a:r>
              <a:rPr sz="2800" spc="-30" dirty="0">
                <a:latin typeface="Arial"/>
                <a:cs typeface="Arial"/>
              </a:rPr>
              <a:t>n</a:t>
            </a:r>
            <a:r>
              <a:rPr sz="2800" spc="-15" dirty="0">
                <a:latin typeface="Arial"/>
                <a:cs typeface="Arial"/>
              </a:rPr>
              <a:t>ders</a:t>
            </a:r>
            <a:r>
              <a:rPr sz="2800" spc="-10" dirty="0">
                <a:latin typeface="Arial"/>
                <a:cs typeface="Arial"/>
              </a:rPr>
              <a:t>t</a:t>
            </a:r>
            <a:r>
              <a:rPr sz="2800" spc="-15" dirty="0">
                <a:latin typeface="Arial"/>
                <a:cs typeface="Arial"/>
              </a:rPr>
              <a:t>a</a:t>
            </a:r>
            <a:r>
              <a:rPr sz="2800" spc="-20" dirty="0">
                <a:latin typeface="Arial"/>
                <a:cs typeface="Arial"/>
              </a:rPr>
              <a:t>nd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?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1637950"/>
            <a:ext cx="7382509" cy="29700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Why</a:t>
            </a:r>
            <a:r>
              <a:rPr sz="2400" b="1" spc="-3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processing (and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programming in</a:t>
            </a:r>
            <a:r>
              <a:rPr sz="24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ge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eral) is</a:t>
            </a:r>
            <a:endParaRPr sz="24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interesting</a:t>
            </a:r>
            <a:r>
              <a:rPr sz="2400" b="1" spc="-4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d important</a:t>
            </a:r>
            <a:r>
              <a:rPr sz="24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for</a:t>
            </a:r>
            <a:r>
              <a:rPr sz="24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spc="-30" dirty="0">
                <a:solidFill>
                  <a:srgbClr val="0F0F73"/>
                </a:solidFill>
                <a:latin typeface="Arial"/>
                <a:cs typeface="Arial"/>
              </a:rPr>
              <a:t>y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ou</a:t>
            </a:r>
            <a:r>
              <a:rPr sz="2400" b="1" spc="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as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 desig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er</a:t>
            </a:r>
            <a:endParaRPr sz="2400" dirty="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lang="en-US" sz="2400" b="1" dirty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hat</a:t>
            </a:r>
            <a:r>
              <a:rPr sz="2400" b="1" spc="-20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spc="-30" dirty="0">
                <a:solidFill>
                  <a:srgbClr val="0F0F73"/>
                </a:solidFill>
                <a:latin typeface="Arial"/>
                <a:cs typeface="Arial"/>
              </a:rPr>
              <a:t>y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ntax</a:t>
            </a:r>
            <a:r>
              <a:rPr sz="2400" b="1" spc="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is ?</a:t>
            </a:r>
            <a:endParaRPr sz="2400" dirty="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lang="en-US" sz="2400" b="1" dirty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hat</a:t>
            </a:r>
            <a:r>
              <a:rPr sz="2400" b="1" spc="-20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ex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p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ressions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are?</a:t>
            </a:r>
            <a:endParaRPr sz="2400" dirty="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lang="en-US" sz="2400" b="1" dirty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hat</a:t>
            </a:r>
            <a:r>
              <a:rPr sz="2400" b="1" spc="-20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(basic) t</a:t>
            </a:r>
            <a:r>
              <a:rPr sz="2400" b="1" spc="-25" dirty="0">
                <a:solidFill>
                  <a:srgbClr val="0F0F73"/>
                </a:solidFill>
                <a:latin typeface="Arial"/>
                <a:cs typeface="Arial"/>
              </a:rPr>
              <a:t>y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pes</a:t>
            </a:r>
            <a:r>
              <a:rPr sz="2400" b="1" spc="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and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v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ariables are ?</a:t>
            </a:r>
            <a:endParaRPr sz="2400" dirty="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  <a:tab pos="3375660" algn="l"/>
              </a:tabLst>
            </a:pPr>
            <a:r>
              <a:rPr lang="en-US" sz="2400" b="1" dirty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h</a:t>
            </a:r>
            <a:r>
              <a:rPr sz="2400" b="1" spc="-10" dirty="0" smtClean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400" b="1" spc="-20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ma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tics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is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?	How</a:t>
            </a:r>
            <a:r>
              <a:rPr sz="24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to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look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it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u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p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?</a:t>
            </a:r>
            <a:endParaRPr sz="2400" dirty="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575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  <a:tab pos="4845685" algn="l"/>
              </a:tabLst>
            </a:pPr>
            <a:r>
              <a:rPr lang="en-US" sz="2400" b="1" dirty="0">
                <a:solidFill>
                  <a:srgbClr val="0F0F73"/>
                </a:solidFill>
                <a:latin typeface="Arial"/>
                <a:cs typeface="Arial"/>
              </a:rPr>
              <a:t>h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ow</a:t>
            </a:r>
            <a:r>
              <a:rPr sz="2400" b="1" spc="-25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to think</a:t>
            </a:r>
            <a:r>
              <a:rPr sz="24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ab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o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ut pr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o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grams.	(a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l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le)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7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 smtClean="0"/>
              <a:t>/</a:t>
            </a:r>
            <a:r>
              <a:rPr lang="en-US" spc="-15" dirty="0" smtClean="0"/>
              <a:t>D</a:t>
            </a:r>
            <a:r>
              <a:rPr spc="-15" dirty="0" smtClean="0"/>
              <a:t>e</a:t>
            </a:r>
            <a:r>
              <a:rPr spc="-10" dirty="0" smtClean="0"/>
              <a:t>p</a:t>
            </a:r>
            <a:r>
              <a:rPr spc="-15" dirty="0" smtClean="0"/>
              <a:t>a</a:t>
            </a:r>
            <a:r>
              <a:rPr spc="-5" dirty="0" smtClean="0"/>
              <a:t>rt</a:t>
            </a:r>
            <a:r>
              <a:rPr spc="5" dirty="0" smtClean="0"/>
              <a:t>m</a:t>
            </a:r>
            <a:r>
              <a:rPr spc="-10" dirty="0" smtClean="0"/>
              <a:t>e</a:t>
            </a:r>
            <a:r>
              <a:rPr spc="-15" dirty="0" smtClean="0"/>
              <a:t>n</a:t>
            </a:r>
            <a:r>
              <a:rPr spc="-5" dirty="0" smtClean="0"/>
              <a:t>t</a:t>
            </a:r>
            <a:r>
              <a:rPr lang="en-US" spc="-5" dirty="0" smtClean="0"/>
              <a:t> of industrial design</a:t>
            </a:r>
            <a:endParaRPr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Download</a:t>
            </a:r>
            <a:r>
              <a:rPr spc="-15" dirty="0"/>
              <a:t>in</a:t>
            </a:r>
            <a:r>
              <a:rPr dirty="0"/>
              <a:t>g</a:t>
            </a:r>
            <a:r>
              <a:rPr spc="-55" dirty="0"/>
              <a:t> </a:t>
            </a:r>
            <a:r>
              <a:rPr dirty="0"/>
              <a:t>proc</a:t>
            </a:r>
            <a:r>
              <a:rPr spc="-15" dirty="0"/>
              <a:t>e</a:t>
            </a:r>
            <a:r>
              <a:rPr dirty="0"/>
              <a:t>s</a:t>
            </a:r>
            <a:r>
              <a:rPr spc="-10" dirty="0"/>
              <a:t>s</a:t>
            </a:r>
            <a:r>
              <a:rPr dirty="0"/>
              <a:t>ing…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1597930"/>
            <a:ext cx="7818755" cy="3844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1130">
              <a:lnSpc>
                <a:spcPct val="100000"/>
              </a:lnSpc>
            </a:pP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Go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to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spc="30" dirty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iki</a:t>
            </a:r>
            <a:r>
              <a:rPr sz="2000" b="1" spc="-7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crea</a:t>
            </a:r>
            <a:r>
              <a:rPr sz="2000" b="1" spc="5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ed</a:t>
            </a:r>
            <a:r>
              <a:rPr sz="2000" b="1" spc="-3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for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the</a:t>
            </a:r>
            <a:r>
              <a:rPr sz="20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assign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m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ent:</a:t>
            </a:r>
            <a:endParaRPr sz="2000" dirty="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240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000" b="1" u="heavy" dirty="0">
                <a:solidFill>
                  <a:srgbClr val="AC1FAC"/>
                </a:solidFill>
                <a:latin typeface="Arial"/>
                <a:cs typeface="Arial"/>
                <a:hlinkClick r:id="rId3"/>
              </a:rPr>
              <a:t>ht</a:t>
            </a:r>
            <a:r>
              <a:rPr sz="2000" b="1" u="heavy" spc="5" dirty="0">
                <a:solidFill>
                  <a:srgbClr val="AC1FAC"/>
                </a:solidFill>
                <a:latin typeface="Arial"/>
                <a:cs typeface="Arial"/>
                <a:hlinkClick r:id="rId3"/>
              </a:rPr>
              <a:t>t</a:t>
            </a:r>
            <a:r>
              <a:rPr sz="2000" b="1" u="heavy" dirty="0">
                <a:solidFill>
                  <a:srgbClr val="AC1FAC"/>
                </a:solidFill>
                <a:latin typeface="Arial"/>
                <a:cs typeface="Arial"/>
                <a:hlinkClick r:id="rId3"/>
              </a:rPr>
              <a:t>p:/</a:t>
            </a:r>
            <a:r>
              <a:rPr sz="2000" b="1" u="heavy" spc="-30" dirty="0">
                <a:solidFill>
                  <a:srgbClr val="AC1FAC"/>
                </a:solidFill>
                <a:latin typeface="Arial"/>
                <a:cs typeface="Arial"/>
                <a:hlinkClick r:id="rId3"/>
              </a:rPr>
              <a:t>/</a:t>
            </a:r>
            <a:r>
              <a:rPr sz="2000" b="1" u="heavy" spc="20" dirty="0">
                <a:solidFill>
                  <a:srgbClr val="AC1FAC"/>
                </a:solidFill>
                <a:latin typeface="Arial"/>
                <a:cs typeface="Arial"/>
                <a:hlinkClick r:id="rId3"/>
              </a:rPr>
              <a:t>w</a:t>
            </a:r>
            <a:r>
              <a:rPr sz="2000" b="1" u="heavy" spc="-20" dirty="0">
                <a:solidFill>
                  <a:srgbClr val="AC1FAC"/>
                </a:solidFill>
                <a:latin typeface="Arial"/>
                <a:cs typeface="Arial"/>
                <a:hlinkClick r:id="rId3"/>
              </a:rPr>
              <a:t>i</a:t>
            </a:r>
            <a:r>
              <a:rPr sz="2000" b="1" u="heavy" dirty="0">
                <a:solidFill>
                  <a:srgbClr val="AC1FAC"/>
                </a:solidFill>
                <a:latin typeface="Arial"/>
                <a:cs typeface="Arial"/>
                <a:hlinkClick r:id="rId3"/>
              </a:rPr>
              <a:t>ki</a:t>
            </a:r>
            <a:r>
              <a:rPr sz="2000" b="1" u="heavy" spc="-10" dirty="0">
                <a:solidFill>
                  <a:srgbClr val="AC1FAC"/>
                </a:solidFill>
                <a:latin typeface="Arial"/>
                <a:cs typeface="Arial"/>
                <a:hlinkClick r:id="rId3"/>
              </a:rPr>
              <a:t>.</a:t>
            </a:r>
            <a:r>
              <a:rPr sz="2000" b="1" u="heavy" dirty="0">
                <a:solidFill>
                  <a:srgbClr val="AC1FAC"/>
                </a:solidFill>
                <a:latin typeface="Arial"/>
                <a:cs typeface="Arial"/>
                <a:hlinkClick r:id="rId3"/>
              </a:rPr>
              <a:t>id</a:t>
            </a:r>
            <a:r>
              <a:rPr sz="2000" b="1" u="heavy" spc="-10" dirty="0">
                <a:solidFill>
                  <a:srgbClr val="AC1FAC"/>
                </a:solidFill>
                <a:latin typeface="Arial"/>
                <a:cs typeface="Arial"/>
                <a:hlinkClick r:id="rId3"/>
              </a:rPr>
              <a:t>.t</a:t>
            </a:r>
            <a:r>
              <a:rPr sz="2000" b="1" u="heavy" dirty="0">
                <a:solidFill>
                  <a:srgbClr val="AC1FAC"/>
                </a:solidFill>
                <a:latin typeface="Arial"/>
                <a:cs typeface="Arial"/>
                <a:hlinkClick r:id="rId3"/>
              </a:rPr>
              <a:t>ue</a:t>
            </a:r>
            <a:r>
              <a:rPr sz="2000" b="1" u="heavy" spc="-20" dirty="0">
                <a:solidFill>
                  <a:srgbClr val="AC1FAC"/>
                </a:solidFill>
                <a:latin typeface="Arial"/>
                <a:cs typeface="Arial"/>
                <a:hlinkClick r:id="rId3"/>
              </a:rPr>
              <a:t>.</a:t>
            </a:r>
            <a:r>
              <a:rPr sz="2000" b="1" u="heavy" dirty="0">
                <a:solidFill>
                  <a:srgbClr val="AC1FAC"/>
                </a:solidFill>
                <a:latin typeface="Arial"/>
                <a:cs typeface="Arial"/>
                <a:hlinkClick r:id="rId3"/>
              </a:rPr>
              <a:t>nl</a:t>
            </a:r>
            <a:r>
              <a:rPr sz="2000" b="1" u="heavy" spc="-10" dirty="0">
                <a:solidFill>
                  <a:srgbClr val="AC1FAC"/>
                </a:solidFill>
                <a:latin typeface="Arial"/>
                <a:cs typeface="Arial"/>
                <a:hlinkClick r:id="rId3"/>
              </a:rPr>
              <a:t>/</a:t>
            </a:r>
            <a:r>
              <a:rPr sz="2000" b="1" u="heavy" dirty="0">
                <a:solidFill>
                  <a:srgbClr val="AC1FAC"/>
                </a:solidFill>
                <a:latin typeface="Arial"/>
                <a:cs typeface="Arial"/>
                <a:hlinkClick r:id="rId3"/>
              </a:rPr>
              <a:t>c</a:t>
            </a:r>
            <a:r>
              <a:rPr sz="2000" b="1" u="heavy" spc="-10" dirty="0">
                <a:solidFill>
                  <a:srgbClr val="AC1FAC"/>
                </a:solidFill>
                <a:latin typeface="Arial"/>
                <a:cs typeface="Arial"/>
                <a:hlinkClick r:id="rId3"/>
              </a:rPr>
              <a:t>r</a:t>
            </a:r>
            <a:r>
              <a:rPr sz="2000" b="1" u="heavy" dirty="0">
                <a:solidFill>
                  <a:srgbClr val="AC1FAC"/>
                </a:solidFill>
                <a:latin typeface="Arial"/>
                <a:cs typeface="Arial"/>
                <a:hlinkClick r:id="rId3"/>
              </a:rPr>
              <a:t>eapro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"/>
              </a:spcBef>
              <a:buClr>
                <a:srgbClr val="00ADEE"/>
              </a:buClr>
              <a:buFont typeface="Arial"/>
              <a:buChar char="•"/>
            </a:pPr>
            <a:endParaRPr sz="2500" dirty="0"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go</a:t>
            </a:r>
            <a:r>
              <a:rPr sz="20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there</a:t>
            </a:r>
            <a:r>
              <a:rPr sz="2000" b="1" spc="-3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and c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l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ick</a:t>
            </a:r>
            <a:r>
              <a:rPr sz="2000" b="1" spc="-3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on:</a:t>
            </a:r>
            <a:endParaRPr sz="2000" dirty="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240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000" b="1" u="heavy" dirty="0">
                <a:solidFill>
                  <a:srgbClr val="AC1FAC"/>
                </a:solidFill>
                <a:latin typeface="Arial"/>
                <a:cs typeface="Arial"/>
                <a:hlinkClick r:id="rId4"/>
              </a:rPr>
              <a:t>Prepare</a:t>
            </a:r>
            <a:r>
              <a:rPr sz="2000" b="1" u="heavy" spc="-30" dirty="0">
                <a:solidFill>
                  <a:srgbClr val="AC1FAC"/>
                </a:solidFill>
                <a:latin typeface="Arial"/>
                <a:cs typeface="Arial"/>
                <a:hlinkClick r:id="rId4"/>
              </a:rPr>
              <a:t> </a:t>
            </a:r>
            <a:r>
              <a:rPr sz="2000" b="1" u="heavy" spc="-35" dirty="0">
                <a:solidFill>
                  <a:srgbClr val="AC1FAC"/>
                </a:solidFill>
                <a:latin typeface="Arial"/>
                <a:cs typeface="Arial"/>
                <a:hlinkClick r:id="rId4"/>
              </a:rPr>
              <a:t>y</a:t>
            </a:r>
            <a:r>
              <a:rPr sz="2000" b="1" u="heavy" dirty="0">
                <a:solidFill>
                  <a:srgbClr val="AC1FAC"/>
                </a:solidFill>
                <a:latin typeface="Arial"/>
                <a:cs typeface="Arial"/>
                <a:hlinkClick r:id="rId4"/>
              </a:rPr>
              <a:t>our</a:t>
            </a:r>
            <a:r>
              <a:rPr sz="2000" b="1" u="heavy" spc="15" dirty="0">
                <a:solidFill>
                  <a:srgbClr val="AC1FAC"/>
                </a:solidFill>
                <a:latin typeface="Arial"/>
                <a:cs typeface="Arial"/>
                <a:hlinkClick r:id="rId4"/>
              </a:rPr>
              <a:t> </a:t>
            </a:r>
            <a:r>
              <a:rPr sz="2000" b="1" u="heavy" dirty="0">
                <a:solidFill>
                  <a:srgbClr val="AC1FAC"/>
                </a:solidFill>
                <a:latin typeface="Arial"/>
                <a:cs typeface="Arial"/>
                <a:hlinkClick r:id="rId4"/>
              </a:rPr>
              <a:t>computer</a:t>
            </a:r>
            <a:r>
              <a:rPr sz="2000" b="1" u="heavy" spc="-30" dirty="0">
                <a:solidFill>
                  <a:srgbClr val="AC1FAC"/>
                </a:solidFill>
                <a:latin typeface="Arial"/>
                <a:cs typeface="Arial"/>
                <a:hlinkClick r:id="rId4"/>
              </a:rPr>
              <a:t> </a:t>
            </a:r>
            <a:r>
              <a:rPr sz="2000" b="1" u="heavy" dirty="0">
                <a:solidFill>
                  <a:srgbClr val="AC1FAC"/>
                </a:solidFill>
                <a:latin typeface="Arial"/>
                <a:cs typeface="Arial"/>
                <a:hlinkClick r:id="rId4"/>
              </a:rPr>
              <a:t>for</a:t>
            </a:r>
            <a:r>
              <a:rPr sz="2000" b="1" u="heavy" spc="-15" dirty="0">
                <a:solidFill>
                  <a:srgbClr val="AC1FAC"/>
                </a:solidFill>
                <a:latin typeface="Arial"/>
                <a:cs typeface="Arial"/>
                <a:hlinkClick r:id="rId4"/>
              </a:rPr>
              <a:t> </a:t>
            </a:r>
            <a:r>
              <a:rPr sz="2000" b="1" u="heavy" dirty="0">
                <a:solidFill>
                  <a:srgbClr val="AC1FAC"/>
                </a:solidFill>
                <a:latin typeface="Arial"/>
                <a:cs typeface="Arial"/>
                <a:hlinkClick r:id="rId4"/>
              </a:rPr>
              <a:t>the</a:t>
            </a:r>
            <a:r>
              <a:rPr sz="2000" b="1" u="heavy" spc="-15" dirty="0">
                <a:solidFill>
                  <a:srgbClr val="AC1FAC"/>
                </a:solidFill>
                <a:latin typeface="Arial"/>
                <a:cs typeface="Arial"/>
                <a:hlinkClick r:id="rId4"/>
              </a:rPr>
              <a:t> </a:t>
            </a:r>
            <a:r>
              <a:rPr sz="2000" b="1" u="heavy" dirty="0">
                <a:solidFill>
                  <a:srgbClr val="AC1FAC"/>
                </a:solidFill>
                <a:latin typeface="Arial"/>
                <a:cs typeface="Arial"/>
                <a:hlinkClick r:id="rId4"/>
              </a:rPr>
              <a:t>assign</a:t>
            </a:r>
            <a:r>
              <a:rPr sz="2000" b="1" u="heavy" spc="-10" dirty="0">
                <a:solidFill>
                  <a:srgbClr val="AC1FAC"/>
                </a:solidFill>
                <a:latin typeface="Arial"/>
                <a:cs typeface="Arial"/>
                <a:hlinkClick r:id="rId4"/>
              </a:rPr>
              <a:t>m</a:t>
            </a:r>
            <a:r>
              <a:rPr sz="2000" b="1" u="heavy" dirty="0">
                <a:solidFill>
                  <a:srgbClr val="AC1FAC"/>
                </a:solidFill>
                <a:latin typeface="Arial"/>
                <a:cs typeface="Arial"/>
                <a:hlinkClick r:id="rId4"/>
              </a:rPr>
              <a:t>ent</a:t>
            </a:r>
            <a:endParaRPr sz="2000" dirty="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240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then</a:t>
            </a:r>
            <a:r>
              <a:rPr sz="20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cl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ck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on the</a:t>
            </a:r>
            <a:r>
              <a:rPr sz="2000" b="1" spc="-3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l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nk:</a:t>
            </a:r>
            <a:endParaRPr sz="2000" dirty="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240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  <a:tab pos="3199130" algn="l"/>
              </a:tabLst>
            </a:pPr>
            <a:r>
              <a:rPr sz="2000" b="1" u="heavy" dirty="0">
                <a:solidFill>
                  <a:srgbClr val="AC1FAC"/>
                </a:solidFill>
                <a:latin typeface="Arial"/>
                <a:cs typeface="Arial"/>
                <a:hlinkClick r:id="rId5"/>
              </a:rPr>
              <a:t>D</a:t>
            </a:r>
            <a:r>
              <a:rPr sz="2000" b="1" u="heavy" spc="-10" dirty="0">
                <a:solidFill>
                  <a:srgbClr val="AC1FAC"/>
                </a:solidFill>
                <a:latin typeface="Arial"/>
                <a:cs typeface="Arial"/>
                <a:hlinkClick r:id="rId5"/>
              </a:rPr>
              <a:t>o</a:t>
            </a:r>
            <a:r>
              <a:rPr sz="2000" b="1" u="heavy" spc="30" dirty="0">
                <a:solidFill>
                  <a:srgbClr val="AC1FAC"/>
                </a:solidFill>
                <a:latin typeface="Arial"/>
                <a:cs typeface="Arial"/>
                <a:hlinkClick r:id="rId5"/>
              </a:rPr>
              <a:t>w</a:t>
            </a:r>
            <a:r>
              <a:rPr sz="2000" b="1" u="heavy" dirty="0">
                <a:solidFill>
                  <a:srgbClr val="AC1FAC"/>
                </a:solidFill>
                <a:latin typeface="Arial"/>
                <a:cs typeface="Arial"/>
                <a:hlinkClick r:id="rId5"/>
              </a:rPr>
              <a:t>n</a:t>
            </a:r>
            <a:r>
              <a:rPr sz="2000" b="1" u="heavy" spc="-10" dirty="0">
                <a:solidFill>
                  <a:srgbClr val="AC1FAC"/>
                </a:solidFill>
                <a:latin typeface="Arial"/>
                <a:cs typeface="Arial"/>
                <a:hlinkClick r:id="rId5"/>
              </a:rPr>
              <a:t>l</a:t>
            </a:r>
            <a:r>
              <a:rPr sz="2000" b="1" u="heavy" dirty="0">
                <a:solidFill>
                  <a:srgbClr val="AC1FAC"/>
                </a:solidFill>
                <a:latin typeface="Arial"/>
                <a:cs typeface="Arial"/>
                <a:hlinkClick r:id="rId5"/>
              </a:rPr>
              <a:t>oad</a:t>
            </a:r>
            <a:r>
              <a:rPr sz="2000" b="1" u="heavy" spc="-60" dirty="0">
                <a:solidFill>
                  <a:srgbClr val="AC1FAC"/>
                </a:solidFill>
                <a:latin typeface="Arial"/>
                <a:cs typeface="Arial"/>
                <a:hlinkClick r:id="rId5"/>
              </a:rPr>
              <a:t> </a:t>
            </a:r>
            <a:r>
              <a:rPr sz="2000" b="1" u="heavy" dirty="0">
                <a:solidFill>
                  <a:srgbClr val="AC1FAC"/>
                </a:solidFill>
                <a:latin typeface="Arial"/>
                <a:cs typeface="Arial"/>
                <a:hlinkClick r:id="rId5"/>
              </a:rPr>
              <a:t>process</a:t>
            </a:r>
            <a:r>
              <a:rPr sz="2000" b="1" u="heavy" spc="-10" dirty="0">
                <a:solidFill>
                  <a:srgbClr val="AC1FAC"/>
                </a:solidFill>
                <a:latin typeface="Arial"/>
                <a:cs typeface="Arial"/>
                <a:hlinkClick r:id="rId5"/>
              </a:rPr>
              <a:t>i</a:t>
            </a:r>
            <a:r>
              <a:rPr sz="2000" b="1" u="heavy" dirty="0">
                <a:solidFill>
                  <a:srgbClr val="AC1FAC"/>
                </a:solidFill>
                <a:latin typeface="Arial"/>
                <a:cs typeface="Arial"/>
                <a:hlinkClick r:id="rId5"/>
              </a:rPr>
              <a:t>ng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.	(a</a:t>
            </a:r>
            <a:r>
              <a:rPr sz="20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F0F73"/>
                </a:solidFill>
                <a:latin typeface="Arial"/>
                <a:cs typeface="Arial"/>
              </a:rPr>
              <a:t>stable</a:t>
            </a:r>
            <a:r>
              <a:rPr sz="2000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release)</a:t>
            </a:r>
            <a:endParaRPr sz="2000" dirty="0">
              <a:latin typeface="Arial"/>
              <a:cs typeface="Arial"/>
            </a:endParaRPr>
          </a:p>
          <a:p>
            <a:pPr marL="280670" marR="454659" indent="-267970">
              <a:lnSpc>
                <a:spcPts val="2160"/>
              </a:lnSpc>
              <a:spcBef>
                <a:spcPts val="509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lang="en-US" sz="2000" b="1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2000" b="1" dirty="0" smtClean="0">
                <a:solidFill>
                  <a:srgbClr val="0F0F73"/>
                </a:solidFill>
                <a:latin typeface="Arial"/>
                <a:cs typeface="Arial"/>
              </a:rPr>
              <a:t>r</a:t>
            </a:r>
            <a:r>
              <a:rPr sz="2000" b="1" spc="5" dirty="0" smtClean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000" b="1" dirty="0" smtClean="0">
                <a:solidFill>
                  <a:srgbClr val="0F0F73"/>
                </a:solidFill>
                <a:latin typeface="Arial"/>
                <a:cs typeface="Arial"/>
              </a:rPr>
              <a:t>ate</a:t>
            </a:r>
            <a:r>
              <a:rPr sz="2000" b="1" spc="-40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a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directory</a:t>
            </a:r>
            <a:r>
              <a:rPr sz="2000" b="1" spc="-3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"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Progra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m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s" on</a:t>
            </a:r>
            <a:r>
              <a:rPr sz="2000" b="1" spc="-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the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C:</a:t>
            </a:r>
            <a:r>
              <a:rPr sz="20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disk,</a:t>
            </a:r>
            <a:r>
              <a:rPr sz="20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in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the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root.</a:t>
            </a:r>
            <a:r>
              <a:rPr sz="20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If "C</a:t>
            </a:r>
            <a:r>
              <a:rPr sz="2000" b="1" spc="5" dirty="0">
                <a:solidFill>
                  <a:srgbClr val="0F0F73"/>
                </a:solidFill>
                <a:latin typeface="Arial"/>
                <a:cs typeface="Arial"/>
              </a:rPr>
              <a:t>: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\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Progra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m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s"</a:t>
            </a:r>
            <a:r>
              <a:rPr sz="2000" b="1" spc="-4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exists</a:t>
            </a:r>
            <a:r>
              <a:rPr sz="20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alread</a:t>
            </a:r>
            <a:r>
              <a:rPr sz="2000" b="1" spc="-35" dirty="0">
                <a:solidFill>
                  <a:srgbClr val="0F0F73"/>
                </a:solidFill>
                <a:latin typeface="Arial"/>
                <a:cs typeface="Arial"/>
              </a:rPr>
              <a:t>y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, skip</a:t>
            </a:r>
            <a:r>
              <a:rPr sz="20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this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step.</a:t>
            </a:r>
            <a:endParaRPr sz="2000" dirty="0">
              <a:latin typeface="Arial"/>
              <a:cs typeface="Arial"/>
            </a:endParaRPr>
          </a:p>
          <a:p>
            <a:pPr marL="280670" marR="5080" indent="-267970">
              <a:lnSpc>
                <a:spcPct val="90100"/>
              </a:lnSpc>
              <a:spcBef>
                <a:spcPts val="445"/>
              </a:spcBef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lang="en-US" sz="2000" b="1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000" b="1" dirty="0" smtClean="0">
                <a:solidFill>
                  <a:srgbClr val="0F0F73"/>
                </a:solidFill>
                <a:latin typeface="Arial"/>
                <a:cs typeface="Arial"/>
              </a:rPr>
              <a:t>xtract</a:t>
            </a:r>
            <a:r>
              <a:rPr sz="2000" b="1" spc="-45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the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entire</a:t>
            </a:r>
            <a:r>
              <a:rPr sz="20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directory</a:t>
            </a:r>
            <a:r>
              <a:rPr sz="2000" b="1" spc="-3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to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C</a:t>
            </a:r>
            <a:r>
              <a:rPr sz="2000" b="1" spc="20" dirty="0">
                <a:solidFill>
                  <a:srgbClr val="0F0F73"/>
                </a:solidFill>
                <a:latin typeface="Arial"/>
                <a:cs typeface="Arial"/>
              </a:rPr>
              <a:t>: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\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Progra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m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2000" b="1" spc="-3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(no</a:t>
            </a:r>
            <a:r>
              <a:rPr sz="2000" b="1" spc="5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e,</a:t>
            </a:r>
            <a:r>
              <a:rPr sz="2000" b="1" spc="-4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not "C</a:t>
            </a:r>
            <a:r>
              <a:rPr sz="2000" b="1" spc="5" dirty="0">
                <a:solidFill>
                  <a:srgbClr val="0F0F73"/>
                </a:solidFill>
                <a:latin typeface="Arial"/>
                <a:cs typeface="Arial"/>
              </a:rPr>
              <a:t>: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\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Program</a:t>
            </a:r>
            <a:r>
              <a:rPr sz="2000" b="1" spc="-5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Fi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l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es").</a:t>
            </a:r>
            <a:r>
              <a:rPr sz="20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if</a:t>
            </a:r>
            <a:r>
              <a:rPr sz="2000" b="1" spc="-3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spc="-35" dirty="0">
                <a:solidFill>
                  <a:srgbClr val="0F0F73"/>
                </a:solidFill>
                <a:latin typeface="Arial"/>
                <a:cs typeface="Arial"/>
              </a:rPr>
              <a:t>y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ou</a:t>
            </a:r>
            <a:r>
              <a:rPr sz="2000" b="1" spc="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are</a:t>
            </a:r>
            <a:r>
              <a:rPr sz="20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reinstall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ng</a:t>
            </a:r>
            <a:r>
              <a:rPr sz="2000" b="1" spc="-4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Processing,</a:t>
            </a:r>
            <a:r>
              <a:rPr sz="20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remo</a:t>
            </a:r>
            <a:r>
              <a:rPr sz="2000" b="1" spc="-30" dirty="0">
                <a:solidFill>
                  <a:srgbClr val="0F0F73"/>
                </a:solidFill>
                <a:latin typeface="Arial"/>
                <a:cs typeface="Arial"/>
              </a:rPr>
              <a:t>v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e the</a:t>
            </a:r>
            <a:r>
              <a:rPr sz="2000" b="1" spc="-3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entire</a:t>
            </a:r>
            <a:r>
              <a:rPr sz="2000" b="1" spc="-3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process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ng</a:t>
            </a:r>
            <a:r>
              <a:rPr sz="2000" b="1" spc="-3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d</a:t>
            </a:r>
            <a:r>
              <a:rPr sz="2000" b="1" spc="-10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rectory</a:t>
            </a:r>
            <a:r>
              <a:rPr sz="2000" b="1" spc="-3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F0F73"/>
                </a:solidFill>
                <a:latin typeface="Arial"/>
                <a:cs typeface="Arial"/>
              </a:rPr>
              <a:t>first.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7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 smtClean="0"/>
              <a:t>/</a:t>
            </a:r>
            <a:r>
              <a:rPr lang="en-US" spc="-15" dirty="0" smtClean="0"/>
              <a:t>D</a:t>
            </a:r>
            <a:r>
              <a:rPr spc="-15" dirty="0" smtClean="0"/>
              <a:t>e</a:t>
            </a:r>
            <a:r>
              <a:rPr spc="-10" dirty="0" smtClean="0"/>
              <a:t>p</a:t>
            </a:r>
            <a:r>
              <a:rPr spc="-15" dirty="0" smtClean="0"/>
              <a:t>a</a:t>
            </a:r>
            <a:r>
              <a:rPr spc="-5" dirty="0" smtClean="0"/>
              <a:t>rt</a:t>
            </a:r>
            <a:r>
              <a:rPr spc="5" dirty="0" smtClean="0"/>
              <a:t>m</a:t>
            </a:r>
            <a:r>
              <a:rPr spc="-10" dirty="0" smtClean="0"/>
              <a:t>e</a:t>
            </a:r>
            <a:r>
              <a:rPr spc="-15" dirty="0" smtClean="0"/>
              <a:t>n</a:t>
            </a:r>
            <a:r>
              <a:rPr spc="-5" dirty="0" smtClean="0"/>
              <a:t>t</a:t>
            </a:r>
            <a:r>
              <a:rPr lang="en-US" spc="-5" dirty="0" smtClean="0"/>
              <a:t> of industrial design</a:t>
            </a:r>
            <a:endParaRPr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8728" y="261665"/>
            <a:ext cx="4707890" cy="807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800" b="1" spc="-15" dirty="0">
                <a:solidFill>
                  <a:srgbClr val="FFFFFF"/>
                </a:solidFill>
                <a:latin typeface="Arial"/>
                <a:cs typeface="Arial"/>
              </a:rPr>
              <a:t>Before</a:t>
            </a:r>
            <a:r>
              <a:rPr sz="28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800" b="1" spc="-20" dirty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28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2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b="1" spc="-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b="1" spc="-10" dirty="0">
                <a:solidFill>
                  <a:srgbClr val="FFFFFF"/>
                </a:solidFill>
                <a:latin typeface="Arial"/>
                <a:cs typeface="Arial"/>
              </a:rPr>
              <a:t>rt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30" dirty="0">
                <a:solidFill>
                  <a:srgbClr val="FFFFFF"/>
                </a:solidFill>
                <a:latin typeface="Arial"/>
                <a:cs typeface="Arial"/>
              </a:rPr>
              <a:t>…</a:t>
            </a:r>
            <a:r>
              <a:rPr sz="2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20" dirty="0">
                <a:solidFill>
                  <a:srgbClr val="FFFFFF"/>
                </a:solidFill>
                <a:latin typeface="Arial"/>
                <a:cs typeface="Arial"/>
              </a:rPr>
              <a:t>Exper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b="1" spc="-20" dirty="0">
                <a:solidFill>
                  <a:srgbClr val="FFFFFF"/>
                </a:solidFill>
                <a:latin typeface="Arial"/>
                <a:cs typeface="Arial"/>
              </a:rPr>
              <a:t>ence</a:t>
            </a:r>
            <a:r>
              <a:rPr sz="2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20" dirty="0">
                <a:solidFill>
                  <a:srgbClr val="FFFFFF"/>
                </a:solidFill>
                <a:latin typeface="Arial"/>
                <a:cs typeface="Arial"/>
              </a:rPr>
              <a:t>some</a:t>
            </a:r>
            <a:r>
              <a:rPr sz="2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20" dirty="0">
                <a:solidFill>
                  <a:srgbClr val="FFFFFF"/>
                </a:solidFill>
                <a:latin typeface="Arial"/>
                <a:cs typeface="Arial"/>
              </a:rPr>
              <a:t>Examples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1601374"/>
            <a:ext cx="6485890" cy="4070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Open</a:t>
            </a:r>
            <a:r>
              <a:rPr sz="2400" b="1" spc="-2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menu:</a:t>
            </a:r>
            <a:endParaRPr sz="2400" dirty="0">
              <a:latin typeface="Arial"/>
              <a:cs typeface="Arial"/>
            </a:endParaRPr>
          </a:p>
          <a:p>
            <a:pPr marL="532130" indent="-519430">
              <a:lnSpc>
                <a:spcPct val="100000"/>
              </a:lnSpc>
              <a:spcBef>
                <a:spcPts val="290"/>
              </a:spcBef>
              <a:buClr>
                <a:srgbClr val="00ADEE"/>
              </a:buClr>
              <a:buFont typeface="Arial"/>
              <a:buChar char="•"/>
              <a:tabLst>
                <a:tab pos="53276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File</a:t>
            </a:r>
            <a:r>
              <a:rPr sz="24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|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x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am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p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les</a:t>
            </a:r>
            <a:r>
              <a:rPr sz="2400" b="1" spc="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|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lang="en-US" sz="2400" b="1" dirty="0" smtClean="0">
                <a:solidFill>
                  <a:srgbClr val="0F0F73"/>
                </a:solidFill>
                <a:latin typeface="Arial"/>
                <a:cs typeface="Arial"/>
              </a:rPr>
              <a:t>Basics</a:t>
            </a:r>
            <a:r>
              <a:rPr sz="2400" b="1" spc="-25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|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lang="en-US" sz="2400" b="1" dirty="0" smtClean="0">
                <a:solidFill>
                  <a:srgbClr val="0F0F73"/>
                </a:solidFill>
                <a:latin typeface="Arial"/>
                <a:cs typeface="Arial"/>
              </a:rPr>
              <a:t>Transf</a:t>
            </a:r>
            <a:r>
              <a:rPr sz="2400" b="1" spc="-10" dirty="0" smtClean="0">
                <a:solidFill>
                  <a:srgbClr val="0F0F73"/>
                </a:solidFill>
                <a:latin typeface="Arial"/>
                <a:cs typeface="Arial"/>
              </a:rPr>
              <a:t>o</a:t>
            </a:r>
            <a:r>
              <a:rPr sz="2400" b="1" dirty="0" smtClean="0">
                <a:solidFill>
                  <a:srgbClr val="0F0F73"/>
                </a:solidFill>
                <a:latin typeface="Arial"/>
                <a:cs typeface="Arial"/>
              </a:rPr>
              <a:t>rm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|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"/>
              </a:spcBef>
              <a:buClr>
                <a:srgbClr val="00ADEE"/>
              </a:buClr>
              <a:buFont typeface="Arial"/>
              <a:buChar char="•"/>
            </a:pPr>
            <a:endParaRPr sz="3000" dirty="0">
              <a:latin typeface="Times New Roman"/>
              <a:cs typeface="Times New Roman"/>
            </a:endParaRPr>
          </a:p>
          <a:p>
            <a:pPr marL="448309" indent="-435609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44894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run:</a:t>
            </a:r>
            <a:r>
              <a:rPr sz="2400" b="1" spc="-2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lang="en-US" sz="2400" b="1" u="heavy" dirty="0" smtClean="0">
                <a:solidFill>
                  <a:srgbClr val="0F0F73"/>
                </a:solidFill>
                <a:latin typeface="Arial"/>
                <a:cs typeface="Arial"/>
              </a:rPr>
              <a:t>Rotate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"/>
              </a:spcBef>
              <a:buClr>
                <a:srgbClr val="00ADEE"/>
              </a:buClr>
              <a:buFont typeface="Arial"/>
              <a:buChar char="•"/>
            </a:pPr>
            <a:endParaRPr sz="3000" dirty="0"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00ADEE"/>
              </a:buClr>
              <a:buFont typeface="Arial"/>
              <a:buChar char="•"/>
              <a:tabLst>
                <a:tab pos="28130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Open</a:t>
            </a:r>
            <a:r>
              <a:rPr sz="2400" b="1" spc="-30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me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u:</a:t>
            </a:r>
            <a:endParaRPr sz="2400" dirty="0">
              <a:latin typeface="Arial"/>
              <a:cs typeface="Arial"/>
            </a:endParaRPr>
          </a:p>
          <a:p>
            <a:pPr marL="617220" indent="-604520">
              <a:lnSpc>
                <a:spcPct val="100000"/>
              </a:lnSpc>
              <a:spcBef>
                <a:spcPts val="285"/>
              </a:spcBef>
              <a:buClr>
                <a:srgbClr val="00ADEE"/>
              </a:buClr>
              <a:buFont typeface="Arial"/>
              <a:buChar char="•"/>
              <a:tabLst>
                <a:tab pos="61785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File|Examples|T</a:t>
            </a:r>
            <a:r>
              <a:rPr sz="2400" b="1" spc="-10" dirty="0">
                <a:solidFill>
                  <a:srgbClr val="0F0F73"/>
                </a:solidFill>
                <a:latin typeface="Arial"/>
                <a:cs typeface="Arial"/>
              </a:rPr>
              <a:t>o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pics|Interact</a:t>
            </a:r>
            <a:r>
              <a:rPr sz="2400" b="1" spc="5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on|</a:t>
            </a:r>
            <a:endParaRPr sz="2400" dirty="0">
              <a:latin typeface="Arial"/>
              <a:cs typeface="Arial"/>
            </a:endParaRPr>
          </a:p>
          <a:p>
            <a:pPr marL="1122045" indent="-1109345">
              <a:lnSpc>
                <a:spcPct val="100000"/>
              </a:lnSpc>
              <a:spcBef>
                <a:spcPts val="285"/>
              </a:spcBef>
              <a:buClr>
                <a:srgbClr val="00ADEE"/>
              </a:buClr>
              <a:buFont typeface="Arial"/>
              <a:buChar char="•"/>
              <a:tabLst>
                <a:tab pos="1122680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run:</a:t>
            </a:r>
            <a:r>
              <a:rPr sz="2400" b="1" spc="-15" dirty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lang="en-US" sz="2400" b="1" u="heavy" dirty="0">
                <a:solidFill>
                  <a:srgbClr val="0F0F73"/>
                </a:solidFill>
                <a:latin typeface="Arial"/>
                <a:cs typeface="Arial"/>
              </a:rPr>
              <a:t>F</a:t>
            </a:r>
            <a:r>
              <a:rPr sz="2400" b="1" u="heavy" dirty="0" smtClean="0">
                <a:solidFill>
                  <a:srgbClr val="0F0F73"/>
                </a:solidFill>
                <a:latin typeface="Arial"/>
                <a:cs typeface="Arial"/>
              </a:rPr>
              <a:t>ollow</a:t>
            </a:r>
            <a:r>
              <a:rPr sz="2400" b="1" u="heavy" spc="-40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u="heavy" dirty="0">
                <a:solidFill>
                  <a:srgbClr val="0F0F73"/>
                </a:solidFill>
                <a:latin typeface="Arial"/>
                <a:cs typeface="Arial"/>
              </a:rPr>
              <a:t>1</a:t>
            </a:r>
            <a:endParaRPr sz="2400" dirty="0">
              <a:latin typeface="Arial"/>
              <a:cs typeface="Arial"/>
            </a:endParaRPr>
          </a:p>
          <a:p>
            <a:pPr marL="1122045" indent="-1109345">
              <a:lnSpc>
                <a:spcPct val="100000"/>
              </a:lnSpc>
              <a:spcBef>
                <a:spcPts val="285"/>
              </a:spcBef>
              <a:buClr>
                <a:srgbClr val="00ADEE"/>
              </a:buClr>
              <a:buFont typeface="Arial"/>
              <a:buChar char="•"/>
              <a:tabLst>
                <a:tab pos="1122680" algn="l"/>
                <a:tab pos="188277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run:	</a:t>
            </a:r>
            <a:r>
              <a:rPr lang="en-US" sz="2400" b="1" u="heavy" dirty="0">
                <a:solidFill>
                  <a:srgbClr val="0F0F73"/>
                </a:solidFill>
                <a:latin typeface="Arial"/>
                <a:cs typeface="Arial"/>
              </a:rPr>
              <a:t>F</a:t>
            </a:r>
            <a:r>
              <a:rPr sz="2400" b="1" u="heavy" dirty="0" smtClean="0">
                <a:solidFill>
                  <a:srgbClr val="0F0F73"/>
                </a:solidFill>
                <a:latin typeface="Arial"/>
                <a:cs typeface="Arial"/>
              </a:rPr>
              <a:t>oll</a:t>
            </a:r>
            <a:r>
              <a:rPr sz="2400" b="1" u="heavy" spc="-10" dirty="0" smtClean="0">
                <a:solidFill>
                  <a:srgbClr val="0F0F73"/>
                </a:solidFill>
                <a:latin typeface="Arial"/>
                <a:cs typeface="Arial"/>
              </a:rPr>
              <a:t>o</a:t>
            </a:r>
            <a:r>
              <a:rPr sz="2400" b="1" u="heavy" dirty="0" smtClean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400" b="1" u="heavy" spc="-45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u="heavy" dirty="0">
                <a:solidFill>
                  <a:srgbClr val="0F0F73"/>
                </a:solidFill>
                <a:latin typeface="Arial"/>
                <a:cs typeface="Arial"/>
              </a:rPr>
              <a:t>2</a:t>
            </a:r>
            <a:endParaRPr sz="2400" dirty="0">
              <a:latin typeface="Arial"/>
              <a:cs typeface="Arial"/>
            </a:endParaRPr>
          </a:p>
          <a:p>
            <a:pPr marL="1122045" indent="-1109345">
              <a:lnSpc>
                <a:spcPct val="100000"/>
              </a:lnSpc>
              <a:spcBef>
                <a:spcPts val="290"/>
              </a:spcBef>
              <a:buClr>
                <a:srgbClr val="00ADEE"/>
              </a:buClr>
              <a:buFont typeface="Arial"/>
              <a:buChar char="•"/>
              <a:tabLst>
                <a:tab pos="1122680" algn="l"/>
                <a:tab pos="1882775" algn="l"/>
              </a:tabLst>
            </a:pPr>
            <a:r>
              <a:rPr sz="2400" b="1" dirty="0">
                <a:solidFill>
                  <a:srgbClr val="0F0F73"/>
                </a:solidFill>
                <a:latin typeface="Arial"/>
                <a:cs typeface="Arial"/>
              </a:rPr>
              <a:t>run:	</a:t>
            </a:r>
            <a:r>
              <a:rPr lang="en-US" sz="2400" b="1" u="heavy" dirty="0">
                <a:solidFill>
                  <a:srgbClr val="0F0F73"/>
                </a:solidFill>
                <a:latin typeface="Arial"/>
                <a:cs typeface="Arial"/>
              </a:rPr>
              <a:t>F</a:t>
            </a:r>
            <a:r>
              <a:rPr sz="2400" b="1" u="heavy" dirty="0" smtClean="0">
                <a:solidFill>
                  <a:srgbClr val="0F0F73"/>
                </a:solidFill>
                <a:latin typeface="Arial"/>
                <a:cs typeface="Arial"/>
              </a:rPr>
              <a:t>oll</a:t>
            </a:r>
            <a:r>
              <a:rPr sz="2400" b="1" u="heavy" spc="-20" dirty="0" smtClean="0">
                <a:solidFill>
                  <a:srgbClr val="0F0F73"/>
                </a:solidFill>
                <a:latin typeface="Arial"/>
                <a:cs typeface="Arial"/>
              </a:rPr>
              <a:t>o</a:t>
            </a:r>
            <a:r>
              <a:rPr sz="2400" b="1" u="heavy" dirty="0" smtClean="0">
                <a:solidFill>
                  <a:srgbClr val="0F0F73"/>
                </a:solidFill>
                <a:latin typeface="Arial"/>
                <a:cs typeface="Arial"/>
              </a:rPr>
              <a:t>w</a:t>
            </a:r>
            <a:r>
              <a:rPr sz="2400" b="1" u="heavy" spc="-45" dirty="0" smtClean="0">
                <a:solidFill>
                  <a:srgbClr val="0F0F73"/>
                </a:solidFill>
                <a:latin typeface="Arial"/>
                <a:cs typeface="Arial"/>
              </a:rPr>
              <a:t> </a:t>
            </a:r>
            <a:r>
              <a:rPr sz="2400" b="1" u="heavy" dirty="0">
                <a:solidFill>
                  <a:srgbClr val="0F0F73"/>
                </a:solidFill>
                <a:latin typeface="Arial"/>
                <a:cs typeface="Arial"/>
              </a:rPr>
              <a:t>3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7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 smtClean="0"/>
              <a:t>/</a:t>
            </a:r>
            <a:r>
              <a:rPr lang="en-US" spc="-15" dirty="0" smtClean="0"/>
              <a:t>D</a:t>
            </a:r>
            <a:r>
              <a:rPr spc="-15" dirty="0" smtClean="0"/>
              <a:t>e</a:t>
            </a:r>
            <a:r>
              <a:rPr spc="-10" dirty="0" smtClean="0"/>
              <a:t>p</a:t>
            </a:r>
            <a:r>
              <a:rPr spc="-15" dirty="0" smtClean="0"/>
              <a:t>a</a:t>
            </a:r>
            <a:r>
              <a:rPr spc="-5" dirty="0" smtClean="0"/>
              <a:t>rt</a:t>
            </a:r>
            <a:r>
              <a:rPr spc="5" dirty="0" smtClean="0"/>
              <a:t>m</a:t>
            </a:r>
            <a:r>
              <a:rPr spc="-10" dirty="0" smtClean="0"/>
              <a:t>e</a:t>
            </a:r>
            <a:r>
              <a:rPr spc="-15" dirty="0" smtClean="0"/>
              <a:t>n</a:t>
            </a:r>
            <a:r>
              <a:rPr spc="-5" dirty="0" smtClean="0"/>
              <a:t>t</a:t>
            </a:r>
            <a:r>
              <a:rPr lang="en-US" spc="-5" dirty="0" smtClean="0"/>
              <a:t> of industrial design</a:t>
            </a:r>
            <a:endParaRPr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2672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20" dirty="0">
                <a:latin typeface="Arial"/>
                <a:cs typeface="Arial"/>
              </a:rPr>
              <a:t>Des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20" dirty="0">
                <a:latin typeface="Arial"/>
                <a:cs typeface="Arial"/>
              </a:rPr>
              <a:t>gn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Proce</a:t>
            </a:r>
            <a:r>
              <a:rPr sz="2800" spc="-15" dirty="0">
                <a:latin typeface="Arial"/>
                <a:cs typeface="Arial"/>
              </a:rPr>
              <a:t>ss: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integra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spc="-20" dirty="0">
                <a:latin typeface="Arial"/>
                <a:cs typeface="Arial"/>
              </a:rPr>
              <a:t>e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v</a:t>
            </a:r>
            <a:r>
              <a:rPr sz="2800" spc="-15" dirty="0">
                <a:latin typeface="Arial"/>
                <a:cs typeface="Arial"/>
              </a:rPr>
              <a:t>arious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s</a:t>
            </a:r>
            <a:r>
              <a:rPr sz="2800" spc="-15" dirty="0">
                <a:latin typeface="Arial"/>
                <a:cs typeface="Arial"/>
              </a:rPr>
              <a:t>k</a:t>
            </a:r>
            <a:r>
              <a:rPr sz="2800" spc="-10" dirty="0">
                <a:latin typeface="Arial"/>
                <a:cs typeface="Arial"/>
              </a:rPr>
              <a:t>ills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7005" y="1637950"/>
            <a:ext cx="13208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00ADEE"/>
                </a:solidFill>
                <a:latin typeface="Arial"/>
                <a:cs typeface="Arial"/>
              </a:rPr>
              <a:t>•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71587" y="1700212"/>
            <a:ext cx="6154801" cy="40322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40891" y="3372451"/>
            <a:ext cx="951865" cy="716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600" spc="-10" dirty="0">
                <a:solidFill>
                  <a:srgbClr val="0F0F73"/>
                </a:solidFill>
                <a:latin typeface="Arial"/>
                <a:cs typeface="Arial"/>
              </a:rPr>
              <a:t>sen</a:t>
            </a:r>
            <a:r>
              <a:rPr sz="1600" spc="-5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1600" spc="-10" dirty="0">
                <a:solidFill>
                  <a:srgbClr val="0F0F73"/>
                </a:solidFill>
                <a:latin typeface="Arial"/>
                <a:cs typeface="Arial"/>
              </a:rPr>
              <a:t>ing perce</a:t>
            </a:r>
            <a:r>
              <a:rPr sz="1600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1600" spc="-10" dirty="0">
                <a:solidFill>
                  <a:srgbClr val="0F0F73"/>
                </a:solidFill>
                <a:latin typeface="Arial"/>
                <a:cs typeface="Arial"/>
              </a:rPr>
              <a:t>ving doing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 smtClean="0"/>
              <a:t>/</a:t>
            </a:r>
            <a:r>
              <a:rPr lang="en-US" spc="-15" dirty="0" smtClean="0"/>
              <a:t>D</a:t>
            </a:r>
            <a:r>
              <a:rPr spc="-15" dirty="0" smtClean="0"/>
              <a:t>e</a:t>
            </a:r>
            <a:r>
              <a:rPr spc="-10" dirty="0" smtClean="0"/>
              <a:t>p</a:t>
            </a:r>
            <a:r>
              <a:rPr spc="-15" dirty="0" smtClean="0"/>
              <a:t>a</a:t>
            </a:r>
            <a:r>
              <a:rPr spc="-5" dirty="0" smtClean="0"/>
              <a:t>rt</a:t>
            </a:r>
            <a:r>
              <a:rPr spc="5" dirty="0" smtClean="0"/>
              <a:t>m</a:t>
            </a:r>
            <a:r>
              <a:rPr spc="-10" dirty="0" smtClean="0"/>
              <a:t>e</a:t>
            </a:r>
            <a:r>
              <a:rPr spc="-15" dirty="0" smtClean="0"/>
              <a:t>n</a:t>
            </a:r>
            <a:r>
              <a:rPr spc="-5" dirty="0" smtClean="0"/>
              <a:t>t</a:t>
            </a:r>
            <a:r>
              <a:rPr lang="en-US" spc="-5" dirty="0" smtClean="0"/>
              <a:t> of industrial design</a:t>
            </a:r>
            <a:endParaRPr spc="-5" dirty="0"/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7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907282" y="5003766"/>
            <a:ext cx="884555" cy="472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9225" marR="5080" indent="-137160">
              <a:lnSpc>
                <a:spcPct val="100000"/>
              </a:lnSpc>
            </a:pPr>
            <a:r>
              <a:rPr sz="1600" spc="-10" dirty="0">
                <a:solidFill>
                  <a:srgbClr val="0F0F73"/>
                </a:solidFill>
                <a:latin typeface="Arial"/>
                <a:cs typeface="Arial"/>
              </a:rPr>
              <a:t>validat</a:t>
            </a:r>
            <a:r>
              <a:rPr sz="1600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1600" spc="-10" dirty="0">
                <a:solidFill>
                  <a:srgbClr val="0F0F73"/>
                </a:solidFill>
                <a:latin typeface="Arial"/>
                <a:cs typeface="Arial"/>
              </a:rPr>
              <a:t>ng qua</a:t>
            </a:r>
            <a:r>
              <a:rPr sz="1600" dirty="0">
                <a:solidFill>
                  <a:srgbClr val="0F0F73"/>
                </a:solidFill>
                <a:latin typeface="Arial"/>
                <a:cs typeface="Arial"/>
              </a:rPr>
              <a:t>l</a:t>
            </a:r>
            <a:r>
              <a:rPr sz="1600" spc="-10" dirty="0">
                <a:solidFill>
                  <a:srgbClr val="0F0F73"/>
                </a:solidFill>
                <a:latin typeface="Arial"/>
                <a:cs typeface="Arial"/>
              </a:rPr>
              <a:t>ity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45784" y="3494371"/>
            <a:ext cx="1019175" cy="472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600" spc="-10" dirty="0">
                <a:solidFill>
                  <a:srgbClr val="0F0F73"/>
                </a:solidFill>
                <a:latin typeface="Arial"/>
                <a:cs typeface="Arial"/>
              </a:rPr>
              <a:t>ana</a:t>
            </a:r>
            <a:r>
              <a:rPr sz="1600" dirty="0">
                <a:solidFill>
                  <a:srgbClr val="0F0F73"/>
                </a:solidFill>
                <a:latin typeface="Arial"/>
                <a:cs typeface="Arial"/>
              </a:rPr>
              <a:t>l</a:t>
            </a:r>
            <a:r>
              <a:rPr sz="1600" spc="-30" dirty="0">
                <a:solidFill>
                  <a:srgbClr val="0F0F73"/>
                </a:solidFill>
                <a:latin typeface="Arial"/>
                <a:cs typeface="Arial"/>
              </a:rPr>
              <a:t>y</a:t>
            </a:r>
            <a:r>
              <a:rPr sz="1600" spc="-10" dirty="0">
                <a:solidFill>
                  <a:srgbClr val="0F0F73"/>
                </a:solidFill>
                <a:latin typeface="Arial"/>
                <a:cs typeface="Arial"/>
              </a:rPr>
              <a:t>sing&amp; ab</a:t>
            </a:r>
            <a:r>
              <a:rPr sz="1600" spc="-5" dirty="0">
                <a:solidFill>
                  <a:srgbClr val="0F0F73"/>
                </a:solidFill>
                <a:latin typeface="Arial"/>
                <a:cs typeface="Arial"/>
              </a:rPr>
              <a:t>s</a:t>
            </a:r>
            <a:r>
              <a:rPr sz="1600" spc="-10" dirty="0">
                <a:solidFill>
                  <a:srgbClr val="0F0F73"/>
                </a:solidFill>
                <a:latin typeface="Arial"/>
                <a:cs typeface="Arial"/>
              </a:rPr>
              <a:t>tract</a:t>
            </a:r>
            <a:r>
              <a:rPr sz="1600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1600" spc="-10" dirty="0">
                <a:solidFill>
                  <a:srgbClr val="0F0F73"/>
                </a:solidFill>
                <a:latin typeface="Arial"/>
                <a:cs typeface="Arial"/>
              </a:rPr>
              <a:t>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73170" y="1985357"/>
            <a:ext cx="1153160" cy="472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54610">
              <a:lnSpc>
                <a:spcPct val="100000"/>
              </a:lnSpc>
            </a:pPr>
            <a:r>
              <a:rPr sz="1600" spc="-10" dirty="0">
                <a:solidFill>
                  <a:srgbClr val="0F0F73"/>
                </a:solidFill>
                <a:latin typeface="Arial"/>
                <a:cs typeface="Arial"/>
              </a:rPr>
              <a:t>en</a:t>
            </a:r>
            <a:r>
              <a:rPr sz="1600" spc="-5" dirty="0">
                <a:solidFill>
                  <a:srgbClr val="0F0F73"/>
                </a:solidFill>
                <a:latin typeface="Arial"/>
                <a:cs typeface="Arial"/>
              </a:rPr>
              <a:t>v</a:t>
            </a:r>
            <a:r>
              <a:rPr sz="1600" spc="-10" dirty="0">
                <a:solidFill>
                  <a:srgbClr val="0F0F73"/>
                </a:solidFill>
                <a:latin typeface="Arial"/>
                <a:cs typeface="Arial"/>
              </a:rPr>
              <a:t>isioning transforming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75861" y="3545792"/>
            <a:ext cx="746760" cy="360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170" marR="5080" indent="-78105">
              <a:lnSpc>
                <a:spcPct val="100000"/>
              </a:lnSpc>
            </a:pPr>
            <a:r>
              <a:rPr sz="1200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1200" spc="5" dirty="0">
                <a:solidFill>
                  <a:srgbClr val="0F0F73"/>
                </a:solidFill>
                <a:latin typeface="Arial"/>
                <a:cs typeface="Arial"/>
              </a:rPr>
              <a:t>n</a:t>
            </a:r>
            <a:r>
              <a:rPr sz="1200" dirty="0">
                <a:solidFill>
                  <a:srgbClr val="0F0F73"/>
                </a:solidFill>
                <a:latin typeface="Arial"/>
                <a:cs typeface="Arial"/>
              </a:rPr>
              <a:t>t</a:t>
            </a:r>
            <a:r>
              <a:rPr sz="1200" spc="5" dirty="0">
                <a:solidFill>
                  <a:srgbClr val="0F0F73"/>
                </a:solidFill>
                <a:latin typeface="Arial"/>
                <a:cs typeface="Arial"/>
              </a:rPr>
              <a:t>e</a:t>
            </a:r>
            <a:r>
              <a:rPr sz="1200" spc="-10" dirty="0">
                <a:solidFill>
                  <a:srgbClr val="0F0F73"/>
                </a:solidFill>
                <a:latin typeface="Arial"/>
                <a:cs typeface="Arial"/>
              </a:rPr>
              <a:t>g</a:t>
            </a:r>
            <a:r>
              <a:rPr sz="1200" dirty="0">
                <a:solidFill>
                  <a:srgbClr val="0F0F73"/>
                </a:solidFill>
                <a:latin typeface="Arial"/>
                <a:cs typeface="Arial"/>
              </a:rPr>
              <a:t>rating real</a:t>
            </a:r>
            <a:r>
              <a:rPr sz="1200" spc="-5" dirty="0">
                <a:solidFill>
                  <a:srgbClr val="0F0F73"/>
                </a:solidFill>
                <a:latin typeface="Arial"/>
                <a:cs typeface="Arial"/>
              </a:rPr>
              <a:t>i</a:t>
            </a:r>
            <a:r>
              <a:rPr sz="1200" dirty="0">
                <a:solidFill>
                  <a:srgbClr val="0F0F73"/>
                </a:solidFill>
                <a:latin typeface="Arial"/>
                <a:cs typeface="Arial"/>
              </a:rPr>
              <a:t>sing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38200" y="1447800"/>
            <a:ext cx="7620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810000" y="63246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Hummels</a:t>
            </a:r>
            <a:r>
              <a:rPr lang="en-US" sz="1600" dirty="0" smtClean="0"/>
              <a:t> &amp; </a:t>
            </a:r>
            <a:r>
              <a:rPr lang="en-US" sz="1600" dirty="0" err="1" smtClean="0"/>
              <a:t>Frens</a:t>
            </a:r>
            <a:r>
              <a:rPr lang="en-US" sz="1600" dirty="0" smtClean="0"/>
              <a:t>: Reflective Transformational Design model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70280">
              <a:lnSpc>
                <a:spcPct val="100000"/>
              </a:lnSpc>
            </a:pPr>
            <a:r>
              <a:rPr dirty="0"/>
              <a:t>A</a:t>
            </a:r>
            <a:r>
              <a:rPr spc="-15" dirty="0"/>
              <a:t> </a:t>
            </a:r>
            <a:r>
              <a:rPr dirty="0"/>
              <a:t>little</a:t>
            </a:r>
            <a:r>
              <a:rPr spc="-30" dirty="0"/>
              <a:t> </a:t>
            </a:r>
            <a:r>
              <a:rPr dirty="0"/>
              <a:t>e</a:t>
            </a:r>
            <a:r>
              <a:rPr spc="-10" dirty="0"/>
              <a:t>x</a:t>
            </a:r>
            <a:r>
              <a:rPr dirty="0"/>
              <a:t>peri</a:t>
            </a:r>
            <a:r>
              <a:rPr spc="-15" dirty="0"/>
              <a:t>m</a:t>
            </a:r>
            <a:r>
              <a:rPr dirty="0"/>
              <a:t>ent</a:t>
            </a:r>
            <a:r>
              <a:rPr spc="-20" dirty="0"/>
              <a:t> </a:t>
            </a:r>
            <a:r>
              <a:rPr dirty="0"/>
              <a:t>…</a:t>
            </a:r>
          </a:p>
        </p:txBody>
      </p:sp>
      <p:sp>
        <p:nvSpPr>
          <p:cNvPr id="3" name="object 3"/>
          <p:cNvSpPr/>
          <p:nvPr/>
        </p:nvSpPr>
        <p:spPr>
          <a:xfrm>
            <a:off x="2339975" y="2204973"/>
            <a:ext cx="3921125" cy="29368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15-11-2012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PAGE</a:t>
            </a:r>
            <a:r>
              <a:rPr spc="-20" dirty="0"/>
              <a:t> </a:t>
            </a:r>
            <a:r>
              <a:rPr dirty="0"/>
              <a:t>8</a:t>
            </a:r>
          </a:p>
        </p:txBody>
      </p:sp>
      <p:sp>
        <p:nvSpPr>
          <p:cNvPr id="7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66826" y="6553200"/>
            <a:ext cx="22715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 smtClean="0"/>
              <a:t>/</a:t>
            </a:r>
            <a:r>
              <a:rPr lang="en-US" spc="-15" dirty="0" smtClean="0"/>
              <a:t>D</a:t>
            </a:r>
            <a:r>
              <a:rPr spc="-15" dirty="0" smtClean="0"/>
              <a:t>e</a:t>
            </a:r>
            <a:r>
              <a:rPr spc="-10" dirty="0" smtClean="0"/>
              <a:t>p</a:t>
            </a:r>
            <a:r>
              <a:rPr spc="-15" dirty="0" smtClean="0"/>
              <a:t>a</a:t>
            </a:r>
            <a:r>
              <a:rPr spc="-5" dirty="0" smtClean="0"/>
              <a:t>rt</a:t>
            </a:r>
            <a:r>
              <a:rPr spc="5" dirty="0" smtClean="0"/>
              <a:t>m</a:t>
            </a:r>
            <a:r>
              <a:rPr spc="-10" dirty="0" smtClean="0"/>
              <a:t>e</a:t>
            </a:r>
            <a:r>
              <a:rPr spc="-15" dirty="0" smtClean="0"/>
              <a:t>n</a:t>
            </a:r>
            <a:r>
              <a:rPr spc="-5" dirty="0" smtClean="0"/>
              <a:t>t</a:t>
            </a:r>
            <a:r>
              <a:rPr lang="en-US" spc="-5" dirty="0" smtClean="0"/>
              <a:t> of industrial design</a:t>
            </a:r>
            <a:endParaRPr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AC1FA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1196</Words>
  <Application>Microsoft Office PowerPoint</Application>
  <PresentationFormat>On-screen Show (4:3)</PresentationFormat>
  <Paragraphs>355</Paragraphs>
  <Slides>33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PowerPoint Presentation</vt:lpstr>
      <vt:lpstr>PowerPoint Presentation</vt:lpstr>
      <vt:lpstr>Assignors</vt:lpstr>
      <vt:lpstr>After this 1st  lesson: what can you do</vt:lpstr>
      <vt:lpstr>After 1st  lesson: What should you understand ?</vt:lpstr>
      <vt:lpstr>Downloading processing…</vt:lpstr>
      <vt:lpstr>PowerPoint Presentation</vt:lpstr>
      <vt:lpstr>Design Process: integrate various skills</vt:lpstr>
      <vt:lpstr>A little experiment …</vt:lpstr>
      <vt:lpstr>Need to integrate Left &amp; Right brain</vt:lpstr>
      <vt:lpstr>Left versus Right</vt:lpstr>
      <vt:lpstr>We want best of both worlds</vt:lpstr>
      <vt:lpstr>Programming languages : How does it work?</vt:lpstr>
      <vt:lpstr>PowerPoint Presentation</vt:lpstr>
      <vt:lpstr>First program “Hello you”</vt:lpstr>
      <vt:lpstr>PowerPoint Presentation</vt:lpstr>
      <vt:lpstr>Syntax : wellformed or not ? Try some examples …</vt:lpstr>
      <vt:lpstr>PowerPoint Presentation</vt:lpstr>
      <vt:lpstr>Types</vt:lpstr>
      <vt:lpstr>variables</vt:lpstr>
      <vt:lpstr>Variable 2</vt:lpstr>
      <vt:lpstr>SEMANTICS</vt:lpstr>
      <vt:lpstr>How to think about commands:</vt:lpstr>
      <vt:lpstr>Example …</vt:lpstr>
      <vt:lpstr>Semantics</vt:lpstr>
      <vt:lpstr>Specify drawing parameters …</vt:lpstr>
      <vt:lpstr>Also two dimensional shapes are possible …</vt:lpstr>
      <vt:lpstr>Interactive drawings …</vt:lpstr>
      <vt:lpstr>Interactive drawings …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</dc:title>
  <dc:creator>rahn</dc:creator>
  <cp:lastModifiedBy>Student</cp:lastModifiedBy>
  <cp:revision>9</cp:revision>
  <dcterms:created xsi:type="dcterms:W3CDTF">2014-11-03T17:49:00Z</dcterms:created>
  <dcterms:modified xsi:type="dcterms:W3CDTF">2014-11-09T15:27:02Z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2012-11-15T00:00:00Z</vt:filetime>
  </property>
  <property fmtid="{D5CDD505-2E9C-101B-9397-08002B2CF9AE}" pid="3" name="LastSaved">
    <vt:filetime>2014-11-03T00:00:00Z</vt:filetime>
  </property>
</Properties>
</file>