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2" r:id="rId1"/>
    <p:sldMasterId id="2147483654" r:id="rId2"/>
    <p:sldMasterId id="2147483656" r:id="rId3"/>
  </p:sldMasterIdLst>
  <p:notesMasterIdLst>
    <p:notesMasterId r:id="rId53"/>
  </p:notesMasterIdLst>
  <p:sldIdLst>
    <p:sldId id="256" r:id="rId4"/>
    <p:sldId id="257" r:id="rId5"/>
    <p:sldId id="258" r:id="rId6"/>
    <p:sldId id="259" r:id="rId7"/>
    <p:sldId id="260" r:id="rId8"/>
    <p:sldId id="262" r:id="rId9"/>
    <p:sldId id="265" r:id="rId10"/>
    <p:sldId id="266" r:id="rId11"/>
    <p:sldId id="264" r:id="rId12"/>
    <p:sldId id="267" r:id="rId13"/>
    <p:sldId id="268" r:id="rId14"/>
    <p:sldId id="269" r:id="rId15"/>
    <p:sldId id="263" r:id="rId16"/>
    <p:sldId id="271" r:id="rId17"/>
    <p:sldId id="270" r:id="rId18"/>
    <p:sldId id="272" r:id="rId19"/>
    <p:sldId id="273" r:id="rId20"/>
    <p:sldId id="274" r:id="rId21"/>
    <p:sldId id="275" r:id="rId22"/>
    <p:sldId id="277" r:id="rId23"/>
    <p:sldId id="278" r:id="rId24"/>
    <p:sldId id="313" r:id="rId25"/>
    <p:sldId id="311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7" r:id="rId34"/>
    <p:sldId id="289" r:id="rId35"/>
    <p:sldId id="290" r:id="rId36"/>
    <p:sldId id="292" r:id="rId37"/>
    <p:sldId id="293" r:id="rId38"/>
    <p:sldId id="309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7C95491-2E40-419A-9AAA-FA4D219F0BF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753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95491-2E40-419A-9AAA-FA4D219F0BF0}" type="slidenum">
              <a:rPr lang="nl-NL" smtClean="0"/>
              <a:pPr>
                <a:defRPr/>
              </a:pPr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0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929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63000E3-2E3F-4073-9E62-3EB7F0FBEAF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376A-9908-4BDB-BAEF-B92D4F1674E2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B9280DC-77A3-4327-91D0-D70253B656F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9ADA4-3AA8-4AD4-8ADD-A453116D4E8C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613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blu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125538"/>
            <a:ext cx="35718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blue ti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791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AB9D6F5D-233C-45DE-B15A-471E76456EE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98BF1-B79D-4355-B4B9-36C6AC166F02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721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32A9FC1-E753-44E1-AF2C-56A27597154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36F7A-5BE5-4A41-B08E-E375122BC562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928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5D03071-4B37-49EF-BAC4-A0E1F397FB1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4B24E-18E7-47BB-BE09-4B8B63BFF1BA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141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01EDA2D0-0A54-4AF1-8F0C-F91B43AEAA3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7858-6490-48DF-9CFF-12A9B0EB2E65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615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CB575CD-86A1-40FA-9E78-BFC73B3ADEA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25AFF-FE42-4DA9-8524-C2A3AE984B73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733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8909E4D-BF2E-4CD7-9101-445A1C33A80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37F2B-4217-4F0D-B713-0420268AECE4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286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491E82A-8BA9-48F8-92EB-F74AD0DCEC0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51CE0-B1D3-45CD-87BC-B5BCEE36032A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28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Department of Industrial 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77CF588E-B2A7-494C-9C46-02C80AD6B20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090E2-7B80-4BE5-9A49-737FE5CAB641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379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8B043DE-A851-4810-92F6-47446620822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45A9C-66AC-4A08-BA55-7E5DFF737A66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985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BB2A1A7-1828-459D-B4BA-D6C755393CD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5CC92-FEDF-4C5B-9F72-4B721EFC98DF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840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DE475E00-AC49-4320-939E-454B4E1FE56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7A90A-1435-4222-B13A-90040B206030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236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6558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2189508-8809-45D8-9AC2-C92ADF86708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603A8-329F-4EC3-AAD8-D5D621600BAA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1651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66D48D6-98F3-4798-AC24-F25CA934A9B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7C9E3-944D-42D6-BAFD-F9A60D292A2F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922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E3B1F53-96B3-4690-8E00-FE0DA3E6089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05A78-BFA7-4925-9F50-A183914AC53A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5760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EF4DBB1-DF85-4171-9E9C-0FF9A7B1960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ADA85-1BE5-47C3-8162-6D635D534C5C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973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C8FC248-10AE-405B-BB2F-0E0479EB1A8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49FE7-7A65-4180-8B4F-6BE6BF1488C0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266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4E1B6A0-A6C8-49BF-83AC-346B7FF9517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E1DBF-D113-4C41-8645-8A16C50F9B81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273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7A91E8B-E747-420D-B7AE-72FCC3DA017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207A3-E7D5-419C-8428-C8A071389DE9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6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61FBBA9-8036-4FD4-8B28-70EF8D24189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BAF5F-1B4C-4319-895E-753755FFB551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214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6C1EADE0-D08E-4043-88A8-27D7C10AB98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12FF5-7294-4CAC-A051-7BF1C3FE95ED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025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0B152717-80E8-4473-A828-2CFC2A3B54E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3F87A-CB96-43DC-99CC-7154819E8AC9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88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C7073C8-5798-4E76-897E-0303388907C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E42B3-48C1-4571-A68C-3B128E3C30CF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1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9B71BA3-5429-420E-80D2-011BC1C93A5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4D924-0EEB-4166-B752-70AD3A531F4C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97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7C2DAA8-7614-4D32-9C5C-77ED098151B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C6D9-9694-4077-ABA2-4433E3627C6D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865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D21B0184-2A18-41FE-BDBB-E77A77EBA56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73E5F-8777-4DF8-A898-84F77E31C4B1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427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8A7081F-1D9A-4610-ADCA-D66F5767A7E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D840A-4740-4C13-B1AF-D452B7FE706A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249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7361994E-E189-48D6-94F3-AB48D440212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ACFD-C3FB-4E66-9369-D48A21C6173B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62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30C7688-B2FD-4A49-8636-C5E39A5C9AC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63D99-4300-458F-9A2D-5506E95934DA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2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blu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pic>
        <p:nvPicPr>
          <p:cNvPr id="1029" name="Picture 10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5B9744DC-6BCB-406C-8471-8F6FDC1E2E7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031" name="Picture 12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81149680-E9C4-44B0-8761-70AAF171C6D1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  <p:sp>
        <p:nvSpPr>
          <p:cNvPr id="103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90613" indent="-279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blu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5FF310AC-2AC1-47AC-8821-9D5CFC36003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2055" name="Picture 11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482CCE7F-C644-4091-8DCE-0E5046DE74B5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  <p:sp>
        <p:nvSpPr>
          <p:cNvPr id="205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blu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date 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9A258422-FDD4-4CE1-ADE9-9B10D467FF8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3079" name="Picture 7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8C00350A-1B3D-43BD-A100-2FEC8F4A19C4}" type="datetime1">
              <a:rPr lang="nl-NL"/>
              <a:pPr>
                <a:defRPr/>
              </a:pPr>
              <a:t>12-12-2012</a:t>
            </a:fld>
            <a:endParaRPr lang="nl-NL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arduino.cc/en/Main/Softwar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ssing.org/reference/libraries/serial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playground.arduino.cc/Interfacing/processing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playground.arduino.cc/Interfacing/processing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playground.arduino.cc/Interfacing/processing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playground.arduino.cc/Interfacing/process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380413" cy="1470025"/>
          </a:xfrm>
        </p:spPr>
        <p:txBody>
          <a:bodyPr/>
          <a:lstStyle/>
          <a:p>
            <a:pPr eaLnBrk="1" hangingPunct="1"/>
            <a:r>
              <a:rPr lang="en-US" dirty="0" err="1" smtClean="0"/>
              <a:t>Arduino</a:t>
            </a:r>
            <a:endParaRPr lang="en-US" dirty="0" smtClean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28600" y="3352800"/>
            <a:ext cx="5113338" cy="550863"/>
          </a:xfrm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Power: 5V supply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58370" name="Picture 2" descr="http://arduino.cc/en/uploads/Main/ArduinoUno_r2_front4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5771603" cy="40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1999" y="5745480"/>
            <a:ext cx="381000" cy="111252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87306" y="3244334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VIN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Power: 3.3V supply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58370" name="Picture 2" descr="http://arduino.cc/en/uploads/Main/ArduinoUno_r2_front4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5771603" cy="40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381498" y="5745480"/>
            <a:ext cx="381000" cy="111252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87306" y="3244334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VIN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Power: GND pins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58370" name="Picture 2" descr="http://arduino.cc/en/uploads/Main/ArduinoUno_r2_front4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5771603" cy="40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57600" y="2485906"/>
            <a:ext cx="381000" cy="111252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87306" y="3244334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VIN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87537" y="5897880"/>
            <a:ext cx="457200" cy="111252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Digital I/O Pins 14 (of which 6 provide PWM output)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58370" name="Picture 2" descr="http://arduino.cc/en/uploads/Main/ArduinoUno_r2_front4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5771603" cy="40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62400" y="2667000"/>
            <a:ext cx="2971800" cy="8382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Digital I/O Pins 14 (of which 6 provide PWM output)</a:t>
            </a:r>
          </a:p>
          <a:p>
            <a:pPr lvl="1"/>
            <a:r>
              <a:rPr lang="en-US" dirty="0" smtClean="0"/>
              <a:t>PWM (Pulse-width modulation)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58370" name="Picture 2" descr="http://arduino.cc/en/uploads/Main/ArduinoUno_r2_front4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5771603" cy="40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62400" y="2667000"/>
            <a:ext cx="2971800" cy="8382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80" y="2514600"/>
            <a:ext cx="3232788" cy="419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6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Serial: 0 (RX) and 1 (TX)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58370" name="Picture 2" descr="http://arduino.cc/en/uploads/Main/ArduinoUno_r2_front4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5771603" cy="40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48400" y="2667000"/>
            <a:ext cx="685800" cy="8382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LED: 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58370" name="Picture 2" descr="http://arduino.cc/en/uploads/Main/ArduinoUno_r2_front4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5771603" cy="40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08861" y="2438400"/>
            <a:ext cx="311727" cy="8382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57600" y="3390900"/>
            <a:ext cx="523601" cy="4191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6 analog inputs, 10 bits of resolution (i.e. 1024 different values)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58370" name="Picture 2" descr="http://arduino.cc/en/uploads/Main/ArduinoUno_r2_front4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5771603" cy="40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86400" y="5943600"/>
            <a:ext cx="1504403" cy="8382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AREF: Reference voltage for the analog inputs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58370" name="Picture 2" descr="http://arduino.cc/en/uploads/Main/ArduinoUno_r2_front4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5771603" cy="40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28999" y="2667000"/>
            <a:ext cx="381001" cy="8382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Reset. LOW to reset the microcontroller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58370" name="Picture 2" descr="http://arduino.cc/en/uploads/Main/ArduinoUno_r2_front4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5771603" cy="40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59430" y="5884163"/>
            <a:ext cx="381001" cy="8382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Hardware</a:t>
            </a:r>
          </a:p>
          <a:p>
            <a:r>
              <a:rPr lang="en-US" dirty="0" smtClean="0"/>
              <a:t>Blink an LED</a:t>
            </a:r>
          </a:p>
          <a:p>
            <a:r>
              <a:rPr lang="en-US" dirty="0" smtClean="0"/>
              <a:t>Digital Input</a:t>
            </a:r>
          </a:p>
          <a:p>
            <a:r>
              <a:rPr lang="en-US" dirty="0" smtClean="0"/>
              <a:t>Analog Input</a:t>
            </a:r>
          </a:p>
          <a:p>
            <a:r>
              <a:rPr lang="en-US" dirty="0" smtClean="0"/>
              <a:t>Analog Output</a:t>
            </a:r>
          </a:p>
          <a:p>
            <a:r>
              <a:rPr lang="en-US" dirty="0" smtClean="0"/>
              <a:t>Serial </a:t>
            </a:r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Using Serial Libraries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Firmata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8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Software: 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hlinkClick r:id="rId2"/>
              </a:rPr>
              <a:t>http://arduino.cc/en/Main/Software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7623"/>
            <a:ext cx="3827725" cy="460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9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Installation and Port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 to the instructions in </a:t>
            </a:r>
          </a:p>
          <a:p>
            <a:pPr lvl="1"/>
            <a:r>
              <a:rPr lang="en-US" dirty="0" smtClean="0"/>
              <a:t>“Getting Started with </a:t>
            </a:r>
            <a:r>
              <a:rPr lang="en-US" dirty="0" err="1" smtClean="0"/>
              <a:t>Arduino</a:t>
            </a:r>
            <a:r>
              <a:rPr lang="en-US" dirty="0" smtClean="0"/>
              <a:t>”, page 23-26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4589417" y="3590108"/>
            <a:ext cx="152400" cy="3048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ile:Breadboard schem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9364"/>
            <a:ext cx="5619450" cy="42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coding of the resistors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1026" name="Picture 2" descr="http://www.diyaudioandvideo.com/Electronics/Color/ResistorColorCo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93419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5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Really 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331417" cy="440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0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Blinking an 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File&gt;Examples&gt;Basics&gt;Blink</a:t>
            </a:r>
          </a:p>
          <a:p>
            <a:pPr lvl="1"/>
            <a:r>
              <a:rPr lang="en-US" dirty="0"/>
              <a:t>LED: light-emitting diode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3640074" cy="435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1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Blinking an 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25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767513" cy="483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2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Blink an 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#define LED 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26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5627577" cy="354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0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 to control the 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File&gt;Examples&gt;Digital&gt;Button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80260"/>
            <a:ext cx="3981450" cy="477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9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 to control the 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30952"/>
            <a:ext cx="40005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89417" y="3590108"/>
            <a:ext cx="152400" cy="3048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89417" y="3590106"/>
            <a:ext cx="668383" cy="524693"/>
          </a:xfrm>
          <a:custGeom>
            <a:avLst/>
            <a:gdLst>
              <a:gd name="connsiteX0" fmla="*/ 0 w 679452"/>
              <a:gd name="connsiteY0" fmla="*/ 0 h 483325"/>
              <a:gd name="connsiteX1" fmla="*/ 156754 w 679452"/>
              <a:gd name="connsiteY1" fmla="*/ 78377 h 483325"/>
              <a:gd name="connsiteX2" fmla="*/ 274320 w 679452"/>
              <a:gd name="connsiteY2" fmla="*/ 169817 h 483325"/>
              <a:gd name="connsiteX3" fmla="*/ 313509 w 679452"/>
              <a:gd name="connsiteY3" fmla="*/ 195942 h 483325"/>
              <a:gd name="connsiteX4" fmla="*/ 404949 w 679452"/>
              <a:gd name="connsiteY4" fmla="*/ 222068 h 483325"/>
              <a:gd name="connsiteX5" fmla="*/ 535577 w 679452"/>
              <a:gd name="connsiteY5" fmla="*/ 248194 h 483325"/>
              <a:gd name="connsiteX6" fmla="*/ 600892 w 679452"/>
              <a:gd name="connsiteY6" fmla="*/ 313508 h 483325"/>
              <a:gd name="connsiteX7" fmla="*/ 666206 w 679452"/>
              <a:gd name="connsiteY7" fmla="*/ 418011 h 483325"/>
              <a:gd name="connsiteX8" fmla="*/ 679269 w 679452"/>
              <a:gd name="connsiteY8" fmla="*/ 483325 h 48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52" h="483325">
                <a:moveTo>
                  <a:pt x="0" y="0"/>
                </a:moveTo>
                <a:cubicBezTo>
                  <a:pt x="63750" y="21249"/>
                  <a:pt x="106105" y="27729"/>
                  <a:pt x="156754" y="78377"/>
                </a:cubicBezTo>
                <a:cubicBezTo>
                  <a:pt x="218144" y="139765"/>
                  <a:pt x="180575" y="107321"/>
                  <a:pt x="274320" y="169817"/>
                </a:cubicBezTo>
                <a:cubicBezTo>
                  <a:pt x="287383" y="178526"/>
                  <a:pt x="298615" y="190977"/>
                  <a:pt x="313509" y="195942"/>
                </a:cubicBezTo>
                <a:cubicBezTo>
                  <a:pt x="350861" y="208393"/>
                  <a:pt x="363941" y="213866"/>
                  <a:pt x="404949" y="222068"/>
                </a:cubicBezTo>
                <a:cubicBezTo>
                  <a:pt x="565087" y="254096"/>
                  <a:pt x="414214" y="217853"/>
                  <a:pt x="535577" y="248194"/>
                </a:cubicBezTo>
                <a:cubicBezTo>
                  <a:pt x="571327" y="272027"/>
                  <a:pt x="582559" y="272258"/>
                  <a:pt x="600892" y="313508"/>
                </a:cubicBezTo>
                <a:cubicBezTo>
                  <a:pt x="646710" y="416598"/>
                  <a:pt x="595707" y="371012"/>
                  <a:pt x="666206" y="418011"/>
                </a:cubicBezTo>
                <a:cubicBezTo>
                  <a:pt x="682023" y="465461"/>
                  <a:pt x="679269" y="443430"/>
                  <a:pt x="679269" y="483325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Arduino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Computing</a:t>
            </a:r>
          </a:p>
          <a:p>
            <a:pPr lvl="1"/>
            <a:r>
              <a:rPr lang="en-US" dirty="0"/>
              <a:t>uses electronics </a:t>
            </a:r>
          </a:p>
          <a:p>
            <a:pPr lvl="1"/>
            <a:r>
              <a:rPr lang="en-US" dirty="0"/>
              <a:t>to prototype new materials </a:t>
            </a:r>
          </a:p>
          <a:p>
            <a:pPr lvl="1"/>
            <a:r>
              <a:rPr lang="en-US" dirty="0"/>
              <a:t>for designers and artists.</a:t>
            </a:r>
          </a:p>
          <a:p>
            <a:r>
              <a:rPr lang="en-US" dirty="0"/>
              <a:t>Tinkering</a:t>
            </a:r>
          </a:p>
          <a:p>
            <a:r>
              <a:rPr lang="en-US" dirty="0"/>
              <a:t>Patching</a:t>
            </a:r>
          </a:p>
          <a:p>
            <a:r>
              <a:rPr lang="en-US" dirty="0"/>
              <a:t>Community</a:t>
            </a:r>
          </a:p>
          <a:p>
            <a:pPr lvl="1"/>
            <a:r>
              <a:rPr lang="en-US" dirty="0"/>
              <a:t>Blog, Forum, Playground (wiki)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5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Button to control the 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29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600200"/>
            <a:ext cx="811591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8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Button to control the 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30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5638800" cy="424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5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File&gt;Examples&gt;Analog&gt;</a:t>
            </a:r>
            <a:r>
              <a:rPr lang="en-US" dirty="0" err="1" smtClean="0"/>
              <a:t>AnalogInput</a:t>
            </a:r>
            <a:endParaRPr lang="en-US" dirty="0" smtClean="0"/>
          </a:p>
          <a:p>
            <a:pPr lvl="1"/>
            <a:r>
              <a:rPr lang="en-US" dirty="0"/>
              <a:t>Instead of a </a:t>
            </a:r>
            <a:r>
              <a:rPr lang="en-US" dirty="0" smtClean="0"/>
              <a:t>potentiometer, we use a light sensor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31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11634"/>
            <a:ext cx="3433763" cy="444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0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32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47720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9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33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56458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4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600199"/>
            <a:ext cx="8077201" cy="386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I/O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34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1883229" y="1828800"/>
            <a:ext cx="478971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4800600"/>
            <a:ext cx="1219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38599" y="4800600"/>
            <a:ext cx="304801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going to use the Serial library from Processing to talk to </a:t>
            </a:r>
            <a:r>
              <a:rPr lang="en-US" dirty="0" err="1" smtClean="0"/>
              <a:t>Arduino</a:t>
            </a:r>
            <a:endParaRPr lang="en-US" dirty="0" smtClean="0"/>
          </a:p>
          <a:p>
            <a:pPr lvl="1"/>
            <a:r>
              <a:rPr lang="en-US" sz="1800" u="sng" dirty="0">
                <a:hlinkClick r:id="rId3"/>
              </a:rPr>
              <a:t>http://processing.org/reference/libraries/serial/index.html</a:t>
            </a:r>
            <a:endParaRPr lang="en-US" sz="1800" dirty="0" smtClean="0"/>
          </a:p>
          <a:p>
            <a:r>
              <a:rPr lang="en-US" dirty="0" smtClean="0"/>
              <a:t>In Processing</a:t>
            </a:r>
          </a:p>
          <a:p>
            <a:pPr lvl="1"/>
            <a:r>
              <a:rPr lang="en-US" dirty="0" smtClean="0"/>
              <a:t>File&gt;Examples&gt;Books&gt;Getting Started&gt;Ex_11_06</a:t>
            </a:r>
          </a:p>
          <a:p>
            <a:pPr lvl="1"/>
            <a:r>
              <a:rPr lang="en-US" dirty="0" smtClean="0"/>
              <a:t>You can not run this program in Processing</a:t>
            </a:r>
          </a:p>
          <a:p>
            <a:pPr lvl="1"/>
            <a:r>
              <a:rPr lang="en-US" dirty="0" smtClean="0"/>
              <a:t>Copy the code to </a:t>
            </a:r>
            <a:r>
              <a:rPr lang="en-US" dirty="0" err="1" smtClean="0"/>
              <a:t>Arduino</a:t>
            </a:r>
            <a:r>
              <a:rPr lang="en-US" dirty="0" smtClean="0"/>
              <a:t> software, upload to </a:t>
            </a:r>
            <a:r>
              <a:rPr lang="en-US" dirty="0" err="1" smtClean="0"/>
              <a:t>Arduino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35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90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36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675607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6610" y="5181600"/>
            <a:ext cx="6287589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6178021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67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8" y="1524000"/>
            <a:ext cx="686808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37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646610" y="5181600"/>
            <a:ext cx="6287589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787" y="1524000"/>
            <a:ext cx="3886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569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24000"/>
            <a:ext cx="694324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38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646610" y="5181600"/>
            <a:ext cx="6287589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8862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996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0604"/>
            <a:ext cx="2817367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59" y="1580604"/>
            <a:ext cx="2763247" cy="394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80604"/>
            <a:ext cx="2877586" cy="354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5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Processing</a:t>
            </a:r>
          </a:p>
          <a:p>
            <a:pPr lvl="1"/>
            <a:r>
              <a:rPr lang="en-US" dirty="0"/>
              <a:t>File&gt;Examples&gt;Books&gt;Chapter 11&gt;Ex_11_07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39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463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Communication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40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13-12-2012</a:t>
            </a:fld>
            <a:endParaRPr lang="nl-NL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1112"/>
            <a:ext cx="5490329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8307" y="4191000"/>
            <a:ext cx="6287589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789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Communication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41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13-12-2012</a:t>
            </a:fld>
            <a:endParaRPr lang="nl-NL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6" y="1317308"/>
            <a:ext cx="5451987" cy="546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8306" y="4267200"/>
            <a:ext cx="6287589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957" y="1317308"/>
            <a:ext cx="43338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876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6" y="1328194"/>
            <a:ext cx="5230574" cy="552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Communication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42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13-12-2012</a:t>
            </a:fld>
            <a:endParaRPr lang="nl-NL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8307" y="5410200"/>
            <a:ext cx="2734494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531" y="1317308"/>
            <a:ext cx="43148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7436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8" y="1317308"/>
            <a:ext cx="5206340" cy="554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Communication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43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13-12-2012</a:t>
            </a:fld>
            <a:endParaRPr lang="nl-NL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7088" y="4191000"/>
            <a:ext cx="4199711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531" y="1317308"/>
            <a:ext cx="43148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8208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Communication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44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13-12-2012</a:t>
            </a:fld>
            <a:endParaRPr lang="nl-NL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Introducing </a:t>
            </a:r>
            <a:r>
              <a:rPr lang="en-US" dirty="0" err="1" smtClean="0"/>
              <a:t>Firmata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playground.arduino.cc/Interfacing/processing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658368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5644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Communication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45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13-12-2012</a:t>
            </a:fld>
            <a:endParaRPr lang="nl-NL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Introducing </a:t>
            </a:r>
            <a:r>
              <a:rPr lang="en-US" dirty="0" err="1" smtClean="0"/>
              <a:t>Firmata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playground.arduino.cc/Interfacing/processing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6705931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9450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Communication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46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13-12-2012</a:t>
            </a:fld>
            <a:endParaRPr lang="nl-NL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Introducing </a:t>
            </a:r>
            <a:r>
              <a:rPr lang="en-US" dirty="0" err="1" smtClean="0"/>
              <a:t>Firmata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playground.arduino.cc/Interfacing/processing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419100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1323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Communication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47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13-12-2012</a:t>
            </a:fld>
            <a:endParaRPr lang="nl-NL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Introducing </a:t>
            </a:r>
            <a:r>
              <a:rPr lang="en-US" dirty="0" err="1" smtClean="0"/>
              <a:t>Firmata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playground.arduino.cc/Interfacing/processing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" y="2667000"/>
            <a:ext cx="6243495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857625"/>
            <a:ext cx="459105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9625"/>
            <a:ext cx="45910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739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380413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That was </a:t>
            </a:r>
            <a:r>
              <a:rPr lang="en-US" dirty="0" err="1" smtClean="0"/>
              <a:t>Arduino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28600" y="3352800"/>
            <a:ext cx="5113338" cy="550863"/>
          </a:xfrm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703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58370" name="Picture 2" descr="http://arduino.cc/en/uploads/Main/ArduinoUno_r2_front4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6457403" cy="452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711027"/>
              </p:ext>
            </p:extLst>
          </p:nvPr>
        </p:nvGraphicFramePr>
        <p:xfrm>
          <a:off x="1214815" y="1600202"/>
          <a:ext cx="6787396" cy="4183525"/>
        </p:xfrm>
        <a:graphic>
          <a:graphicData uri="http://schemas.openxmlformats.org/drawingml/2006/table">
            <a:tbl>
              <a:tblPr/>
              <a:tblGrid>
                <a:gridCol w="3393698"/>
                <a:gridCol w="3393698"/>
              </a:tblGrid>
              <a:tr h="310527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Microcontroller</a:t>
                      </a:r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ATmega328</a:t>
                      </a:r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527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Operating Voltage</a:t>
                      </a:r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5V</a:t>
                      </a:r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527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Input Voltage </a:t>
                      </a:r>
                      <a:r>
                        <a:rPr lang="en-US" sz="1500" dirty="0" smtClean="0"/>
                        <a:t>(VIN) (recommended</a:t>
                      </a:r>
                      <a:r>
                        <a:rPr lang="en-US" sz="1500" dirty="0"/>
                        <a:t>)</a:t>
                      </a:r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7-12V</a:t>
                      </a:r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527"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Input Voltage (limits)</a:t>
                      </a:r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6-20V</a:t>
                      </a:r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527"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Digital I/O Pins</a:t>
                      </a:r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14 (of which 6 provide PWM output)</a:t>
                      </a:r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527"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Analog Input Pins</a:t>
                      </a:r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6</a:t>
                      </a:r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527">
                <a:tc>
                  <a:txBody>
                    <a:bodyPr/>
                    <a:lstStyle/>
                    <a:p>
                      <a:pPr algn="l"/>
                      <a:r>
                        <a:rPr lang="it-IT" sz="1500"/>
                        <a:t>DC Current per I/O Pin</a:t>
                      </a:r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40 mA</a:t>
                      </a:r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527"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DC Current for 3.3V Pin</a:t>
                      </a:r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50 mA</a:t>
                      </a:r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3423"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Flash Memory</a:t>
                      </a:r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32 KB (ATmega328) of which 0.5 KB used by bootloader</a:t>
                      </a:r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527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SRAM (Static</a:t>
                      </a:r>
                      <a:r>
                        <a:rPr lang="en-US" sz="1500" baseline="0" dirty="0" smtClean="0"/>
                        <a:t> RAM</a:t>
                      </a:r>
                      <a:r>
                        <a:rPr lang="en-US" sz="1500" dirty="0" smtClean="0"/>
                        <a:t>)</a:t>
                      </a:r>
                      <a:endParaRPr lang="en-US" sz="1500" dirty="0"/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2 KB (ATmega328)</a:t>
                      </a:r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527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EEPROM (Electrically erasable programmable ROM)</a:t>
                      </a:r>
                      <a:endParaRPr lang="en-US" sz="1500" dirty="0"/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1 KB (ATmega328)</a:t>
                      </a:r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527">
                <a:tc>
                  <a:txBody>
                    <a:bodyPr/>
                    <a:lstStyle/>
                    <a:p>
                      <a:pPr algn="l"/>
                      <a:r>
                        <a:rPr lang="en-US" sz="1500"/>
                        <a:t>Clock Speed</a:t>
                      </a:r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16 MHz</a:t>
                      </a:r>
                    </a:p>
                  </a:txBody>
                  <a:tcPr marL="77632" marR="77632" marT="38816" marB="388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8" name="Picture 2" descr="http://arduino.cc/en/uploads/Main/ArduinoUno_r2_front450p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644898"/>
            <a:ext cx="1733003" cy="121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Power: USB Power supply (5V)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58370" name="Picture 2" descr="http://arduino.cc/en/uploads/Main/ArduinoUno_r2_front4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5771603" cy="40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04900" y="3244334"/>
            <a:ext cx="1562100" cy="132766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87306" y="3244334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VIN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Power: external power supply (7V-12V)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58370" name="Picture 2" descr="http://arduino.cc/en/uploads/Main/ArduinoUno_r2_front4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5771603" cy="40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87306" y="3244334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VIN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32411" y="5517662"/>
            <a:ext cx="1562100" cy="132766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Power: VIN, input or supply, depending on external power source. (7-12V)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Department of Industrial Design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77CF588E-B2A7-494C-9C46-02C80AD6B20C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CDB090E2-7B80-4BE5-9A49-737FE5CAB641}" type="datetime1">
              <a:rPr lang="nl-NL" smtClean="0"/>
              <a:pPr>
                <a:defRPr/>
              </a:pPr>
              <a:t>12-12-2012</a:t>
            </a:fld>
            <a:endParaRPr lang="nl-NL"/>
          </a:p>
        </p:txBody>
      </p:sp>
      <p:pic>
        <p:nvPicPr>
          <p:cNvPr id="58370" name="Picture 2" descr="http://arduino.cc/en/uploads/Main/ArduinoUno_r2_front4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5771603" cy="40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05400" y="5745480"/>
            <a:ext cx="381000" cy="111252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87306" y="3244334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VIN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e standard blue">
  <a:themeElements>
    <a:clrScheme name="Blue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photo">
  <a:themeElements>
    <a:clrScheme name="Blue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 bullets">
  <a:themeElements>
    <a:clrScheme name="Blu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TUe standard blue</Template>
  <TotalTime>2429</TotalTime>
  <Words>790</Words>
  <Application>Microsoft Office PowerPoint</Application>
  <PresentationFormat>On-screen Show (4:3)</PresentationFormat>
  <Paragraphs>275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TUe standard blue</vt:lpstr>
      <vt:lpstr>Blue photo</vt:lpstr>
      <vt:lpstr>Blue bullets</vt:lpstr>
      <vt:lpstr>Arduino</vt:lpstr>
      <vt:lpstr>PowerPoint Presentation</vt:lpstr>
      <vt:lpstr>Why Arduino?</vt:lpstr>
      <vt:lpstr>Hardware</vt:lpstr>
      <vt:lpstr>UNO</vt:lpstr>
      <vt:lpstr>UNO</vt:lpstr>
      <vt:lpstr>UNO</vt:lpstr>
      <vt:lpstr>UNO</vt:lpstr>
      <vt:lpstr>UNO</vt:lpstr>
      <vt:lpstr>UNO</vt:lpstr>
      <vt:lpstr>UNO</vt:lpstr>
      <vt:lpstr>UNO</vt:lpstr>
      <vt:lpstr>UNO</vt:lpstr>
      <vt:lpstr>UNO</vt:lpstr>
      <vt:lpstr>UNO</vt:lpstr>
      <vt:lpstr>UNO</vt:lpstr>
      <vt:lpstr>UNO</vt:lpstr>
      <vt:lpstr>UNO</vt:lpstr>
      <vt:lpstr>UNO</vt:lpstr>
      <vt:lpstr>Software: IDE</vt:lpstr>
      <vt:lpstr>Driver Installation and Port Identification</vt:lpstr>
      <vt:lpstr>Breadboard</vt:lpstr>
      <vt:lpstr>Color coding of the resistors</vt:lpstr>
      <vt:lpstr>Really getting started</vt:lpstr>
      <vt:lpstr>Blinking an LED</vt:lpstr>
      <vt:lpstr>Blinking an LED</vt:lpstr>
      <vt:lpstr>Blink an LED</vt:lpstr>
      <vt:lpstr>Button to control the LED</vt:lpstr>
      <vt:lpstr>Button to control the LED</vt:lpstr>
      <vt:lpstr>Button to control the LED</vt:lpstr>
      <vt:lpstr>Button to control the LED</vt:lpstr>
      <vt:lpstr>Analog I/O</vt:lpstr>
      <vt:lpstr>Analog I/O</vt:lpstr>
      <vt:lpstr>Analog I/O</vt:lpstr>
      <vt:lpstr>Analog I/O</vt:lpstr>
      <vt:lpstr>Serial Communication</vt:lpstr>
      <vt:lpstr>Serial Communication</vt:lpstr>
      <vt:lpstr>Serial Communication</vt:lpstr>
      <vt:lpstr>Serial Communication</vt:lpstr>
      <vt:lpstr>Serial Communication</vt:lpstr>
      <vt:lpstr>Serial Communication</vt:lpstr>
      <vt:lpstr>Serial Communication</vt:lpstr>
      <vt:lpstr>Serial Communication</vt:lpstr>
      <vt:lpstr>Serial Communication</vt:lpstr>
      <vt:lpstr>Serial Communication</vt:lpstr>
      <vt:lpstr>Serial Communication</vt:lpstr>
      <vt:lpstr>Serial Communication</vt:lpstr>
      <vt:lpstr>Serial Communication</vt:lpstr>
      <vt:lpstr>That was Arduino.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Virtual and Augmented Reality in Cultural Computer</dc:title>
  <dc:creator>HU, Jun</dc:creator>
  <dc:description>Design by Volle Kracht_x000d_
Template by Orange Pepper BV_x000d_
Copyright 2008</dc:description>
  <cp:lastModifiedBy>Hu, J.</cp:lastModifiedBy>
  <cp:revision>87</cp:revision>
  <dcterms:created xsi:type="dcterms:W3CDTF">2008-06-25T06:42:54Z</dcterms:created>
  <dcterms:modified xsi:type="dcterms:W3CDTF">2012-12-12T23:39:25Z</dcterms:modified>
</cp:coreProperties>
</file>