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0" y="45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22-7-2014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90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22-7-2014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90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22-7-2014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90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22-7-2014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90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22-7-2014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90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8982456" cy="1295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019543" y="6408419"/>
            <a:ext cx="2124455" cy="44805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601968" y="5978652"/>
            <a:ext cx="2031492" cy="43129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8728" y="191262"/>
            <a:ext cx="7946542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8728" y="1507363"/>
            <a:ext cx="7946542" cy="26593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516494" y="6576690"/>
            <a:ext cx="487679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22-7-2014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232393" y="6576690"/>
            <a:ext cx="463550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90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98728" y="1594866"/>
            <a:ext cx="356933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Object</a:t>
            </a:r>
            <a:r>
              <a:rPr spc="-90" dirty="0"/>
              <a:t> </a:t>
            </a:r>
            <a:r>
              <a:rPr dirty="0"/>
              <a:t>Orientation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8728" y="191262"/>
            <a:ext cx="537146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ColorJitBug extends</a:t>
            </a:r>
            <a:r>
              <a:rPr spc="-155" dirty="0"/>
              <a:t> </a:t>
            </a:r>
            <a:r>
              <a:rPr dirty="0"/>
              <a:t>JitBug</a:t>
            </a:r>
          </a:p>
        </p:txBody>
      </p:sp>
      <p:sp>
        <p:nvSpPr>
          <p:cNvPr id="3" name="object 3"/>
          <p:cNvSpPr/>
          <p:nvPr/>
        </p:nvSpPr>
        <p:spPr>
          <a:xfrm>
            <a:off x="158495" y="1600200"/>
            <a:ext cx="3727704" cy="3276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3923" y="1595627"/>
            <a:ext cx="3736975" cy="3286125"/>
          </a:xfrm>
          <a:custGeom>
            <a:avLst/>
            <a:gdLst/>
            <a:ahLst/>
            <a:cxnLst/>
            <a:rect l="l" t="t" r="r" b="b"/>
            <a:pathLst>
              <a:path w="3736975" h="3286125">
                <a:moveTo>
                  <a:pt x="0" y="3285744"/>
                </a:moveTo>
                <a:lnTo>
                  <a:pt x="3736848" y="3285744"/>
                </a:lnTo>
                <a:lnTo>
                  <a:pt x="3736848" y="0"/>
                </a:lnTo>
                <a:lnTo>
                  <a:pt x="0" y="0"/>
                </a:lnTo>
                <a:lnTo>
                  <a:pt x="0" y="3285744"/>
                </a:lnTo>
                <a:close/>
              </a:path>
            </a:pathLst>
          </a:custGeom>
          <a:ln w="9144">
            <a:solidFill>
              <a:srgbClr val="0F0F7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15867" y="3137916"/>
            <a:ext cx="5474208" cy="27249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511296" y="3133344"/>
            <a:ext cx="5483860" cy="2734310"/>
          </a:xfrm>
          <a:custGeom>
            <a:avLst/>
            <a:gdLst/>
            <a:ahLst/>
            <a:cxnLst/>
            <a:rect l="l" t="t" r="r" b="b"/>
            <a:pathLst>
              <a:path w="5483859" h="2734310">
                <a:moveTo>
                  <a:pt x="0" y="2734055"/>
                </a:moveTo>
                <a:lnTo>
                  <a:pt x="5483352" y="2734055"/>
                </a:lnTo>
                <a:lnTo>
                  <a:pt x="5483352" y="0"/>
                </a:lnTo>
                <a:lnTo>
                  <a:pt x="0" y="0"/>
                </a:lnTo>
                <a:lnTo>
                  <a:pt x="0" y="2734055"/>
                </a:lnTo>
                <a:close/>
              </a:path>
            </a:pathLst>
          </a:custGeom>
          <a:ln w="9143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22-7-2014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90" dirty="0"/>
              <a:t> </a:t>
            </a:r>
            <a:r>
              <a:rPr dirty="0"/>
              <a:t>9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8728" y="191262"/>
            <a:ext cx="537146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ColorJitBug extends</a:t>
            </a:r>
            <a:r>
              <a:rPr spc="-155" dirty="0"/>
              <a:t> </a:t>
            </a:r>
            <a:r>
              <a:rPr dirty="0"/>
              <a:t>JitBug</a:t>
            </a:r>
          </a:p>
        </p:txBody>
      </p:sp>
      <p:sp>
        <p:nvSpPr>
          <p:cNvPr id="3" name="object 3"/>
          <p:cNvSpPr/>
          <p:nvPr/>
        </p:nvSpPr>
        <p:spPr>
          <a:xfrm>
            <a:off x="611123" y="1600200"/>
            <a:ext cx="4847844" cy="32964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22-7-2014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90" dirty="0"/>
              <a:t> </a:t>
            </a:r>
            <a:r>
              <a:rPr dirty="0"/>
              <a:t>10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8728" y="191262"/>
            <a:ext cx="356933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Object</a:t>
            </a:r>
            <a:r>
              <a:rPr spc="-90" dirty="0"/>
              <a:t> </a:t>
            </a:r>
            <a:r>
              <a:rPr dirty="0"/>
              <a:t>Orientation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22-7-2014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90" dirty="0"/>
              <a:t> </a:t>
            </a:r>
            <a:r>
              <a:rPr dirty="0"/>
              <a:t>11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1507363"/>
            <a:ext cx="2376170" cy="90360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80670" indent="-267970">
              <a:lnSpc>
                <a:spcPct val="100000"/>
              </a:lnSpc>
              <a:spcBef>
                <a:spcPts val="675"/>
              </a:spcBef>
              <a:buClr>
                <a:srgbClr val="00ADEE"/>
              </a:buClr>
              <a:buFont typeface="Arial"/>
              <a:buChar char="•"/>
              <a:tabLst>
                <a:tab pos="280670" algn="l"/>
                <a:tab pos="281305" algn="l"/>
              </a:tabLst>
            </a:pPr>
            <a:r>
              <a:rPr sz="2400" b="1" spc="-5" dirty="0">
                <a:solidFill>
                  <a:srgbClr val="0F0F73"/>
                </a:solidFill>
                <a:latin typeface="Arial"/>
                <a:cs typeface="Arial"/>
              </a:rPr>
              <a:t>Encapsulation</a:t>
            </a:r>
            <a:endParaRPr sz="240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280670" algn="l"/>
                <a:tab pos="281305" algn="l"/>
              </a:tabLst>
            </a:pPr>
            <a:r>
              <a:rPr sz="2400" b="1" spc="-5" dirty="0">
                <a:solidFill>
                  <a:srgbClr val="0F0F73"/>
                </a:solidFill>
                <a:latin typeface="Arial"/>
                <a:cs typeface="Arial"/>
              </a:rPr>
              <a:t>Inheritance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8728" y="191262"/>
            <a:ext cx="58261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Object </a:t>
            </a:r>
            <a:r>
              <a:rPr dirty="0"/>
              <a:t>Oriented</a:t>
            </a:r>
            <a:r>
              <a:rPr spc="-105" dirty="0"/>
              <a:t> </a:t>
            </a:r>
            <a:r>
              <a:rPr dirty="0"/>
              <a:t>Programming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22-7-2014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90" dirty="0"/>
              <a:t> </a:t>
            </a:r>
            <a:r>
              <a:rPr dirty="0"/>
              <a:t>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1507363"/>
            <a:ext cx="7701915" cy="214757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80670" indent="-267970">
              <a:lnSpc>
                <a:spcPct val="100000"/>
              </a:lnSpc>
              <a:spcBef>
                <a:spcPts val="675"/>
              </a:spcBef>
              <a:buClr>
                <a:srgbClr val="00ADEE"/>
              </a:buClr>
              <a:buFont typeface="Arial"/>
              <a:buChar char="•"/>
              <a:tabLst>
                <a:tab pos="280670" algn="l"/>
                <a:tab pos="281305" algn="l"/>
              </a:tabLst>
            </a:pPr>
            <a:r>
              <a:rPr sz="2400" b="1" spc="-5" dirty="0">
                <a:solidFill>
                  <a:srgbClr val="0F0F73"/>
                </a:solidFill>
                <a:latin typeface="Arial"/>
                <a:cs typeface="Arial"/>
              </a:rPr>
              <a:t>a revolutionary extension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of</a:t>
            </a:r>
            <a:r>
              <a:rPr sz="2400" b="1" spc="3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F0F73"/>
                </a:solidFill>
                <a:latin typeface="Arial"/>
                <a:cs typeface="Arial"/>
              </a:rPr>
              <a:t>programming</a:t>
            </a:r>
            <a:endParaRPr sz="240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280670" algn="l"/>
                <a:tab pos="281305" algn="l"/>
              </a:tabLst>
            </a:pPr>
            <a:r>
              <a:rPr sz="2400" b="1" spc="-5" dirty="0">
                <a:solidFill>
                  <a:srgbClr val="0F0F73"/>
                </a:solidFill>
                <a:latin typeface="Arial"/>
                <a:cs typeface="Arial"/>
              </a:rPr>
              <a:t>extends earlier programming</a:t>
            </a:r>
            <a:r>
              <a:rPr sz="2400" b="1" spc="5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F0F73"/>
                </a:solidFill>
                <a:latin typeface="Arial"/>
                <a:cs typeface="Arial"/>
              </a:rPr>
              <a:t>abstractions</a:t>
            </a:r>
            <a:endParaRPr sz="240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280670" algn="l"/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is the leading programming</a:t>
            </a:r>
            <a:r>
              <a:rPr sz="2400" b="1" spc="-114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F0F73"/>
                </a:solidFill>
                <a:latin typeface="Arial"/>
                <a:cs typeface="Arial"/>
              </a:rPr>
              <a:t>paradigm</a:t>
            </a:r>
            <a:endParaRPr sz="2400">
              <a:latin typeface="Arial"/>
              <a:cs typeface="Arial"/>
            </a:endParaRPr>
          </a:p>
          <a:p>
            <a:pPr marL="280670" marR="5080" indent="-26797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280670" algn="l"/>
                <a:tab pos="281305" algn="l"/>
              </a:tabLst>
            </a:pPr>
            <a:r>
              <a:rPr sz="2400" b="1" spc="-5" dirty="0">
                <a:solidFill>
                  <a:srgbClr val="0F0F73"/>
                </a:solidFill>
                <a:latin typeface="Arial"/>
                <a:cs typeface="Arial"/>
              </a:rPr>
              <a:t>similar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to </a:t>
            </a:r>
            <a:r>
              <a:rPr sz="2400" b="1" spc="-5" dirty="0">
                <a:solidFill>
                  <a:srgbClr val="0F0F73"/>
                </a:solidFill>
                <a:latin typeface="Arial"/>
                <a:cs typeface="Arial"/>
              </a:rPr>
              <a:t>techniques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of thinking </a:t>
            </a:r>
            <a:r>
              <a:rPr sz="2400" b="1" spc="-5" dirty="0">
                <a:solidFill>
                  <a:srgbClr val="0F0F73"/>
                </a:solidFill>
                <a:latin typeface="Arial"/>
                <a:cs typeface="Arial"/>
              </a:rPr>
              <a:t>about problems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in  </a:t>
            </a:r>
            <a:r>
              <a:rPr sz="2400" b="1" spc="-5" dirty="0">
                <a:solidFill>
                  <a:srgbClr val="0F0F73"/>
                </a:solidFill>
                <a:latin typeface="Arial"/>
                <a:cs typeface="Arial"/>
              </a:rPr>
              <a:t>other domains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e.g.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F0F73"/>
                </a:solidFill>
                <a:latin typeface="Arial"/>
                <a:cs typeface="Arial"/>
              </a:rPr>
              <a:t>architecture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8728" y="191262"/>
            <a:ext cx="58261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Object </a:t>
            </a:r>
            <a:r>
              <a:rPr dirty="0"/>
              <a:t>Oriented</a:t>
            </a:r>
            <a:r>
              <a:rPr spc="-105" dirty="0"/>
              <a:t> </a:t>
            </a:r>
            <a:r>
              <a:rPr dirty="0"/>
              <a:t>Programming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22-7-2014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90" dirty="0"/>
              <a:t> </a:t>
            </a:r>
            <a:r>
              <a:rPr dirty="0"/>
              <a:t>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1520164"/>
            <a:ext cx="7918450" cy="362267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Program </a:t>
            </a:r>
            <a:r>
              <a:rPr sz="2000" b="1" spc="-5" dirty="0">
                <a:solidFill>
                  <a:srgbClr val="0F0F73"/>
                </a:solidFill>
                <a:latin typeface="Arial"/>
                <a:cs typeface="Arial"/>
              </a:rPr>
              <a:t>consist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of </a:t>
            </a:r>
            <a:r>
              <a:rPr sz="2000" b="1" spc="-5" dirty="0">
                <a:solidFill>
                  <a:srgbClr val="0F0F73"/>
                </a:solidFill>
                <a:latin typeface="Arial"/>
                <a:cs typeface="Arial"/>
              </a:rPr>
              <a:t>many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“things”</a:t>
            </a:r>
            <a:r>
              <a:rPr sz="2000" b="1" spc="-1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F0F73"/>
                </a:solidFill>
                <a:latin typeface="Arial"/>
                <a:cs typeface="Arial"/>
              </a:rPr>
              <a:t>(objects)</a:t>
            </a:r>
            <a:endParaRPr sz="200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480"/>
              </a:spcBef>
              <a:buClr>
                <a:srgbClr val="00ADEE"/>
              </a:buClr>
              <a:buFont typeface="Arial"/>
              <a:buChar char="•"/>
              <a:tabLst>
                <a:tab pos="280670" algn="l"/>
                <a:tab pos="281305" algn="l"/>
              </a:tabLst>
            </a:pPr>
            <a:r>
              <a:rPr sz="2000" b="1" spc="-5" dirty="0">
                <a:solidFill>
                  <a:srgbClr val="0F0F73"/>
                </a:solidFill>
                <a:latin typeface="Arial"/>
                <a:cs typeface="Arial"/>
              </a:rPr>
              <a:t>there are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different </a:t>
            </a:r>
            <a:r>
              <a:rPr sz="2000" b="1" spc="-5" dirty="0">
                <a:solidFill>
                  <a:srgbClr val="0F0F73"/>
                </a:solidFill>
                <a:latin typeface="Arial"/>
                <a:cs typeface="Arial"/>
              </a:rPr>
              <a:t>kinds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of</a:t>
            </a:r>
            <a:r>
              <a:rPr sz="2000" b="1" spc="-9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F0F73"/>
                </a:solidFill>
                <a:latin typeface="Arial"/>
                <a:cs typeface="Arial"/>
              </a:rPr>
              <a:t>“things”</a:t>
            </a:r>
            <a:endParaRPr sz="200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480"/>
              </a:spcBef>
              <a:buClr>
                <a:srgbClr val="00ADEE"/>
              </a:buClr>
              <a:buFont typeface="Arial"/>
              <a:buChar char="•"/>
              <a:tabLst>
                <a:tab pos="280670" algn="l"/>
                <a:tab pos="281305" algn="l"/>
              </a:tabLst>
            </a:pP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objects are created as instances of</a:t>
            </a:r>
            <a:r>
              <a:rPr sz="2000" b="1" spc="-15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classes</a:t>
            </a:r>
            <a:endParaRPr sz="200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480"/>
              </a:spcBef>
              <a:buClr>
                <a:srgbClr val="00ADEE"/>
              </a:buClr>
              <a:buFont typeface="Arial"/>
              <a:buChar char="•"/>
              <a:tabLst>
                <a:tab pos="280670" algn="l"/>
                <a:tab pos="281305" algn="l"/>
              </a:tabLst>
            </a:pP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objects can </a:t>
            </a:r>
            <a:r>
              <a:rPr sz="2000" b="1" spc="-5" dirty="0">
                <a:solidFill>
                  <a:srgbClr val="0F0F73"/>
                </a:solidFill>
                <a:latin typeface="Arial"/>
                <a:cs typeface="Arial"/>
              </a:rPr>
              <a:t>have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an internal state and</a:t>
            </a:r>
            <a:r>
              <a:rPr sz="2000" b="1" spc="-14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components.</a:t>
            </a:r>
            <a:endParaRPr sz="200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480"/>
              </a:spcBef>
              <a:buClr>
                <a:srgbClr val="00ADEE"/>
              </a:buClr>
              <a:buFont typeface="Arial"/>
              <a:buChar char="•"/>
              <a:tabLst>
                <a:tab pos="280670" algn="l"/>
                <a:tab pos="281305" algn="l"/>
              </a:tabLst>
            </a:pP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objects exchange</a:t>
            </a:r>
            <a:r>
              <a:rPr sz="2000" b="1" spc="-9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messages</a:t>
            </a:r>
            <a:endParaRPr sz="2000">
              <a:latin typeface="Arial"/>
              <a:cs typeface="Arial"/>
            </a:endParaRPr>
          </a:p>
          <a:p>
            <a:pPr marL="280670" marR="410845" indent="-267970">
              <a:lnSpc>
                <a:spcPct val="100000"/>
              </a:lnSpc>
              <a:spcBef>
                <a:spcPts val="475"/>
              </a:spcBef>
              <a:buClr>
                <a:srgbClr val="00ADEE"/>
              </a:buClr>
              <a:buFont typeface="Arial"/>
              <a:buChar char="•"/>
              <a:tabLst>
                <a:tab pos="280670" algn="l"/>
                <a:tab pos="281305" algn="l"/>
              </a:tabLst>
            </a:pP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if object A sends message to B then B does something</a:t>
            </a:r>
            <a:r>
              <a:rPr sz="2000" b="1" spc="-30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(and  returns a result to</a:t>
            </a:r>
            <a:r>
              <a:rPr sz="2000" b="1" spc="-2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A)</a:t>
            </a:r>
            <a:endParaRPr sz="200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480"/>
              </a:spcBef>
              <a:buClr>
                <a:srgbClr val="00ADEE"/>
              </a:buClr>
              <a:buFont typeface="Arial"/>
              <a:buChar char="•"/>
              <a:tabLst>
                <a:tab pos="280670" algn="l"/>
                <a:tab pos="281305" algn="l"/>
              </a:tabLst>
            </a:pP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results can be boolean, int, float or</a:t>
            </a:r>
            <a:r>
              <a:rPr sz="2000" b="1" spc="-18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string</a:t>
            </a:r>
            <a:endParaRPr sz="200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480"/>
              </a:spcBef>
              <a:buClr>
                <a:srgbClr val="00ADEE"/>
              </a:buClr>
              <a:buFont typeface="Arial"/>
              <a:buChar char="•"/>
              <a:tabLst>
                <a:tab pos="280670" algn="l"/>
                <a:tab pos="281305" algn="l"/>
              </a:tabLst>
            </a:pP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or they can be an object </a:t>
            </a:r>
            <a:r>
              <a:rPr sz="2000" b="1" spc="-5" dirty="0">
                <a:solidFill>
                  <a:srgbClr val="0F0F73"/>
                </a:solidFill>
                <a:latin typeface="Arial"/>
                <a:cs typeface="Arial"/>
              </a:rPr>
              <a:t>themselves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or there is no </a:t>
            </a:r>
            <a:r>
              <a:rPr sz="2000" b="1" spc="-5" dirty="0">
                <a:solidFill>
                  <a:srgbClr val="0F0F73"/>
                </a:solidFill>
                <a:latin typeface="Arial"/>
                <a:cs typeface="Arial"/>
              </a:rPr>
              <a:t>result</a:t>
            </a:r>
            <a:r>
              <a:rPr sz="2000" b="1" spc="-1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F0F73"/>
                </a:solidFill>
                <a:latin typeface="Arial"/>
                <a:cs typeface="Arial"/>
              </a:rPr>
              <a:t>(void).</a:t>
            </a:r>
            <a:endParaRPr sz="200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480"/>
              </a:spcBef>
              <a:buClr>
                <a:srgbClr val="00ADEE"/>
              </a:buClr>
              <a:buFont typeface="Arial"/>
              <a:buChar char="•"/>
              <a:tabLst>
                <a:tab pos="280670" algn="l"/>
                <a:tab pos="281305" algn="l"/>
              </a:tabLst>
            </a:pP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there is some </a:t>
            </a:r>
            <a:r>
              <a:rPr sz="2000" b="1" spc="-5" dirty="0">
                <a:solidFill>
                  <a:srgbClr val="0F0F73"/>
                </a:solidFill>
                <a:latin typeface="Arial"/>
                <a:cs typeface="Arial"/>
              </a:rPr>
              <a:t>main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object with a loop that starts </a:t>
            </a:r>
            <a:r>
              <a:rPr sz="2000" b="1" spc="-5" dirty="0">
                <a:solidFill>
                  <a:srgbClr val="0F0F73"/>
                </a:solidFill>
                <a:latin typeface="Arial"/>
                <a:cs typeface="Arial"/>
              </a:rPr>
              <a:t>everything</a:t>
            </a:r>
            <a:r>
              <a:rPr sz="2000" b="1" spc="-19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off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8728" y="191262"/>
            <a:ext cx="28035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Encapsulation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1527175"/>
            <a:ext cx="7311390" cy="68389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spcBef>
                <a:spcPts val="530"/>
              </a:spcBef>
              <a:buClr>
                <a:srgbClr val="00ADEE"/>
              </a:buClr>
              <a:buFont typeface="Arial"/>
              <a:buChar char="•"/>
              <a:tabLst>
                <a:tab pos="280670" algn="l"/>
                <a:tab pos="281305" algn="l"/>
              </a:tabLst>
            </a:pPr>
            <a:r>
              <a:rPr sz="1800" b="1" spc="-5" dirty="0">
                <a:solidFill>
                  <a:srgbClr val="0F0F73"/>
                </a:solidFill>
                <a:latin typeface="Arial"/>
                <a:cs typeface="Arial"/>
              </a:rPr>
              <a:t>objects encapsulate state as a collection 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of </a:t>
            </a:r>
            <a:r>
              <a:rPr sz="1800" b="1" spc="-5" dirty="0">
                <a:solidFill>
                  <a:srgbClr val="0F0F73"/>
                </a:solidFill>
                <a:latin typeface="Arial"/>
                <a:cs typeface="Arial"/>
              </a:rPr>
              <a:t>instance</a:t>
            </a:r>
            <a:r>
              <a:rPr sz="1800" b="1" spc="1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F0F73"/>
                </a:solidFill>
                <a:latin typeface="Arial"/>
                <a:cs typeface="Arial"/>
              </a:rPr>
              <a:t>variables</a:t>
            </a:r>
            <a:endParaRPr sz="180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430"/>
              </a:spcBef>
              <a:buClr>
                <a:srgbClr val="00ADEE"/>
              </a:buClr>
              <a:buFont typeface="Arial"/>
              <a:buChar char="•"/>
              <a:tabLst>
                <a:tab pos="280670" algn="l"/>
                <a:tab pos="281305" algn="l"/>
              </a:tabLst>
            </a:pPr>
            <a:r>
              <a:rPr sz="1800" b="1" spc="-5" dirty="0">
                <a:solidFill>
                  <a:srgbClr val="0F0F73"/>
                </a:solidFill>
                <a:latin typeface="Arial"/>
                <a:cs typeface="Arial"/>
              </a:rPr>
              <a:t>objects encapsulate </a:t>
            </a:r>
            <a:r>
              <a:rPr sz="1800" b="1" spc="-10" dirty="0">
                <a:solidFill>
                  <a:srgbClr val="0F0F73"/>
                </a:solidFill>
                <a:latin typeface="Arial"/>
                <a:cs typeface="Arial"/>
              </a:rPr>
              <a:t>behavior </a:t>
            </a:r>
            <a:r>
              <a:rPr sz="1800" b="1" spc="-20" dirty="0">
                <a:solidFill>
                  <a:srgbClr val="0F0F73"/>
                </a:solidFill>
                <a:latin typeface="Arial"/>
                <a:cs typeface="Arial"/>
              </a:rPr>
              <a:t>via </a:t>
            </a:r>
            <a:r>
              <a:rPr sz="1800" b="1" spc="-5" dirty="0">
                <a:solidFill>
                  <a:srgbClr val="0F0F73"/>
                </a:solidFill>
                <a:latin typeface="Arial"/>
                <a:cs typeface="Arial"/>
              </a:rPr>
              <a:t>methods </a:t>
            </a:r>
            <a:r>
              <a:rPr sz="1800" b="1" spc="-10" dirty="0">
                <a:solidFill>
                  <a:srgbClr val="0F0F73"/>
                </a:solidFill>
                <a:latin typeface="Arial"/>
                <a:cs typeface="Arial"/>
              </a:rPr>
              <a:t>invoked </a:t>
            </a:r>
            <a:r>
              <a:rPr sz="1800" b="1" spc="-5" dirty="0">
                <a:solidFill>
                  <a:srgbClr val="0F0F73"/>
                </a:solidFill>
                <a:latin typeface="Arial"/>
                <a:cs typeface="Arial"/>
              </a:rPr>
              <a:t>by</a:t>
            </a:r>
            <a:r>
              <a:rPr sz="1800" b="1" spc="20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F0F73"/>
                </a:solidFill>
                <a:latin typeface="Arial"/>
                <a:cs typeface="Arial"/>
              </a:rPr>
              <a:t>messages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23900" y="2813050"/>
          <a:ext cx="1936750" cy="2120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36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b="1" spc="-5" dirty="0">
                          <a:solidFill>
                            <a:srgbClr val="0066CC"/>
                          </a:solidFill>
                          <a:latin typeface="Arial"/>
                          <a:cs typeface="Arial"/>
                        </a:rPr>
                        <a:t>JitBug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66CC"/>
                      </a:solidFill>
                      <a:prstDash val="solid"/>
                    </a:lnL>
                    <a:lnR w="12700">
                      <a:solidFill>
                        <a:srgbClr val="0066CC"/>
                      </a:solidFill>
                      <a:prstDash val="solid"/>
                    </a:lnR>
                    <a:lnT w="12700">
                      <a:solidFill>
                        <a:srgbClr val="0066CC"/>
                      </a:solidFill>
                      <a:prstDash val="solid"/>
                    </a:lnT>
                    <a:lnB w="38100">
                      <a:solidFill>
                        <a:srgbClr val="0066CC"/>
                      </a:solidFill>
                      <a:prstDash val="solid"/>
                    </a:lnB>
                    <a:solidFill>
                      <a:srgbClr val="00A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570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800" spc="-5" dirty="0">
                          <a:solidFill>
                            <a:srgbClr val="0F0F73"/>
                          </a:solidFill>
                          <a:latin typeface="Arial"/>
                          <a:cs typeface="Arial"/>
                        </a:rPr>
                        <a:t>float</a:t>
                      </a:r>
                      <a:r>
                        <a:rPr sz="1800" spc="-90" dirty="0">
                          <a:solidFill>
                            <a:srgbClr val="0F0F7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0F0F73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0F0F73"/>
                          </a:solidFill>
                          <a:latin typeface="Arial"/>
                          <a:cs typeface="Arial"/>
                        </a:rPr>
                        <a:t>float</a:t>
                      </a:r>
                      <a:r>
                        <a:rPr sz="1800" spc="-85" dirty="0">
                          <a:solidFill>
                            <a:srgbClr val="0F0F7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0F0F73"/>
                          </a:solidFill>
                          <a:latin typeface="Arial"/>
                          <a:cs typeface="Arial"/>
                        </a:rPr>
                        <a:t>y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85090" marR="637540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0F0F73"/>
                          </a:solidFill>
                          <a:latin typeface="Arial"/>
                          <a:cs typeface="Arial"/>
                        </a:rPr>
                        <a:t>int</a:t>
                      </a:r>
                      <a:r>
                        <a:rPr sz="1800" spc="-60" dirty="0">
                          <a:solidFill>
                            <a:srgbClr val="0F0F7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0F0F73"/>
                          </a:solidFill>
                          <a:latin typeface="Arial"/>
                          <a:cs typeface="Arial"/>
                        </a:rPr>
                        <a:t>diameter  float</a:t>
                      </a:r>
                      <a:r>
                        <a:rPr sz="1800" spc="-70" dirty="0">
                          <a:solidFill>
                            <a:srgbClr val="0F0F7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0F0F73"/>
                          </a:solidFill>
                          <a:latin typeface="Arial"/>
                          <a:cs typeface="Arial"/>
                        </a:rPr>
                        <a:t>speed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66CC"/>
                      </a:solidFill>
                      <a:prstDash val="solid"/>
                    </a:lnL>
                    <a:lnR w="12700">
                      <a:solidFill>
                        <a:srgbClr val="0066CC"/>
                      </a:solidFill>
                      <a:prstDash val="solid"/>
                    </a:lnR>
                    <a:lnT w="38100">
                      <a:solidFill>
                        <a:srgbClr val="0066CC"/>
                      </a:solidFill>
                      <a:prstDash val="solid"/>
                    </a:lnT>
                    <a:lnB w="12700">
                      <a:solidFill>
                        <a:srgbClr val="0066CC"/>
                      </a:solidFill>
                      <a:prstDash val="solid"/>
                    </a:lnB>
                    <a:solidFill>
                      <a:srgbClr val="CAE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spc="-5" dirty="0">
                          <a:solidFill>
                            <a:srgbClr val="0F0F73"/>
                          </a:solidFill>
                          <a:latin typeface="Arial"/>
                          <a:cs typeface="Arial"/>
                        </a:rPr>
                        <a:t>void</a:t>
                      </a:r>
                      <a:r>
                        <a:rPr sz="1800" spc="-70" dirty="0">
                          <a:solidFill>
                            <a:srgbClr val="0F0F7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0F0F73"/>
                          </a:solidFill>
                          <a:latin typeface="Arial"/>
                          <a:cs typeface="Arial"/>
                        </a:rPr>
                        <a:t>move()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0F0F73"/>
                          </a:solidFill>
                          <a:latin typeface="Arial"/>
                          <a:cs typeface="Arial"/>
                        </a:rPr>
                        <a:t>void</a:t>
                      </a:r>
                      <a:r>
                        <a:rPr sz="1800" spc="-50" dirty="0">
                          <a:solidFill>
                            <a:srgbClr val="0F0F7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solidFill>
                            <a:srgbClr val="0F0F73"/>
                          </a:solidFill>
                          <a:latin typeface="Arial"/>
                          <a:cs typeface="Arial"/>
                        </a:rPr>
                        <a:t>display()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66CC"/>
                      </a:solidFill>
                      <a:prstDash val="solid"/>
                    </a:lnL>
                    <a:lnR w="12700">
                      <a:solidFill>
                        <a:srgbClr val="0066CC"/>
                      </a:solidFill>
                      <a:prstDash val="solid"/>
                    </a:lnR>
                    <a:lnT w="12700">
                      <a:solidFill>
                        <a:srgbClr val="0066CC"/>
                      </a:solidFill>
                      <a:prstDash val="solid"/>
                    </a:lnT>
                    <a:lnB w="12700">
                      <a:solidFill>
                        <a:srgbClr val="0066CC"/>
                      </a:solidFill>
                      <a:prstDash val="solid"/>
                    </a:lnB>
                    <a:solidFill>
                      <a:srgbClr val="E7F1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22-7-2014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90" dirty="0"/>
              <a:t> </a:t>
            </a:r>
            <a:r>
              <a:rPr dirty="0"/>
              <a:t>3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347CB1A-6816-473D-AD78-FC8EE28A5F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2667000"/>
            <a:ext cx="2366962" cy="3376612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CCC4049-3C5C-4874-BC4A-C9AD1833C810}"/>
              </a:ext>
            </a:extLst>
          </p:cNvPr>
          <p:cNvCxnSpPr/>
          <p:nvPr/>
        </p:nvCxnSpPr>
        <p:spPr>
          <a:xfrm>
            <a:off x="3886200" y="5334000"/>
            <a:ext cx="27432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8728" y="191262"/>
            <a:ext cx="28035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Encapsulation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22-7-2014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90" dirty="0"/>
              <a:t> </a:t>
            </a:r>
            <a:r>
              <a:rPr dirty="0"/>
              <a:t>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1507363"/>
            <a:ext cx="7785100" cy="265938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80670" indent="-267970">
              <a:lnSpc>
                <a:spcPct val="100000"/>
              </a:lnSpc>
              <a:spcBef>
                <a:spcPts val="675"/>
              </a:spcBef>
              <a:buClr>
                <a:srgbClr val="00ADEE"/>
              </a:buClr>
              <a:buFont typeface="Arial"/>
              <a:buChar char="•"/>
              <a:tabLst>
                <a:tab pos="280670" algn="l"/>
                <a:tab pos="281305" algn="l"/>
              </a:tabLst>
            </a:pPr>
            <a:r>
              <a:rPr sz="2400" b="1" spc="-5" dirty="0">
                <a:solidFill>
                  <a:srgbClr val="0F0F73"/>
                </a:solidFill>
                <a:latin typeface="Arial"/>
                <a:cs typeface="Arial"/>
              </a:rPr>
              <a:t>creating for objects </a:t>
            </a:r>
            <a:r>
              <a:rPr sz="2400" b="1" spc="0" dirty="0">
                <a:solidFill>
                  <a:srgbClr val="0F0F73"/>
                </a:solidFill>
                <a:latin typeface="Arial"/>
                <a:cs typeface="Arial"/>
              </a:rPr>
              <a:t>with </a:t>
            </a:r>
            <a:r>
              <a:rPr sz="2400" b="1" spc="-5" dirty="0">
                <a:solidFill>
                  <a:srgbClr val="0F0F73"/>
                </a:solidFill>
                <a:latin typeface="Arial"/>
                <a:cs typeface="Arial"/>
              </a:rPr>
              <a:t>encapsulated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F0F73"/>
                </a:solidFill>
                <a:latin typeface="Arial"/>
                <a:cs typeface="Arial"/>
              </a:rPr>
              <a:t>state</a:t>
            </a:r>
            <a:endParaRPr sz="240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280670" algn="l"/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and </a:t>
            </a:r>
            <a:r>
              <a:rPr sz="2400" b="1" spc="-5" dirty="0">
                <a:solidFill>
                  <a:srgbClr val="0F0F73"/>
                </a:solidFill>
                <a:latin typeface="Arial"/>
                <a:cs typeface="Arial"/>
              </a:rPr>
              <a:t>encapsulated</a:t>
            </a:r>
            <a:r>
              <a:rPr sz="2400" b="1" spc="-3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F0F73"/>
                </a:solidFill>
                <a:latin typeface="Arial"/>
                <a:cs typeface="Arial"/>
              </a:rPr>
              <a:t>behaviour</a:t>
            </a:r>
            <a:endParaRPr sz="240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280670" algn="l"/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hiding implementation</a:t>
            </a:r>
            <a:r>
              <a:rPr sz="2400" b="1" spc="-1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F0F73"/>
                </a:solidFill>
                <a:latin typeface="Arial"/>
                <a:cs typeface="Arial"/>
              </a:rPr>
              <a:t>details</a:t>
            </a:r>
            <a:endParaRPr sz="240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280670" algn="l"/>
                <a:tab pos="281305" algn="l"/>
              </a:tabLst>
            </a:pPr>
            <a:r>
              <a:rPr sz="2400" b="1" spc="-5" dirty="0">
                <a:solidFill>
                  <a:srgbClr val="0F0F73"/>
                </a:solidFill>
                <a:latin typeface="Arial"/>
                <a:cs typeface="Arial"/>
              </a:rPr>
              <a:t>protecting the state information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of</a:t>
            </a:r>
            <a:r>
              <a:rPr sz="2400" b="1" spc="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F0F73"/>
                </a:solidFill>
                <a:latin typeface="Arial"/>
                <a:cs typeface="Arial"/>
              </a:rPr>
              <a:t>objects</a:t>
            </a:r>
            <a:endParaRPr sz="240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280670" algn="l"/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putting </a:t>
            </a:r>
            <a:r>
              <a:rPr sz="2400" b="1" spc="-5" dirty="0">
                <a:solidFill>
                  <a:srgbClr val="0F0F73"/>
                </a:solidFill>
                <a:latin typeface="Arial"/>
                <a:cs typeface="Arial"/>
              </a:rPr>
              <a:t>objects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in</a:t>
            </a:r>
            <a:r>
              <a:rPr sz="2400" b="1" spc="-8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F0F73"/>
                </a:solidFill>
                <a:latin typeface="Arial"/>
                <a:cs typeface="Arial"/>
              </a:rPr>
              <a:t>control</a:t>
            </a:r>
            <a:endParaRPr sz="240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280670" algn="l"/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facilitating 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modularity, </a:t>
            </a:r>
            <a:r>
              <a:rPr sz="2400" b="1" spc="-5" dirty="0">
                <a:solidFill>
                  <a:srgbClr val="0F0F73"/>
                </a:solidFill>
                <a:latin typeface="Arial"/>
                <a:cs typeface="Arial"/>
              </a:rPr>
              <a:t>code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reuse and</a:t>
            </a:r>
            <a:r>
              <a:rPr sz="2400" b="1" spc="-9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maintenance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8728" y="191262"/>
            <a:ext cx="28035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Encapsulation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1545907"/>
            <a:ext cx="4046220" cy="134366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spcBef>
                <a:spcPts val="390"/>
              </a:spcBef>
              <a:buClr>
                <a:srgbClr val="00ADEE"/>
              </a:buClr>
              <a:buFont typeface="Arial"/>
              <a:buChar char="•"/>
              <a:tabLst>
                <a:tab pos="280670" algn="l"/>
                <a:tab pos="281305" algn="l"/>
              </a:tabLst>
            </a:pPr>
            <a:r>
              <a:rPr sz="1200" b="1" dirty="0">
                <a:solidFill>
                  <a:srgbClr val="0F0F73"/>
                </a:solidFill>
                <a:latin typeface="Arial"/>
                <a:cs typeface="Arial"/>
              </a:rPr>
              <a:t>creating </a:t>
            </a:r>
            <a:r>
              <a:rPr sz="1200" b="1" spc="-5" dirty="0">
                <a:solidFill>
                  <a:srgbClr val="0F0F73"/>
                </a:solidFill>
                <a:latin typeface="Arial"/>
                <a:cs typeface="Arial"/>
              </a:rPr>
              <a:t>for objects </a:t>
            </a:r>
            <a:r>
              <a:rPr sz="1200" b="1" dirty="0">
                <a:solidFill>
                  <a:srgbClr val="0F0F73"/>
                </a:solidFill>
                <a:latin typeface="Arial"/>
                <a:cs typeface="Arial"/>
              </a:rPr>
              <a:t>with encapsulated</a:t>
            </a:r>
            <a:r>
              <a:rPr sz="1200" b="1" spc="-6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F0F73"/>
                </a:solidFill>
                <a:latin typeface="Arial"/>
                <a:cs typeface="Arial"/>
              </a:rPr>
              <a:t>state</a:t>
            </a:r>
            <a:endParaRPr sz="120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285"/>
              </a:spcBef>
              <a:buClr>
                <a:srgbClr val="00ADEE"/>
              </a:buClr>
              <a:buFont typeface="Arial"/>
              <a:buChar char="•"/>
              <a:tabLst>
                <a:tab pos="280670" algn="l"/>
                <a:tab pos="281305" algn="l"/>
              </a:tabLst>
            </a:pPr>
            <a:r>
              <a:rPr sz="1200" b="1" spc="-5" dirty="0">
                <a:solidFill>
                  <a:srgbClr val="0F0F73"/>
                </a:solidFill>
                <a:latin typeface="Arial"/>
                <a:cs typeface="Arial"/>
              </a:rPr>
              <a:t>and encapsulated</a:t>
            </a:r>
            <a:r>
              <a:rPr sz="12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0F0F73"/>
                </a:solidFill>
                <a:latin typeface="Arial"/>
                <a:cs typeface="Arial"/>
              </a:rPr>
              <a:t>behaviour</a:t>
            </a:r>
            <a:endParaRPr sz="120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285"/>
              </a:spcBef>
              <a:buClr>
                <a:srgbClr val="00ADEE"/>
              </a:buClr>
              <a:buFont typeface="Arial"/>
              <a:buChar char="•"/>
              <a:tabLst>
                <a:tab pos="280670" algn="l"/>
                <a:tab pos="281305" algn="l"/>
              </a:tabLst>
            </a:pPr>
            <a:r>
              <a:rPr sz="1200" b="1" dirty="0">
                <a:solidFill>
                  <a:srgbClr val="0F0F73"/>
                </a:solidFill>
                <a:latin typeface="Arial"/>
                <a:cs typeface="Arial"/>
              </a:rPr>
              <a:t>hiding </a:t>
            </a:r>
            <a:r>
              <a:rPr sz="1200" b="1" spc="-5" dirty="0">
                <a:solidFill>
                  <a:srgbClr val="0F0F73"/>
                </a:solidFill>
                <a:latin typeface="Arial"/>
                <a:cs typeface="Arial"/>
              </a:rPr>
              <a:t>implementation</a:t>
            </a:r>
            <a:r>
              <a:rPr sz="1200" b="1" spc="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0F0F73"/>
                </a:solidFill>
                <a:latin typeface="Arial"/>
                <a:cs typeface="Arial"/>
              </a:rPr>
              <a:t>details</a:t>
            </a:r>
            <a:endParaRPr sz="120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285"/>
              </a:spcBef>
              <a:buClr>
                <a:srgbClr val="00ADEE"/>
              </a:buClr>
              <a:buFont typeface="Arial"/>
              <a:buChar char="•"/>
              <a:tabLst>
                <a:tab pos="280670" algn="l"/>
                <a:tab pos="281305" algn="l"/>
              </a:tabLst>
            </a:pPr>
            <a:r>
              <a:rPr sz="1200" b="1" spc="-5" dirty="0">
                <a:solidFill>
                  <a:srgbClr val="0F0F73"/>
                </a:solidFill>
                <a:latin typeface="Arial"/>
                <a:cs typeface="Arial"/>
              </a:rPr>
              <a:t>protecting the state information </a:t>
            </a:r>
            <a:r>
              <a:rPr sz="1200" b="1" dirty="0">
                <a:solidFill>
                  <a:srgbClr val="0F0F73"/>
                </a:solidFill>
                <a:latin typeface="Arial"/>
                <a:cs typeface="Arial"/>
              </a:rPr>
              <a:t>of</a:t>
            </a:r>
            <a:r>
              <a:rPr sz="1200" b="1" spc="6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0F0F73"/>
                </a:solidFill>
                <a:latin typeface="Arial"/>
                <a:cs typeface="Arial"/>
              </a:rPr>
              <a:t>objects</a:t>
            </a:r>
            <a:endParaRPr sz="120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285"/>
              </a:spcBef>
              <a:buClr>
                <a:srgbClr val="00ADEE"/>
              </a:buClr>
              <a:buFont typeface="Arial"/>
              <a:buChar char="•"/>
              <a:tabLst>
                <a:tab pos="280670" algn="l"/>
                <a:tab pos="281305" algn="l"/>
              </a:tabLst>
            </a:pPr>
            <a:r>
              <a:rPr sz="1200" b="1" spc="-5" dirty="0">
                <a:solidFill>
                  <a:srgbClr val="0F0F73"/>
                </a:solidFill>
                <a:latin typeface="Arial"/>
                <a:cs typeface="Arial"/>
              </a:rPr>
              <a:t>putting objects </a:t>
            </a:r>
            <a:r>
              <a:rPr sz="1200" b="1" dirty="0">
                <a:solidFill>
                  <a:srgbClr val="0F0F73"/>
                </a:solidFill>
                <a:latin typeface="Arial"/>
                <a:cs typeface="Arial"/>
              </a:rPr>
              <a:t>in</a:t>
            </a:r>
            <a:r>
              <a:rPr sz="1200" b="1" spc="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0F0F73"/>
                </a:solidFill>
                <a:latin typeface="Arial"/>
                <a:cs typeface="Arial"/>
              </a:rPr>
              <a:t>control</a:t>
            </a:r>
            <a:endParaRPr sz="120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285"/>
              </a:spcBef>
              <a:buClr>
                <a:srgbClr val="00ADEE"/>
              </a:buClr>
              <a:buFont typeface="Arial"/>
              <a:buChar char="•"/>
              <a:tabLst>
                <a:tab pos="280670" algn="l"/>
                <a:tab pos="281305" algn="l"/>
              </a:tabLst>
            </a:pPr>
            <a:r>
              <a:rPr sz="1200" b="1" spc="-5" dirty="0">
                <a:solidFill>
                  <a:srgbClr val="0F0F73"/>
                </a:solidFill>
                <a:latin typeface="Arial"/>
                <a:cs typeface="Arial"/>
              </a:rPr>
              <a:t>facilitating </a:t>
            </a:r>
            <a:r>
              <a:rPr sz="1200" b="1" spc="-15" dirty="0">
                <a:solidFill>
                  <a:srgbClr val="0F0F73"/>
                </a:solidFill>
                <a:latin typeface="Arial"/>
                <a:cs typeface="Arial"/>
              </a:rPr>
              <a:t>modularity, </a:t>
            </a:r>
            <a:r>
              <a:rPr sz="1200" b="1" spc="-5" dirty="0">
                <a:solidFill>
                  <a:srgbClr val="0F0F73"/>
                </a:solidFill>
                <a:latin typeface="Arial"/>
                <a:cs typeface="Arial"/>
              </a:rPr>
              <a:t>code reuse and</a:t>
            </a:r>
            <a:r>
              <a:rPr sz="1200" b="1" spc="15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0F0F73"/>
                </a:solidFill>
                <a:latin typeface="Arial"/>
                <a:cs typeface="Arial"/>
              </a:rPr>
              <a:t>maintenance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3124200"/>
            <a:ext cx="4401311" cy="3276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19828" y="1600200"/>
            <a:ext cx="4424172" cy="11521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22-7-2014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90" dirty="0"/>
              <a:t> </a:t>
            </a:r>
            <a:r>
              <a:rPr dirty="0"/>
              <a:t>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8728" y="191262"/>
            <a:ext cx="305054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Class</a:t>
            </a:r>
            <a:r>
              <a:rPr spc="-90" dirty="0"/>
              <a:t> </a:t>
            </a:r>
            <a:r>
              <a:rPr dirty="0"/>
              <a:t>definition</a:t>
            </a:r>
          </a:p>
        </p:txBody>
      </p:sp>
      <p:sp>
        <p:nvSpPr>
          <p:cNvPr id="3" name="object 3"/>
          <p:cNvSpPr/>
          <p:nvPr/>
        </p:nvSpPr>
        <p:spPr>
          <a:xfrm>
            <a:off x="381000" y="1481327"/>
            <a:ext cx="5201412" cy="4572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62200" y="1981200"/>
            <a:ext cx="228600" cy="762000"/>
          </a:xfrm>
          <a:custGeom>
            <a:avLst/>
            <a:gdLst/>
            <a:ahLst/>
            <a:cxnLst/>
            <a:rect l="l" t="t" r="r" b="b"/>
            <a:pathLst>
              <a:path w="228600" h="762000">
                <a:moveTo>
                  <a:pt x="0" y="0"/>
                </a:moveTo>
                <a:lnTo>
                  <a:pt x="44487" y="1494"/>
                </a:lnTo>
                <a:lnTo>
                  <a:pt x="80819" y="5572"/>
                </a:lnTo>
                <a:lnTo>
                  <a:pt x="105316" y="11626"/>
                </a:lnTo>
                <a:lnTo>
                  <a:pt x="114300" y="19050"/>
                </a:lnTo>
                <a:lnTo>
                  <a:pt x="114300" y="361950"/>
                </a:lnTo>
                <a:lnTo>
                  <a:pt x="123283" y="369373"/>
                </a:lnTo>
                <a:lnTo>
                  <a:pt x="147780" y="375427"/>
                </a:lnTo>
                <a:lnTo>
                  <a:pt x="184112" y="379505"/>
                </a:lnTo>
                <a:lnTo>
                  <a:pt x="228600" y="381000"/>
                </a:lnTo>
                <a:lnTo>
                  <a:pt x="184112" y="382494"/>
                </a:lnTo>
                <a:lnTo>
                  <a:pt x="147780" y="386572"/>
                </a:lnTo>
                <a:lnTo>
                  <a:pt x="123283" y="392626"/>
                </a:lnTo>
                <a:lnTo>
                  <a:pt x="114300" y="400050"/>
                </a:lnTo>
                <a:lnTo>
                  <a:pt x="114300" y="742950"/>
                </a:lnTo>
                <a:lnTo>
                  <a:pt x="105316" y="750373"/>
                </a:lnTo>
                <a:lnTo>
                  <a:pt x="80819" y="756427"/>
                </a:lnTo>
                <a:lnTo>
                  <a:pt x="44487" y="760505"/>
                </a:lnTo>
                <a:lnTo>
                  <a:pt x="0" y="762000"/>
                </a:lnTo>
              </a:path>
            </a:pathLst>
          </a:custGeom>
          <a:ln w="6096">
            <a:solidFill>
              <a:srgbClr val="00AD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900298" y="2204973"/>
            <a:ext cx="1524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F0F73"/>
                </a:solidFill>
                <a:latin typeface="Arial"/>
                <a:cs typeface="Arial"/>
              </a:rPr>
              <a:t>state</a:t>
            </a:r>
            <a:r>
              <a:rPr sz="1800" spc="-6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F0F73"/>
                </a:solidFill>
                <a:latin typeface="Arial"/>
                <a:cs typeface="Arial"/>
              </a:rPr>
              <a:t>attributes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82411" y="2971800"/>
            <a:ext cx="132715" cy="795655"/>
          </a:xfrm>
          <a:custGeom>
            <a:avLst/>
            <a:gdLst/>
            <a:ahLst/>
            <a:cxnLst/>
            <a:rect l="l" t="t" r="r" b="b"/>
            <a:pathLst>
              <a:path w="132714" h="795654">
                <a:moveTo>
                  <a:pt x="0" y="0"/>
                </a:moveTo>
                <a:lnTo>
                  <a:pt x="25788" y="869"/>
                </a:lnTo>
                <a:lnTo>
                  <a:pt x="46862" y="3238"/>
                </a:lnTo>
                <a:lnTo>
                  <a:pt x="61079" y="6750"/>
                </a:lnTo>
                <a:lnTo>
                  <a:pt x="66293" y="11049"/>
                </a:lnTo>
                <a:lnTo>
                  <a:pt x="66293" y="386714"/>
                </a:lnTo>
                <a:lnTo>
                  <a:pt x="71508" y="391013"/>
                </a:lnTo>
                <a:lnTo>
                  <a:pt x="85724" y="394525"/>
                </a:lnTo>
                <a:lnTo>
                  <a:pt x="106799" y="396894"/>
                </a:lnTo>
                <a:lnTo>
                  <a:pt x="132587" y="397763"/>
                </a:lnTo>
                <a:lnTo>
                  <a:pt x="106799" y="398633"/>
                </a:lnTo>
                <a:lnTo>
                  <a:pt x="85725" y="401002"/>
                </a:lnTo>
                <a:lnTo>
                  <a:pt x="71508" y="404514"/>
                </a:lnTo>
                <a:lnTo>
                  <a:pt x="66293" y="408813"/>
                </a:lnTo>
                <a:lnTo>
                  <a:pt x="66293" y="784479"/>
                </a:lnTo>
                <a:lnTo>
                  <a:pt x="61079" y="788777"/>
                </a:lnTo>
                <a:lnTo>
                  <a:pt x="46862" y="792289"/>
                </a:lnTo>
                <a:lnTo>
                  <a:pt x="25788" y="794658"/>
                </a:lnTo>
                <a:lnTo>
                  <a:pt x="0" y="795527"/>
                </a:lnTo>
              </a:path>
            </a:pathLst>
          </a:custGeom>
          <a:ln w="6096">
            <a:solidFill>
              <a:srgbClr val="00AD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914135" y="3212973"/>
            <a:ext cx="11550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F0F73"/>
                </a:solidFill>
                <a:latin typeface="Arial"/>
                <a:cs typeface="Arial"/>
              </a:rPr>
              <a:t>constructor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777996" y="4191000"/>
            <a:ext cx="108585" cy="1600200"/>
          </a:xfrm>
          <a:custGeom>
            <a:avLst/>
            <a:gdLst/>
            <a:ahLst/>
            <a:cxnLst/>
            <a:rect l="l" t="t" r="r" b="b"/>
            <a:pathLst>
              <a:path w="108585" h="1600200">
                <a:moveTo>
                  <a:pt x="0" y="0"/>
                </a:moveTo>
                <a:lnTo>
                  <a:pt x="21044" y="712"/>
                </a:lnTo>
                <a:lnTo>
                  <a:pt x="38242" y="2651"/>
                </a:lnTo>
                <a:lnTo>
                  <a:pt x="49845" y="5518"/>
                </a:lnTo>
                <a:lnTo>
                  <a:pt x="54101" y="9017"/>
                </a:lnTo>
                <a:lnTo>
                  <a:pt x="54101" y="791082"/>
                </a:lnTo>
                <a:lnTo>
                  <a:pt x="58358" y="794581"/>
                </a:lnTo>
                <a:lnTo>
                  <a:pt x="69961" y="797448"/>
                </a:lnTo>
                <a:lnTo>
                  <a:pt x="87159" y="799387"/>
                </a:lnTo>
                <a:lnTo>
                  <a:pt x="108203" y="800100"/>
                </a:lnTo>
                <a:lnTo>
                  <a:pt x="87159" y="800812"/>
                </a:lnTo>
                <a:lnTo>
                  <a:pt x="69961" y="802751"/>
                </a:lnTo>
                <a:lnTo>
                  <a:pt x="58358" y="805618"/>
                </a:lnTo>
                <a:lnTo>
                  <a:pt x="54101" y="809117"/>
                </a:lnTo>
                <a:lnTo>
                  <a:pt x="54101" y="1591183"/>
                </a:lnTo>
                <a:lnTo>
                  <a:pt x="49845" y="1594692"/>
                </a:lnTo>
                <a:lnTo>
                  <a:pt x="38242" y="1597558"/>
                </a:lnTo>
                <a:lnTo>
                  <a:pt x="21044" y="1599491"/>
                </a:lnTo>
                <a:lnTo>
                  <a:pt x="0" y="1600200"/>
                </a:lnTo>
              </a:path>
            </a:pathLst>
          </a:custGeom>
          <a:ln w="6096">
            <a:solidFill>
              <a:srgbClr val="00AD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153280" y="4834509"/>
            <a:ext cx="9004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F0F73"/>
                </a:solidFill>
                <a:latin typeface="Arial"/>
                <a:cs typeface="Arial"/>
              </a:rPr>
              <a:t>met</a:t>
            </a:r>
            <a:r>
              <a:rPr sz="1800" spc="-15" dirty="0">
                <a:solidFill>
                  <a:srgbClr val="0F0F73"/>
                </a:solidFill>
                <a:latin typeface="Arial"/>
                <a:cs typeface="Arial"/>
              </a:rPr>
              <a:t>h</a:t>
            </a:r>
            <a:r>
              <a:rPr sz="1800" spc="-5" dirty="0">
                <a:solidFill>
                  <a:srgbClr val="0F0F73"/>
                </a:solidFill>
                <a:latin typeface="Arial"/>
                <a:cs typeface="Arial"/>
              </a:rPr>
              <a:t>o</a:t>
            </a:r>
            <a:r>
              <a:rPr sz="1800" spc="-15" dirty="0">
                <a:solidFill>
                  <a:srgbClr val="0F0F73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22-7-2014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90" dirty="0"/>
              <a:t> </a:t>
            </a:r>
            <a:r>
              <a:rPr dirty="0"/>
              <a:t>6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8728" y="191262"/>
            <a:ext cx="550608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Challenge: </a:t>
            </a:r>
            <a:r>
              <a:rPr dirty="0"/>
              <a:t>add a </a:t>
            </a:r>
            <a:r>
              <a:rPr spc="-5" dirty="0"/>
              <a:t>third</a:t>
            </a:r>
            <a:r>
              <a:rPr spc="-85" dirty="0"/>
              <a:t> </a:t>
            </a:r>
            <a:r>
              <a:rPr dirty="0"/>
              <a:t>jitbug</a:t>
            </a:r>
          </a:p>
        </p:txBody>
      </p:sp>
      <p:sp>
        <p:nvSpPr>
          <p:cNvPr id="3" name="object 3"/>
          <p:cNvSpPr/>
          <p:nvPr/>
        </p:nvSpPr>
        <p:spPr>
          <a:xfrm>
            <a:off x="289559" y="1603247"/>
            <a:ext cx="3377184" cy="2514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92167" y="1524000"/>
            <a:ext cx="4244340" cy="37307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22-7-2014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90" dirty="0"/>
              <a:t> </a:t>
            </a:r>
            <a:r>
              <a:rPr dirty="0"/>
              <a:t>7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8728" y="191262"/>
            <a:ext cx="446976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Inheritance </a:t>
            </a:r>
            <a:r>
              <a:rPr dirty="0"/>
              <a:t>/</a:t>
            </a:r>
            <a:r>
              <a:rPr spc="-55" dirty="0"/>
              <a:t> </a:t>
            </a:r>
            <a:r>
              <a:rPr spc="-5" dirty="0"/>
              <a:t>Extension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1507229"/>
            <a:ext cx="7601584" cy="126873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80670" indent="-267970">
              <a:lnSpc>
                <a:spcPct val="100000"/>
              </a:lnSpc>
              <a:spcBef>
                <a:spcPts val="675"/>
              </a:spcBef>
              <a:buClr>
                <a:srgbClr val="00ADEE"/>
              </a:buClr>
              <a:buFont typeface="Arial"/>
              <a:buChar char="•"/>
              <a:tabLst>
                <a:tab pos="280670" algn="l"/>
                <a:tab pos="281305" algn="l"/>
              </a:tabLst>
            </a:pPr>
            <a:r>
              <a:rPr sz="2400" b="1" spc="-5" dirty="0">
                <a:solidFill>
                  <a:srgbClr val="0F0F73"/>
                </a:solidFill>
                <a:latin typeface="Arial"/>
                <a:cs typeface="Arial"/>
              </a:rPr>
              <a:t>Classes form 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F0F73"/>
                </a:solidFill>
                <a:latin typeface="Arial"/>
                <a:cs typeface="Arial"/>
              </a:rPr>
              <a:t>hierarchy</a:t>
            </a:r>
            <a:endParaRPr sz="2400">
              <a:latin typeface="Arial"/>
              <a:cs typeface="Arial"/>
            </a:endParaRPr>
          </a:p>
          <a:p>
            <a:pPr marL="548640" lvl="1" indent="-266700">
              <a:lnSpc>
                <a:spcPct val="100000"/>
              </a:lnSpc>
              <a:spcBef>
                <a:spcPts val="520"/>
              </a:spcBef>
              <a:buFont typeface="Arial"/>
              <a:buChar char="•"/>
              <a:tabLst>
                <a:tab pos="548640" algn="l"/>
                <a:tab pos="549275" algn="l"/>
              </a:tabLst>
            </a:pPr>
            <a:r>
              <a:rPr sz="2200" b="1" spc="-5" dirty="0">
                <a:solidFill>
                  <a:srgbClr val="0F0F73"/>
                </a:solidFill>
                <a:latin typeface="Arial"/>
                <a:cs typeface="Arial"/>
              </a:rPr>
              <a:t>superclass is the parent and subclass is a</a:t>
            </a:r>
            <a:r>
              <a:rPr sz="2200" b="1" spc="14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0F0F73"/>
                </a:solidFill>
                <a:latin typeface="Arial"/>
                <a:cs typeface="Arial"/>
              </a:rPr>
              <a:t>child</a:t>
            </a:r>
            <a:endParaRPr sz="2200">
              <a:latin typeface="Arial"/>
              <a:cs typeface="Arial"/>
            </a:endParaRPr>
          </a:p>
          <a:p>
            <a:pPr marL="548640" lvl="1" indent="-2667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548640" algn="l"/>
                <a:tab pos="549275" algn="l"/>
              </a:tabLst>
            </a:pPr>
            <a:r>
              <a:rPr sz="2200" b="1" spc="-10" dirty="0">
                <a:solidFill>
                  <a:srgbClr val="0F0F73"/>
                </a:solidFill>
                <a:latin typeface="Arial"/>
                <a:cs typeface="Arial"/>
              </a:rPr>
              <a:t>subclasses </a:t>
            </a:r>
            <a:r>
              <a:rPr sz="2200" b="1" spc="-5" dirty="0">
                <a:solidFill>
                  <a:srgbClr val="0F0F73"/>
                </a:solidFill>
                <a:latin typeface="Arial"/>
                <a:cs typeface="Arial"/>
              </a:rPr>
              <a:t>“extend” (i.e. </a:t>
            </a:r>
            <a:r>
              <a:rPr sz="2200" b="1" spc="-10" dirty="0">
                <a:solidFill>
                  <a:srgbClr val="0F0F73"/>
                </a:solidFill>
                <a:latin typeface="Arial"/>
                <a:cs typeface="Arial"/>
              </a:rPr>
              <a:t>specialize) </a:t>
            </a:r>
            <a:r>
              <a:rPr sz="2200" b="1" spc="-5" dirty="0">
                <a:solidFill>
                  <a:srgbClr val="0F0F73"/>
                </a:solidFill>
                <a:latin typeface="Arial"/>
                <a:cs typeface="Arial"/>
              </a:rPr>
              <a:t>their</a:t>
            </a:r>
            <a:r>
              <a:rPr sz="2200" b="1" spc="16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200" b="1" spc="-10" dirty="0">
                <a:solidFill>
                  <a:srgbClr val="0F0F73"/>
                </a:solidFill>
                <a:latin typeface="Arial"/>
                <a:cs typeface="Arial"/>
              </a:rPr>
              <a:t>superclass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3064764"/>
            <a:ext cx="3570732" cy="32141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94859" y="3064764"/>
            <a:ext cx="3118104" cy="24673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22-7-2014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90" dirty="0"/>
              <a:t> </a:t>
            </a:r>
            <a:r>
              <a:rPr dirty="0"/>
              <a:t>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307</Words>
  <Application>Microsoft Office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Object Orientation</vt:lpstr>
      <vt:lpstr>Object Oriented Programming</vt:lpstr>
      <vt:lpstr>Object Oriented Programming</vt:lpstr>
      <vt:lpstr>Encapsulation</vt:lpstr>
      <vt:lpstr>Encapsulation</vt:lpstr>
      <vt:lpstr>Encapsulation</vt:lpstr>
      <vt:lpstr>Class definition</vt:lpstr>
      <vt:lpstr>Challenge: add a third jitbug</vt:lpstr>
      <vt:lpstr>Inheritance / Extension</vt:lpstr>
      <vt:lpstr>ColorJitBug extends JitBug</vt:lpstr>
      <vt:lpstr>ColorJitBug extends JitBug</vt:lpstr>
      <vt:lpstr>Object Orientation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Hu, J.</dc:creator>
  <cp:lastModifiedBy>Hu, J.</cp:lastModifiedBy>
  <cp:revision>1</cp:revision>
  <dcterms:created xsi:type="dcterms:W3CDTF">2017-11-02T19:10:21Z</dcterms:created>
  <dcterms:modified xsi:type="dcterms:W3CDTF">2017-11-02T18:13:23Z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2014-07-22T00:00:00Z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2017-11-02T00:00:00Z</vt:filetime>
  </property>
</Properties>
</file>