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9" r:id="rId3"/>
    <p:sldId id="320" r:id="rId4"/>
    <p:sldId id="300" r:id="rId5"/>
    <p:sldId id="307" r:id="rId6"/>
    <p:sldId id="303" r:id="rId7"/>
    <p:sldId id="304" r:id="rId8"/>
    <p:sldId id="311" r:id="rId9"/>
    <p:sldId id="314" r:id="rId10"/>
    <p:sldId id="316" r:id="rId11"/>
    <p:sldId id="386" r:id="rId12"/>
    <p:sldId id="317" r:id="rId13"/>
    <p:sldId id="383" r:id="rId14"/>
    <p:sldId id="385" r:id="rId15"/>
    <p:sldId id="384" r:id="rId16"/>
    <p:sldId id="318" r:id="rId17"/>
    <p:sldId id="387" r:id="rId18"/>
    <p:sldId id="319" r:id="rId19"/>
    <p:sldId id="321" r:id="rId20"/>
    <p:sldId id="322" r:id="rId21"/>
    <p:sldId id="365" r:id="rId22"/>
    <p:sldId id="324" r:id="rId23"/>
    <p:sldId id="325" r:id="rId24"/>
    <p:sldId id="326" r:id="rId25"/>
    <p:sldId id="327" r:id="rId26"/>
    <p:sldId id="328" r:id="rId27"/>
    <p:sldId id="332" r:id="rId28"/>
    <p:sldId id="340" r:id="rId29"/>
    <p:sldId id="333" r:id="rId30"/>
    <p:sldId id="339" r:id="rId31"/>
    <p:sldId id="334" r:id="rId32"/>
    <p:sldId id="335" r:id="rId33"/>
    <p:sldId id="336" r:id="rId34"/>
    <p:sldId id="337" r:id="rId35"/>
    <p:sldId id="338" r:id="rId36"/>
    <p:sldId id="341" r:id="rId37"/>
    <p:sldId id="342" r:id="rId38"/>
    <p:sldId id="352" r:id="rId39"/>
    <p:sldId id="343" r:id="rId40"/>
    <p:sldId id="345" r:id="rId41"/>
    <p:sldId id="354" r:id="rId42"/>
    <p:sldId id="347" r:id="rId43"/>
    <p:sldId id="355" r:id="rId44"/>
    <p:sldId id="356" r:id="rId45"/>
    <p:sldId id="360" r:id="rId46"/>
    <p:sldId id="362" r:id="rId47"/>
    <p:sldId id="361" r:id="rId48"/>
    <p:sldId id="359" r:id="rId49"/>
    <p:sldId id="363" r:id="rId50"/>
    <p:sldId id="364" r:id="rId51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A50021"/>
    <a:srgbClr val="CC3399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2340" autoAdjust="0"/>
  </p:normalViewPr>
  <p:slideViewPr>
    <p:cSldViewPr>
      <p:cViewPr varScale="1">
        <p:scale>
          <a:sx n="67" d="100"/>
          <a:sy n="67" d="100"/>
        </p:scale>
        <p:origin x="-14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4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DDBB4D8-5125-ED42-B14B-BE9668F2E70E}" type="datetime1">
              <a:rPr lang="nl-NL"/>
              <a:pPr>
                <a:defRPr/>
              </a:pPr>
              <a:t>1-12-2014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C9582A-624B-3B4A-AD3D-0A85CC76C66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7298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6AAB53B-C1FA-1C4D-90B8-DE09D978D94A}" type="datetime1">
              <a:rPr lang="nl-NL"/>
              <a:pPr>
                <a:defRPr/>
              </a:pPr>
              <a:t>1-12-2014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B15880-31EE-6F46-B367-25D2DDA26D4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927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A6700B-E677-8C4B-82A3-084EFA42AE15}" type="slidenum">
              <a:rPr lang="nl-NL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48449F-E578-2D44-ADBE-C7789DE7DD18}" type="slidenum">
              <a:rPr lang="nl-NL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Button, Tilt switch, rotation sensor, IR photo gate , </a:t>
            </a:r>
            <a:r>
              <a:rPr lang="en-US" dirty="0" err="1" smtClean="0"/>
              <a:t>Optocoupler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1121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1B0DDD-5ED6-CD41-93E7-674013CEED13}" type="slidenum">
              <a:rPr lang="nl-NL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48449F-E578-2D44-ADBE-C7789DE7DD18}" type="slidenum">
              <a:rPr lang="nl-NL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Accelerometer, microphone, LDR,</a:t>
            </a:r>
            <a:r>
              <a:rPr lang="en-US" baseline="0" dirty="0" smtClean="0"/>
              <a:t> Flex sensor, Photodiode, FSR, NTC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8796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1B0DDD-5ED6-CD41-93E7-674013CEED13}" type="slidenum">
              <a:rPr lang="nl-NL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0103D9-C96B-3F4B-A9A4-883C06C26B98}" type="slidenum">
              <a:rPr lang="nl-NL"/>
              <a:pPr/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380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586B0C-FD94-8B48-9BF9-C610C6EDF993}" type="slidenum">
              <a:rPr lang="nl-NL"/>
              <a:pPr/>
              <a:t>18</a:t>
            </a:fld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C6ED95-3926-AE47-BA08-D76833F17435}" type="slidenum">
              <a:rPr lang="nl-NL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184D9E-068C-4542-B139-010415B4C8D4}" type="slidenum">
              <a:rPr lang="nl-NL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FD5F62-98B4-3842-B262-F92944C31685}" type="slidenum">
              <a:rPr lang="nl-NL"/>
              <a:pPr/>
              <a:t>20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504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D39455-52FC-F545-B037-5DAAA70F19B8}" type="slidenum">
              <a:rPr lang="nl-NL"/>
              <a:pPr/>
              <a:t>22</a:t>
            </a:fld>
            <a:endParaRPr 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5A5ADE-72D1-FF42-AE45-562BAC22250D}" type="slidenum">
              <a:rPr lang="nl-NL"/>
              <a:pPr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54A1EA-EDA3-A74F-8C65-37D440950116}" type="slidenum">
              <a:rPr lang="nl-NL"/>
              <a:pPr/>
              <a:t>24</a:t>
            </a:fld>
            <a:endParaRPr lang="nl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4E0DEE-59D5-7C4F-86BD-E8430FBC846B}" type="slidenum">
              <a:rPr lang="nl-NL"/>
              <a:pPr/>
              <a:t>25</a:t>
            </a:fld>
            <a:endParaRPr lang="nl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FAA7A4-0B08-4A46-8582-D986A170E3B2}" type="slidenum">
              <a:rPr lang="nl-NL"/>
              <a:pPr/>
              <a:t>26</a:t>
            </a:fld>
            <a:endParaRPr lang="nl-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5F0761-EFEB-F540-8026-4BDAF9963B05}" type="slidenum">
              <a:rPr lang="nl-NL"/>
              <a:pPr/>
              <a:t>27</a:t>
            </a:fld>
            <a:endParaRPr lang="nl-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555DBF-DA19-2142-B89C-78E59C396DF2}" type="slidenum">
              <a:rPr lang="nl-NL"/>
              <a:pPr/>
              <a:t>28</a:t>
            </a:fld>
            <a:endParaRPr lang="nl-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B49982-8BF3-F746-9716-7F05356D3603}" type="slidenum">
              <a:rPr lang="nl-NL"/>
              <a:pPr/>
              <a:t>29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6B0D7E-C1EA-9B48-8C1A-4B053C9880EA}" type="slidenum">
              <a:rPr lang="nl-NL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824B8E-FA25-4349-B5E1-9F19EA4EEF73}" type="slidenum">
              <a:rPr lang="nl-NL"/>
              <a:pPr/>
              <a:t>30</a:t>
            </a:fld>
            <a:endParaRPr lang="nl-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F1B9A7-2B37-6D40-A0C1-5C80444B3E8B}" type="slidenum">
              <a:rPr lang="nl-NL"/>
              <a:pPr/>
              <a:t>31</a:t>
            </a:fld>
            <a:endParaRPr lang="nl-N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81B0E8-67E2-244F-A2C9-383D18CA3408}" type="slidenum">
              <a:rPr lang="nl-NL"/>
              <a:pPr/>
              <a:t>32</a:t>
            </a:fld>
            <a:endParaRPr lang="nl-N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5CB1F-717D-1A4C-88D9-99E6E9E421FE}" type="slidenum">
              <a:rPr lang="nl-NL"/>
              <a:pPr/>
              <a:t>33</a:t>
            </a:fld>
            <a:endParaRPr lang="nl-N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7E01B9-BA91-0441-AFBF-5AB96A862804}" type="slidenum">
              <a:rPr lang="nl-NL"/>
              <a:pPr/>
              <a:t>34</a:t>
            </a:fld>
            <a:endParaRPr lang="nl-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FFF38A-6458-2846-A678-55819E6BD796}" type="slidenum">
              <a:rPr lang="nl-NL"/>
              <a:pPr/>
              <a:t>35</a:t>
            </a:fld>
            <a:endParaRPr lang="nl-N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A6189D-C5A5-BD44-B383-A1B0E726D938}" type="slidenum">
              <a:rPr lang="nl-NL"/>
              <a:pPr/>
              <a:t>36</a:t>
            </a:fld>
            <a:endParaRPr lang="nl-N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6B2D4B-A934-8646-9E13-7A7F4BFE5BDD}" type="slidenum">
              <a:rPr lang="nl-NL"/>
              <a:pPr/>
              <a:t>37</a:t>
            </a:fld>
            <a:endParaRPr lang="nl-N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01557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327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497350-3215-A24D-8FD5-C4BE1E7F7149}" type="slidenum">
              <a:rPr lang="nl-NL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42149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1258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27331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9662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7724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96BF3D-49F5-5345-899F-6DCFE4B9C880}" type="slidenum">
              <a:rPr lang="nl-NL"/>
              <a:pPr/>
              <a:t>45</a:t>
            </a:fld>
            <a:endParaRPr lang="nl-N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/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35259D-E678-094D-B7C9-9234FD188896}" type="slidenum">
              <a:rPr lang="nl-NL"/>
              <a:pPr/>
              <a:t>46</a:t>
            </a:fld>
            <a:endParaRPr lang="nl-N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/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F9ECF4-73D8-A641-8F68-8FB0B5E7A07D}" type="slidenum">
              <a:rPr lang="nl-NL"/>
              <a:pPr/>
              <a:t>47</a:t>
            </a:fld>
            <a:endParaRPr lang="nl-N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89CAC2-5DE8-7C4E-B044-7BE937DAD617}" type="slidenum">
              <a:rPr lang="nl-NL"/>
              <a:pPr/>
              <a:t>48</a:t>
            </a:fld>
            <a:endParaRPr lang="nl-NL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293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2F8D68-C926-BF4E-9CBF-FBF2310D2CEA}" type="slidenum">
              <a:rPr lang="nl-NL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15880-31EE-6F46-B367-25D2DDA26D43}" type="slidenum">
              <a:rPr lang="nl-NL" smtClean="0"/>
              <a:pPr>
                <a:defRPr/>
              </a:pPr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660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367571-5CBF-BA40-BD5B-7888BD680062}" type="slidenum">
              <a:rPr lang="nl-NL"/>
              <a:pPr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835313-5DE5-6C46-9FF3-29DFA52C1DB5}" type="slidenum">
              <a:rPr lang="nl-NL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58F614-DFE2-6046-8217-91112EC094BE}" type="slidenum">
              <a:rPr lang="nl-NL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2437AE-EB84-6745-9F45-340A0FE5325E}" type="slidenum">
              <a:rPr lang="nl-NL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Arduino Workshop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618CD-2915-7448-9351-D858F4F727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Arduino Workshop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43A82-198D-6A45-A780-E2CFA366C5D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Arduino Workshop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BBDCD-8E8F-4546-9EAD-D64A1B8F772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Arduino Workshop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3B7EF-810C-C940-830C-DD29FD7C818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5171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SimSun" pitchFamily="2" charset="-122"/>
                <a:cs typeface="SimSun" pitchFamily="2" charset="-122"/>
              </a:defRPr>
            </a:lvl1pPr>
          </a:lstStyle>
          <a:p>
            <a:pPr>
              <a:defRPr/>
            </a:pPr>
            <a:r>
              <a:rPr lang="en-US" altLang="zh-CN" dirty="0" smtClean="0"/>
              <a:t>DG291: </a:t>
            </a:r>
            <a:r>
              <a:rPr lang="en-US" altLang="zh-CN" dirty="0" err="1" smtClean="0"/>
              <a:t>Arduino</a:t>
            </a:r>
            <a:r>
              <a:rPr lang="en-US" altLang="zh-CN" dirty="0" smtClean="0"/>
              <a:t> Workshop</a:t>
            </a:r>
            <a:endParaRPr lang="en-US" altLang="zh-CN" dirty="0"/>
          </a:p>
        </p:txBody>
      </p:sp>
      <p:sp>
        <p:nvSpPr>
          <p:cNvPr id="2" name="Line 7"/>
          <p:cNvSpPr>
            <a:spLocks noChangeShapeType="1"/>
          </p:cNvSpPr>
          <p:nvPr userDrawn="1"/>
        </p:nvSpPr>
        <p:spPr bwMode="auto">
          <a:xfrm flipV="1">
            <a:off x="457200" y="6165850"/>
            <a:ext cx="8218488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/>
          </a:p>
        </p:txBody>
      </p:sp>
      <p:sp>
        <p:nvSpPr>
          <p:cNvPr id="1031" name="Text Box 9"/>
          <p:cNvSpPr txBox="1">
            <a:spLocks noChangeArrowheads="1"/>
          </p:cNvSpPr>
          <p:nvPr userDrawn="1"/>
        </p:nvSpPr>
        <p:spPr bwMode="auto">
          <a:xfrm>
            <a:off x="6096000" y="6354797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GB" sz="1200" dirty="0" smtClean="0"/>
              <a:t>Dec, 2014</a:t>
            </a:r>
            <a:endParaRPr lang="en-US" altLang="zh-CN" sz="1200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00875" y="6607175"/>
            <a:ext cx="1762125" cy="250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3B5E184-E08A-5548-A84B-F2DFD37308C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3074" name="Picture 2" descr="C:\Users\ppeters.TUE\Desktop\IDLogo\TUE-DI logo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67871"/>
            <a:ext cx="3181351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duino.cc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://arduino.cc/en/Guide/HomePag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layground.arduino.cc/Main/ManualsAndCurriculum" TargetMode="External"/><Relationship Id="rId4" Type="http://schemas.openxmlformats.org/officeDocument/2006/relationships/hyperlink" Target="http://arduino.cc/en/Reference/HomePag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duino.cc/en/Tutorial/HomePage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Arduino/Bad_code/Bad_code.ino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hyperlink" Target="Arduino/Fade_good/Fade_good.ino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id.tue.nl/ce/AssignmentDescription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arduino.cc/en/Guide/MacOSX" TargetMode="External"/><Relationship Id="rId4" Type="http://schemas.openxmlformats.org/officeDocument/2006/relationships/hyperlink" Target="http://arduino.cc/en/Guide/Window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页脚占位符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Workshop Arduino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287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 b="1" dirty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Workshop </a:t>
            </a:r>
            <a:r>
              <a:rPr lang="en-US" altLang="zh-CN" b="1" dirty="0" err="1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Arduino</a:t>
            </a:r>
            <a:endParaRPr lang="en-US" altLang="zh-CN" b="1" noProof="0" dirty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2976"/>
            <a:ext cx="6400800" cy="1752600"/>
          </a:xfrm>
        </p:spPr>
        <p:txBody>
          <a:bodyPr/>
          <a:lstStyle/>
          <a:p>
            <a:pPr eaLnBrk="1" hangingPunct="1"/>
            <a:endParaRPr lang="en-US" altLang="zh-CN" b="1" noProof="0" dirty="0" smtClean="0">
              <a:solidFill>
                <a:schemeClr val="accent2"/>
              </a:solidFill>
              <a:ea typeface="SimSun" pitchFamily="2" charset="-122"/>
              <a:cs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Digital Inputs</a:t>
            </a:r>
            <a:endParaRPr lang="en-US" sz="3600" noProof="0" dirty="0"/>
          </a:p>
        </p:txBody>
      </p:sp>
      <p:sp>
        <p:nvSpPr>
          <p:cNvPr id="4301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905000"/>
          </a:xfrm>
        </p:spPr>
        <p:txBody>
          <a:bodyPr/>
          <a:lstStyle/>
          <a:p>
            <a:pPr marL="0" indent="14288">
              <a:buFontTx/>
              <a:buNone/>
            </a:pPr>
            <a:r>
              <a:rPr lang="en-US" sz="2400" noProof="0" dirty="0" smtClean="0"/>
              <a:t>Digital input:</a:t>
            </a:r>
          </a:p>
          <a:p>
            <a:pPr marL="0" indent="14288"/>
            <a:r>
              <a:rPr lang="en-US" sz="2400" noProof="0" dirty="0" smtClean="0"/>
              <a:t> 0 Volt: Low</a:t>
            </a:r>
          </a:p>
          <a:p>
            <a:pPr marL="0" indent="14288"/>
            <a:r>
              <a:rPr lang="en-US" sz="2400" noProof="0" dirty="0" smtClean="0"/>
              <a:t> 5 Volt: High</a:t>
            </a:r>
          </a:p>
          <a:p>
            <a:pPr marL="0" indent="14288"/>
            <a:r>
              <a:rPr lang="en-US" sz="2400" noProof="0" dirty="0" smtClean="0"/>
              <a:t> 2.5 Volt or floating?: </a:t>
            </a:r>
          </a:p>
          <a:p>
            <a:pPr marL="400050" lvl="1" indent="0">
              <a:buNone/>
            </a:pPr>
            <a:r>
              <a:rPr lang="en-US" sz="2000" noProof="0" dirty="0" smtClean="0">
                <a:solidFill>
                  <a:srgbClr val="FF0000"/>
                </a:solidFill>
              </a:rPr>
              <a:t>Undefined !!</a:t>
            </a:r>
            <a:endParaRPr lang="en-US" sz="2000" noProof="0" dirty="0">
              <a:solidFill>
                <a:srgbClr val="FF0000"/>
              </a:solidFill>
            </a:endParaRPr>
          </a:p>
        </p:txBody>
      </p:sp>
      <p:sp>
        <p:nvSpPr>
          <p:cNvPr id="43012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43013" name="Afbeelding 5"/>
          <p:cNvPicPr>
            <a:picLocks noChangeAspect="1"/>
          </p:cNvPicPr>
          <p:nvPr/>
        </p:nvPicPr>
        <p:blipFill>
          <a:blip r:embed="rId3" cstate="print"/>
          <a:srcRect t="8456" b="9093"/>
          <a:stretch>
            <a:fillRect/>
          </a:stretch>
        </p:blipFill>
        <p:spPr bwMode="auto">
          <a:xfrm>
            <a:off x="4191000" y="1782539"/>
            <a:ext cx="43513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echte verbindingslijn met pijl 7"/>
          <p:cNvCxnSpPr>
            <a:cxnSpLocks noChangeShapeType="1"/>
          </p:cNvCxnSpPr>
          <p:nvPr/>
        </p:nvCxnSpPr>
        <p:spPr bwMode="auto">
          <a:xfrm rot="5400000">
            <a:off x="5947767" y="1577752"/>
            <a:ext cx="7620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333375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zh-CN" sz="3600" b="1" dirty="0" smtClean="0">
                <a:solidFill>
                  <a:srgbClr val="A50021"/>
                </a:solidFill>
                <a:ea typeface="SimSun" pitchFamily="2" charset="-122"/>
              </a:rPr>
              <a:t>Electronics : Digital sensors</a:t>
            </a:r>
            <a:endParaRPr lang="en-US" altLang="zh-CN" sz="3600" b="1" dirty="0" smtClean="0">
              <a:solidFill>
                <a:srgbClr val="A50021"/>
              </a:solidFill>
              <a:ea typeface="SimSun" pitchFamily="2" charset="-122"/>
            </a:endParaRPr>
          </a:p>
        </p:txBody>
      </p:sp>
      <p:sp>
        <p:nvSpPr>
          <p:cNvPr id="17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3124200" y="6255171"/>
            <a:ext cx="2895600" cy="476250"/>
          </a:xfrm>
          <a:noFill/>
        </p:spPr>
        <p:txBody>
          <a:bodyPr/>
          <a:lstStyle/>
          <a:p>
            <a:r>
              <a:rPr lang="en-US" altLang="zh-CN" dirty="0">
                <a:cs typeface="SimSun" pitchFamily="2" charset="-122"/>
              </a:rPr>
              <a:t>Arduino Workshop</a:t>
            </a:r>
          </a:p>
        </p:txBody>
      </p:sp>
      <p:sp>
        <p:nvSpPr>
          <p:cNvPr id="2" name="AutoShape 6" descr="data:image/jpeg;base64,/9j/4AAQSkZJRgABAQAAAQABAAD/2wCEAAkGBhQSERMTExQWFRUVFRcaFhgYFRUWGxgXGBYWGBgXGBoYGyYfGBskGRkXHy8gIycpLiwsGB4xNTAqNSYrLCkBCQoKDgwOGg8PFywkHB8sLCwpKSksKSksLCwpLCwsLCkpKSksLCwpKSwpKSwpKSwpLCwsKSkpLCksKSwsKSwsKf/AABEIAPgAzAMBIgACEQEDEQH/xAAcAAEAAgMBAQEAAAAAAAAAAAAABQYDBAcCAQj/xABBEAABAwEGAwQHBgUDBAMAAAABAAIRAwQFEiExQQZRYSJxgZEHEzJCobHwFCNSwdHhFWJysvEkQ4IzkqLCCFNj/8QAGQEBAQEBAQEAAAAAAAAAAAAAAAECAwQF/8QAIREBAQEBAAEFAAMBAAAAAAAAAAERAgMSITFBURMyYSL/2gAMAwEAAhEDEQA/AO4oiICIiAiIgIiICIiAiL4XQg+otCpf9maYdaKIPI1aY+ZW1Z7Wx4lj2vHNrg4fBBlREQEREBERAREQEREBERAREQEREBERAREQFrXheNOhTdVqvDGN1cfl1PQLPUqBoLiQAASSdABmSV+bfSDx2+8K5wkigwkUmaZaYyPxO+Ay5zFW7in04vJNOxMDRp614l3e1ug8ZXMr94uq1j/qLRVrO/CXHCPD2R4BajFGPsMFxcC7PIDKc0w1t2S1NqEgCDEwYzHTmtinXcwgscWnYtJB8woxtgMtc2W7mdvHdSNRsBB+jvRNfj7VdtN1Rxe+m99NznEknCZbJOpwObmrkuQ//H+8Oza6BOhp1AO8Frv7WLryqCIiAiIgIiICIiAiIgIiICIiAiIgIiIKr6Uba6ldVqc0kEtazLlUe1h/8SV+Z2t36r9QekOweuu21U9ywEd7XNcPiF+crFZZkEa5RoorTaF4tNqZTHakuOjR8yVsWizercQdNio+23djfinKNERip32C4YmwOYJMKRqwW5ZqMr3UMsIP7rfstlLGAFUXj0J3l6u82s2rUns8QBUH9h81+hl+UOF7x+z22z1dqdZhP9OIB3/jK/V4UUREVQREQEREBERAREQEREBERAREQEREEbxGP9LW/oK/O15swVXOGhJ8DzX6Nvxs2asP/wA3fJfne+/bd3qVVbvG14pznqov+JObupW2WcH9lFVbv5FEZ6d/EasafNbLb9J0YweZ+ZUQLG7otmhZjvCo2i+Ti36L9JcC+kGz21jKQcWV2sGJj4BdDRLmH3hvzG4X5wpUVsmsadRrmEtc3CWuaYIIAIIIzB6qD9bIqd6M+N/4hZoqEevpQKm2Ie7UA6wZA0IO0K4qgiIgIiICIiAiIgIiICIiAiIgIiII+/bS1lB+I+2CwdXOBj8z4L8938PvHd5XU/Snf3qRSAjJ7HOzzAx4jl3MP/cuX8REGoY3WdaxWq61HlbtdaVRoVZYllYFhhZqaDYYF8tft+Df7QvtNebSZd4D5BBbPRdeRpW4DFhFRjgT1EOB+BHiv0Hd1uxtGIjEMiOfIx1X5g4dtRo1qdYTLHtIjXIgmPAAf8gu+eq7IzMbHMHLQxqNlm3K3JsW9FC3VfUwyqc/ddz6Hkeu/wA5pal1mzBERVBERAREQEREBERAReK1ZrGlziGtGpJAA7yVU7045xEssrcR/wDscDhH9LdXd5gd6lsiyast4XnToNx1Xho2nU9ABmT0CqFv4trWiW0AaTPxH2z3bM+J7loUrsdUf6ys41Hnd35bAdApey2MBc71a3OZFC46uNwoNe0FzmkuMnMkEOOuZlofuqE60kkAmQG9k82xl4gZLtt9NDsjpEaaHPP65Lj/ABDcJsrogmk4BwcJ+7Mxrs2dDtMcpnN+l6iKrrSqBZ6tYjXtDmNfJarqjTuPkurkxLPTK1wc1nY4cwg2qa+vpiS4kd3lry/PZY2VeWfyXsU82mC9xMAATJOzWjMlFTfC9jNS0UWgZvqMgZAimxwqPdJ7IJDd+YXdbLZ5bMQNSSdJzzJ71SeAeHmUgXVADXqNlwh33TQ4RTbMCZzcecDZXeo8uaGzIBOXiuW7XTMjWtVIS4A/4557Ldu2/vVwyqezoH/h6O6ddt+a8+qBAJAY0ZYiTnPIb/utK0UBny+tU+E+VxBX1VS6b1NAYXdqmPEt7uY6dPA2prpE811l1izH1ERVBERARF8JhB9VbvfjanTJZRHrqmmRhjT1dv3CfBeb6vkVmupMEtdk52kjkFXLQ+hZKZfUIpsGk/JoGZPQLne/xuc/pWZXtTsVocSBmGjJre5v5mSpOy3e1gyHj9BV67PSDYqrwwVHNJMAvaWgk6ZyQPGFanLDQ1sn/KW20YGT9SvdDSd/ioq8i44WuiZMxMa5a9EpGvSd6wua4gYtDsDsT01HcV8qWEYfVPyyLTzjcfnuFoWBxx1HfzubntGUfD4qwm1te0YvaaNc5A5HLtD66Ll9tub396Nsy+g7DOeECW6Z9kZgnplqqba+FLW3/Yc/ImWZ5DIkggEeS7PUtjTia1zcuWfmOUQoO2RADonP2SYA03zW53Yl5lchq3RWZBdQqicx927MdCBmt6x3DaHxgs1Z2meBwGekkiAujsqQcJc4YhBgkSJBIJG2QVkuuwMwtAA5ic9BE9+vmVqeXWJzHPbp9GVpqR611Kgw8nCo8j+VrJE6auGqvdx8IUbID6tpc4iC9xxPPiAMDdey0ZznMBWOnSAG3yHitWraWgQ2CMs9G685l3hyUvVrUkj2+yimWuE4y0ty6mS7z+JWelqQM8Jg9CAMvis1mow31lQ9c9T+nRQlwWsvtFoB3h3iMj8I8k5KnCA7U5ac4Cz+qLgQ1uX4iIkbST3beSwtH5rw5xkbwcpz+sltlgq2IUzqDMk6nv188ls2S9alOJONo23jof1WpXrxL6ha0ASTk1oA7zkFDWbjaxPdgFoZimM8QbPRxEeMqbiujWa1NqNxNMj5HkeRWVVGz2h1I42HLcbEKzWK3Nqtlu2o3BXSXXOzGwiItIKJ4rtppWSs8NLobBA1hxDTHWCYUsojixs2Ot/SPg5pWe/60txUrqtbarGvaQQ4SCND+hGhGoUbxvww+2UGCn7VNxIBMYgRBE7HTPvURQc+zvNWkMTSZqUpjF/Ow+7UHPfQq5XXeTK7Gvpn2gYnImIxNI91w3HjovNz1rfPc7jlV3ejW1VKgD6YpN3c5wOXQNJJPkuv0aOBgEkgAa9wGu+izNYvhd9fqtyYsmDOy0nM6mNfJaVrbJY7Sfzhb4+u7Za1opyI1yy+uv6qqw2ewDHUZHvFw8c2nyK0rXZ8LuRAOhiVO2KtJa73mCD/ADM/Vp+C+31ZGPaXNM9x5HNY6jUqgVre0PdI11yAzzAcI96MjzC0bdaZgguOf1nGi+X7TDSY3OvRQjqzgMj8VM1pvfapcO1mD/nIbK2XRbTAh+umGMRjv6+S5u+2O9Y2TOY67jmp3hm8n4mjEVZzkYl+nTGWcuGpcYzMzy5qQsd0tb23Q5wEiM4Gcd/7LTu6oSBJJ0Ofn9BbN6XpgYW4hjI7PQczyG3iqrU4mvYMpakFwyB25TyKgeA5c+tUOYMNB7j/AIUHxFbX2ioKbAXOLoAbJ1XRuG7gFkoNafaiXHry7/2WuYzayVRmdljqdF9qVNTr+ywl3j9fBaRD8WXQ602Z9Jo7RIIBMAxnBj/Egd45KOBLY5+AWao0zBc6A3vLj2Y7l3MCe5bVjsTn7R9fFZzUs1DXVYTRs1Kk52M06bWk8yAOecfkvn8ZbQrUjihxc3EBswkBxdG0aZ5kCAVN3/Z2ULNUq6ua2QMQbOYkSchlK5P9tfUrNLyPbyY32Gk5SZzqO/mcVOr6We/JOY7yiBF6EFG8Rtmy1v6D8M1JLVvVk0Ko503/ANpU6+Kl+HJGNkKGtdstFmrCtRGKm5rfWM5kZB38rhs4fEZGa5rFY6wwtad2mQehXz9x5eerzdie4V4nbbGES7E0D1ge1rYJ0gtyIMHkclPvGS5sWvsVQ16HaY7KozYt5HlB0O3zvFzX5TtDGua4FriGifaa4j/pvGzuWx1HJduO/U9vHc6iRo5jUyBmRoSsdQEHX4CPkshbG2S+uzHIro21bLWE8iDzzB2M8/msl5VX4DEDI5R2TOpB9w8wcuq07RQM5cj47xmsdO+Szs1G4xplqO7n3FS/6rnvEjiH6EHWDtOnwUF9qMRuuwVrusdpgHCDIyP3Z6iNCY5KKtPojYSTSrFvR7ZHmM1ZDXJbTWIMrYu29HMcCDur5bPQ1aH5ivQjbN4/9Vlu/wBBTyfvbUwDcU2OcfNxHyWp8e7Oo+zcYlrYxOy3W/db7Tby5lKmXNIwuqOJDRloXab6DyV2ub0V2KhBcw1nc6pDh/2gAecq1DDTbAAa0aAAADwCej9PV+IPhzhClZG4px1IzeduYErPeVunsjQarPabdiEA5Z/BRpY5xyTfxM/WF1RZaVic8rfs11bn4arYtt40rO0l5DRn45Ji6+WW7AwS7PyUXf8AxlRsoLQZqfh5ZHVU7iX0iPqk0qEgaZAj9FHXfw05xx1sRk6ZnUzKWkn693lfFovB0ZsYcoGXnlKh7DRLa7GnMteATzIMK+2SxM9loAAEdd4zGfLzVMoN/wBaBr9//wC649OPn+I7miIvW0LzUZIIO4I816RBya+rC6zOLXjfsnZwJgEHkqZfONgHq3nsuJaco6gc2967zxDY2VKPbY1+EtIxaAyM8s4VEv24mOpEtgBsYmyOydhO7SdD3Lxd+P01OfHMVe5bxNWm1zmwHS07gmBI8iNViNGpY6nrrNm3/cpkmC3cEbjkdQo+veX2fDTY8FuLEW4WuiYmCQSJA2UzZLfic3PUeen6rjf+b7OPc9F2Lrcd+07VTD2E5ZOBImm78LufQ6HPkpD1RA7u9c3qWR9mqfabKYPvs1aRuCN29NtQrjcnE1K0U2uZOKQ19My5zCdtJc0xk7zXo4716PH5PV7faRrVsoKibe0QcvrZTZAcJGmY0Iz310MrRtNlBGWvj0Wq6xULW3Cdh3fstenftaj7zgPdgkfLUKeqXRiJbpB1iY+Khb/uOpTaXsIeJGWHMbZa8/BSd87jF8nMvp33fBx/bBmKkjvdlnGf1yU3dfHtqcWh+HMTvuJyzOmf1pzs03AgtBJ3yntdBy/Tqp67qNQnIBsgbkTkMgM+nn0XWtOpWO/XvE692X1ot0WguUHw/dr4E5Dl/n6zVqo2ECCdlJtLkalGx4o2W+2k2mJMCNSVFXzxVRswIJBI2EZ/sMs+oXOL44xtFtcadMODCdBv0MbQr7RMtXDiP0jU6Qc2lD3QdOfy/wAKiO+0W0lziQzeTkO7nspS5uDwCH1hJOgOn/JTdttTLMwucAGNiCImdoBWbVzGndNxUaLS5oDjA7WQHfPIaz81vWWynA4moHNLTm07/wApGveeS5bxdxlVtTsDexSJ9kau/rOrvHJX3gum42Kk3YhwnPTEfzyWSXUxUvGnSaS4hgzw5ziynLLnkqZcVE1bbSDR7VUHLYYsR8AFN0uDbRa7XUc44KDSGtceQAkMG+c5roNx8N0bK2KTczq85uPjsOgVnN6cO96v+RKIiL0NCIiDXvBs0n9xPlmud8Y2B1WyODSJa5rhPKcwSNs57wF0wqnXxZY9bTGwMeIkBcvJPt04c8ocNOsnq/XMD6dZrXMqAEjNs4TyI5KI4ms5kFnY9XJBGuX1ouz3dWxWGjGecZj8LnZGRO0T1VZ4luekaJqghobk8PMEScgTMHUQ79V5++JLsLtiocPXx6xrcTm4zIgOEmAJOHWM+7VeL0uNwcatmcWPjMNJB/4kZ+CiLS9tJ4FIHsvaSBkJGqsNkvIFzQTGIGOun5Ljfa+zyd8+m7E7whe7bRSwPd983/rB5OJ2wf1Byk6g96sFd8HLLrE89QdlRbddhc9tag7BVaQZG/1y3Vmsd54xgcB65rTkMg8fiZ05t2Peu3Hk32rv4/J6vb7Qt8X8+iXNOsy3YFuhjqCPj1WrQv11enULtAx2WpORUjbWMqscHtDmh3L3gAYHMnMT012UbVpUqFNzGDN4OkSBrAyAPJZvivq1jrxS9+p4uiiKjg0tw4pjWCc+Xdsr3cHC+eItwt2yM+E7T0C98DXNSbRbVMB0CWl04JkiZ0Jmfkt2/wDjWlZhDe0/YDylerP1338TLnU6LJcQAAqJxP6RZmnQBPUH5wc+5QtevabaSTIZOmcTnHTSQpa7OF6bADEnKSTI3HLPPZS9LIrtj4frWp2Os4wfPoBJy7lcruuZlJoDRhA15k9/59Vssw6thxBgkEGJIkZaGNu5ZJGca79MslhXx4EjroOfcqx6RWzYzz9az5OP5hWWvXa2m58yGtnLoJjyUVwVV+2V6n2gBwYwOY3ZjpAkdY3OaX5z9Z6rkfCt2farZhceyxrnu29kZNHUuj4rvvDtw+ps9BkdrBJyMAntH4lfKPo/s7Kxq05YHEF7GhoDiCTmYkAzmBEqzrpzx+s7nw8sZAAGy9Ii6siIiAiIgKn8b0DhqFpIJpyI3IkfkFcFBcUUJa3qHD5H9Vjv4a5+WvdVqx3fZ3nk0HIjMS3Q6ZjdVzja6DXogNIBa+cwDkWkGQcieR6qd4Mq47A5p1Y54z6Zg+aj75JLIbE6x8Acuv1sufbfKpVeEK9gLRUaKlN5gOZLoOZgyAQYE+ar/E9jLnRGHBm2JBnYzsu7XjPqG+6ezpsYnlzCpfFNkomjjc5jSAJGgOKBLOYLiOzsSuPfjk62J/aKZwzbKj6YLhiLfacAcv6ssipuqwOjMggy1wyLXcwVS7xtcPJoAiCMWEkNcWnkNR3q03bbMbWnouFeTy8ei7Hi8rzeC0vaA7QvDXYX/wAwwZtPQjXQrwbS31ZNOm1jnAh1Z9PDAn/ap6k74n+Sy3tVIaCCR3KPtDyWEkk5d63O+szUvm6sxo3Rf1pdXcxtWo49loJOZZMQY5Egjl4q9XdwyA4F5xO3nu0lc84Laf4i3vb/AHBdqp0tctD55byvRHq8d3lp1ajabHO0a0EnkO7Zcw4o9IlWripWf7tpJGKYceee3h8VfeMLRhsVoOsMGXOSIiNPBcesFDG5xIU66kXur36O7dTpWNz61UU24tCQJJGEbz7uQ6zyV5sNZlSkx7DLHDENWnXrnqCuG26hmIGcj5rt3DdItstEcgZ5ZOd3JzdJdZLfY8VKowHtOY4DpII0UlwjwqLGw4iHVHxiI0AHujpK1m04OmRI0PdoNt1aV155m6nQiIurIiIgIiICIiAo+/KOKl3EH8vzUgvjmyCDoVLNIpXAwLX22mTliDgPAz8wsHr/APWWXOJMbZ9po36kfBWu7+H6VGpUqMBxVAAZM5DYKpOeG2mzEyO0G6DWW+Wk+C5WZjpLurnejJpnoQqTxPdP2imxmIsIqDPI6ggxzkH6hX+s2WuHMH5KnWmoJpjUl7D8RGW6vc9zlUb19F1oombIXVKb2zGJrXNykgzGIci3M8ucTcDIaQdQT813Wi2GtHID5Ki8eXUW1KdZjQGYcJgQA7E50mOeLXmuXl8Uk2OPl9+VNvp3ZC1KebF7v6p2B3rVoVeyFwkeRp3QG0bXRqPLWj1jZJyGTgfDILpFLjKlaLR9ns5x5HE8ezkCYBPtZDX5rlnE1ie6iCxjnQ8SQCQJB1hdI9GvDhYxkZuZTGJxggPqdogdAMu8lejn3e3xX2WqlcjK0U6rcTC3tgk5gREkGdYVVvX0TuFabMR6t34jGDod3DlH7rpFjsuAZmSdT+S2F0vinU91t1VLi9H9nsrS9wFWrB7bgIGXujQd+qXWA2mB1ftHvu22yhWpzZBHNc4q2h7cdInA2m94OxMkukn/AJbeYS8zn4a5b9uvwMJFMYnR3AePNXWz1w9jXt0cAR3ESuPXvfzGDBSEnmDMiNP2V99HVoqusYFUQWvcG/0mHD+4jwV5p1FoREXRgREQEREBERAREQFQb0Zhr0csxUIz6SfyV+Ufa7ipVKjajgcTSDkYBIBGY7iVnqa1LjfKpFJ339DfL5Fp37leFQq49XVp56Pdr3O/RZ7+l5+19XitRDmlrgC0iCDmCF7RdGHLuNeA6wzszDUYT7Izc3p/MO5Y+FfR1VqAOtANJn4ffPh7vj5LqqLl/FzrH8c1p2W56NOn6ptNoZuIBk8zOp6rPZ7KymIY1rRrDQAJ55LKi6Y2IiKgua+ka7TUtDPUntOwseBlmZie4fNdKWr/AAyn631uHtxH7xz2lZ6mrLiocN+jqnShz+07cn8h+ZV1oUAxoa0QAsiKyYW6IiKoIiICIiAiIgIiICIiAqVxAw0qzDrNSRlqHNdp4mFdV4fSBiQDBkSAYPMclnqasuPTTkvqItI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hQSERMTExQWFRUVFRcaFhgYFRUWGxgXGBYWGBgXGBoYGyYfGBskGRkXHy8gIycpLiwsGB4xNTAqNSYrLCkBCQoKDgwOGg8PFywkHB8sLCwpKSksKSksLCwpLCwsLCkpKSksLCwpKSwpKSwpKSwpLCwsKSkpLCksKSwsKSwsKf/AABEIAPgAzAMBIgACEQEDEQH/xAAcAAEAAgMBAQEAAAAAAAAAAAAABQYDBAcCAQj/xABBEAABAwEGAwQHBgUDBAMAAAABAAIRAwQFEiExQQZRYSJxgZEHEzJCobHwFCNSwdHhFWJysvEkQ4IzkqLCCFNj/8QAGQEBAQEBAQEAAAAAAAAAAAAAAAECAwQF/8QAIREBAQEBAAEFAAMBAAAAAAAAAAERAgMSITFBURMyYSL/2gAMAwEAAhEDEQA/AO4oiICIiAiIgIiICIiAiL4XQg+otCpf9maYdaKIPI1aY+ZW1Z7Wx4lj2vHNrg4fBBlREQEREBERAREQEREBERAREQEREBERAREQFrXheNOhTdVqvDGN1cfl1PQLPUqBoLiQAASSdABmSV+bfSDx2+8K5wkigwkUmaZaYyPxO+Ay5zFW7in04vJNOxMDRp614l3e1ug8ZXMr94uq1j/qLRVrO/CXHCPD2R4BajFGPsMFxcC7PIDKc0w1t2S1NqEgCDEwYzHTmtinXcwgscWnYtJB8woxtgMtc2W7mdvHdSNRsBB+jvRNfj7VdtN1Rxe+m99NznEknCZbJOpwObmrkuQ//H+8Oza6BOhp1AO8Frv7WLryqCIiAiIgIiICIiAiIgIiICIiAiIgIiIKr6Uba6ldVqc0kEtazLlUe1h/8SV+Z2t36r9QekOweuu21U9ywEd7XNcPiF+crFZZkEa5RoorTaF4tNqZTHakuOjR8yVsWizercQdNio+23djfinKNERip32C4YmwOYJMKRqwW5ZqMr3UMsIP7rfstlLGAFUXj0J3l6u82s2rUns8QBUH9h81+hl+UOF7x+z22z1dqdZhP9OIB3/jK/V4UUREVQREQEREBERAREQEREBERAREQEREEbxGP9LW/oK/O15swVXOGhJ8DzX6Nvxs2asP/wA3fJfne+/bd3qVVbvG14pznqov+JObupW2WcH9lFVbv5FEZ6d/EasafNbLb9J0YweZ+ZUQLG7otmhZjvCo2i+Ti36L9JcC+kGz21jKQcWV2sGJj4BdDRLmH3hvzG4X5wpUVsmsadRrmEtc3CWuaYIIAIIIzB6qD9bIqd6M+N/4hZoqEevpQKm2Ie7UA6wZA0IO0K4qgiIgIiICIiAiIgIiICIiAiIgIiII+/bS1lB+I+2CwdXOBj8z4L8938PvHd5XU/Snf3qRSAjJ7HOzzAx4jl3MP/cuX8REGoY3WdaxWq61HlbtdaVRoVZYllYFhhZqaDYYF8tft+Df7QvtNebSZd4D5BBbPRdeRpW4DFhFRjgT1EOB+BHiv0Hd1uxtGIjEMiOfIx1X5g4dtRo1qdYTLHtIjXIgmPAAf8gu+eq7IzMbHMHLQxqNlm3K3JsW9FC3VfUwyqc/ddz6Hkeu/wA5pal1mzBERVBERAREQEREBERAReK1ZrGlziGtGpJAA7yVU7045xEssrcR/wDscDhH9LdXd5gd6lsiyast4XnToNx1Xho2nU9ABmT0CqFv4trWiW0AaTPxH2z3bM+J7loUrsdUf6ys41Hnd35bAdApey2MBc71a3OZFC46uNwoNe0FzmkuMnMkEOOuZlofuqE60kkAmQG9k82xl4gZLtt9NDsjpEaaHPP65Lj/ABDcJsrogmk4BwcJ+7Mxrs2dDtMcpnN+l6iKrrSqBZ6tYjXtDmNfJarqjTuPkurkxLPTK1wc1nY4cwg2qa+vpiS4kd3lry/PZY2VeWfyXsU82mC9xMAATJOzWjMlFTfC9jNS0UWgZvqMgZAimxwqPdJ7IJDd+YXdbLZ5bMQNSSdJzzJ71SeAeHmUgXVADXqNlwh33TQ4RTbMCZzcecDZXeo8uaGzIBOXiuW7XTMjWtVIS4A/4557Ldu2/vVwyqezoH/h6O6ddt+a8+qBAJAY0ZYiTnPIb/utK0UBny+tU+E+VxBX1VS6b1NAYXdqmPEt7uY6dPA2prpE811l1izH1ERVBERARF8JhB9VbvfjanTJZRHrqmmRhjT1dv3CfBeb6vkVmupMEtdk52kjkFXLQ+hZKZfUIpsGk/JoGZPQLne/xuc/pWZXtTsVocSBmGjJre5v5mSpOy3e1gyHj9BV67PSDYqrwwVHNJMAvaWgk6ZyQPGFanLDQ1sn/KW20YGT9SvdDSd/ioq8i44WuiZMxMa5a9EpGvSd6wua4gYtDsDsT01HcV8qWEYfVPyyLTzjcfnuFoWBxx1HfzubntGUfD4qwm1te0YvaaNc5A5HLtD66Ll9tub396Nsy+g7DOeECW6Z9kZgnplqqba+FLW3/Yc/ImWZ5DIkggEeS7PUtjTia1zcuWfmOUQoO2RADonP2SYA03zW53Yl5lchq3RWZBdQqicx927MdCBmt6x3DaHxgs1Z2meBwGekkiAujsqQcJc4YhBgkSJBIJG2QVkuuwMwtAA5ic9BE9+vmVqeXWJzHPbp9GVpqR611Kgw8nCo8j+VrJE6auGqvdx8IUbID6tpc4iC9xxPPiAMDdey0ZznMBWOnSAG3yHitWraWgQ2CMs9G685l3hyUvVrUkj2+yimWuE4y0ty6mS7z+JWelqQM8Jg9CAMvis1mow31lQ9c9T+nRQlwWsvtFoB3h3iMj8I8k5KnCA7U5ac4Cz+qLgQ1uX4iIkbST3beSwtH5rw5xkbwcpz+sltlgq2IUzqDMk6nv188ls2S9alOJONo23jof1WpXrxL6ha0ASTk1oA7zkFDWbjaxPdgFoZimM8QbPRxEeMqbiujWa1NqNxNMj5HkeRWVVGz2h1I42HLcbEKzWK3Nqtlu2o3BXSXXOzGwiItIKJ4rtppWSs8NLobBA1hxDTHWCYUsojixs2Ot/SPg5pWe/60txUrqtbarGvaQQ4SCND+hGhGoUbxvww+2UGCn7VNxIBMYgRBE7HTPvURQc+zvNWkMTSZqUpjF/Ow+7UHPfQq5XXeTK7Gvpn2gYnImIxNI91w3HjovNz1rfPc7jlV3ejW1VKgD6YpN3c5wOXQNJJPkuv0aOBgEkgAa9wGu+izNYvhd9fqtyYsmDOy0nM6mNfJaVrbJY7Sfzhb4+u7Za1opyI1yy+uv6qqw2ewDHUZHvFw8c2nyK0rXZ8LuRAOhiVO2KtJa73mCD/ADM/Vp+C+31ZGPaXNM9x5HNY6jUqgVre0PdI11yAzzAcI96MjzC0bdaZgguOf1nGi+X7TDSY3OvRQjqzgMj8VM1pvfapcO1mD/nIbK2XRbTAh+umGMRjv6+S5u+2O9Y2TOY67jmp3hm8n4mjEVZzkYl+nTGWcuGpcYzMzy5qQsd0tb23Q5wEiM4Gcd/7LTu6oSBJJ0Ofn9BbN6XpgYW4hjI7PQczyG3iqrU4mvYMpakFwyB25TyKgeA5c+tUOYMNB7j/AIUHxFbX2ioKbAXOLoAbJ1XRuG7gFkoNafaiXHry7/2WuYzayVRmdljqdF9qVNTr+ywl3j9fBaRD8WXQ602Z9Jo7RIIBMAxnBj/Egd45KOBLY5+AWao0zBc6A3vLj2Y7l3MCe5bVjsTn7R9fFZzUs1DXVYTRs1Kk52M06bWk8yAOecfkvn8ZbQrUjihxc3EBswkBxdG0aZ5kCAVN3/Z2ULNUq6ua2QMQbOYkSchlK5P9tfUrNLyPbyY32Gk5SZzqO/mcVOr6We/JOY7yiBF6EFG8Rtmy1v6D8M1JLVvVk0Ko503/ANpU6+Kl+HJGNkKGtdstFmrCtRGKm5rfWM5kZB38rhs4fEZGa5rFY6wwtad2mQehXz9x5eerzdie4V4nbbGES7E0D1ge1rYJ0gtyIMHkclPvGS5sWvsVQ16HaY7KozYt5HlB0O3zvFzX5TtDGua4FriGifaa4j/pvGzuWx1HJduO/U9vHc6iRo5jUyBmRoSsdQEHX4CPkshbG2S+uzHIro21bLWE8iDzzB2M8/msl5VX4DEDI5R2TOpB9w8wcuq07RQM5cj47xmsdO+Szs1G4xplqO7n3FS/6rnvEjiH6EHWDtOnwUF9qMRuuwVrusdpgHCDIyP3Z6iNCY5KKtPojYSTSrFvR7ZHmM1ZDXJbTWIMrYu29HMcCDur5bPQ1aH5ivQjbN4/9Vlu/wBBTyfvbUwDcU2OcfNxHyWp8e7Oo+zcYlrYxOy3W/db7Tby5lKmXNIwuqOJDRloXab6DyV2ub0V2KhBcw1nc6pDh/2gAecq1DDTbAAa0aAAADwCej9PV+IPhzhClZG4px1IzeduYErPeVunsjQarPabdiEA5Z/BRpY5xyTfxM/WF1RZaVic8rfs11bn4arYtt40rO0l5DRn45Ji6+WW7AwS7PyUXf8AxlRsoLQZqfh5ZHVU7iX0iPqk0qEgaZAj9FHXfw05xx1sRk6ZnUzKWkn693lfFovB0ZsYcoGXnlKh7DRLa7GnMteATzIMK+2SxM9loAAEdd4zGfLzVMoN/wBaBr9//wC649OPn+I7miIvW0LzUZIIO4I816RBya+rC6zOLXjfsnZwJgEHkqZfONgHq3nsuJaco6gc2967zxDY2VKPbY1+EtIxaAyM8s4VEv24mOpEtgBsYmyOydhO7SdD3Lxd+P01OfHMVe5bxNWm1zmwHS07gmBI8iNViNGpY6nrrNm3/cpkmC3cEbjkdQo+veX2fDTY8FuLEW4WuiYmCQSJA2UzZLfic3PUeen6rjf+b7OPc9F2Lrcd+07VTD2E5ZOBImm78LufQ6HPkpD1RA7u9c3qWR9mqfabKYPvs1aRuCN29NtQrjcnE1K0U2uZOKQ19My5zCdtJc0xk7zXo4716PH5PV7faRrVsoKibe0QcvrZTZAcJGmY0Iz310MrRtNlBGWvj0Wq6xULW3Cdh3fstenftaj7zgPdgkfLUKeqXRiJbpB1iY+Khb/uOpTaXsIeJGWHMbZa8/BSd87jF8nMvp33fBx/bBmKkjvdlnGf1yU3dfHtqcWh+HMTvuJyzOmf1pzs03AgtBJ3yntdBy/Tqp67qNQnIBsgbkTkMgM+nn0XWtOpWO/XvE692X1ot0WguUHw/dr4E5Dl/n6zVqo2ECCdlJtLkalGx4o2W+2k2mJMCNSVFXzxVRswIJBI2EZ/sMs+oXOL44xtFtcadMODCdBv0MbQr7RMtXDiP0jU6Qc2lD3QdOfy/wAKiO+0W0lziQzeTkO7nspS5uDwCH1hJOgOn/JTdttTLMwucAGNiCImdoBWbVzGndNxUaLS5oDjA7WQHfPIaz81vWWynA4moHNLTm07/wApGveeS5bxdxlVtTsDexSJ9kau/rOrvHJX3gum42Kk3YhwnPTEfzyWSXUxUvGnSaS4hgzw5ziynLLnkqZcVE1bbSDR7VUHLYYsR8AFN0uDbRa7XUc44KDSGtceQAkMG+c5roNx8N0bK2KTczq85uPjsOgVnN6cO96v+RKIiL0NCIiDXvBs0n9xPlmud8Y2B1WyODSJa5rhPKcwSNs57wF0wqnXxZY9bTGwMeIkBcvJPt04c8ocNOsnq/XMD6dZrXMqAEjNs4TyI5KI4ms5kFnY9XJBGuX1ouz3dWxWGjGecZj8LnZGRO0T1VZ4luekaJqghobk8PMEScgTMHUQ79V5++JLsLtiocPXx6xrcTm4zIgOEmAJOHWM+7VeL0uNwcatmcWPjMNJB/4kZ+CiLS9tJ4FIHsvaSBkJGqsNkvIFzQTGIGOun5Ljfa+zyd8+m7E7whe7bRSwPd983/rB5OJ2wf1Byk6g96sFd8HLLrE89QdlRbddhc9tag7BVaQZG/1y3Vmsd54xgcB65rTkMg8fiZ05t2Peu3Hk32rv4/J6vb7Qt8X8+iXNOsy3YFuhjqCPj1WrQv11enULtAx2WpORUjbWMqscHtDmh3L3gAYHMnMT012UbVpUqFNzGDN4OkSBrAyAPJZvivq1jrxS9+p4uiiKjg0tw4pjWCc+Xdsr3cHC+eItwt2yM+E7T0C98DXNSbRbVMB0CWl04JkiZ0Jmfkt2/wDjWlZhDe0/YDylerP1338TLnU6LJcQAAqJxP6RZmnQBPUH5wc+5QtevabaSTIZOmcTnHTSQpa7OF6bADEnKSTI3HLPPZS9LIrtj4frWp2Os4wfPoBJy7lcruuZlJoDRhA15k9/59Vssw6thxBgkEGJIkZaGNu5ZJGca79MslhXx4EjroOfcqx6RWzYzz9az5OP5hWWvXa2m58yGtnLoJjyUVwVV+2V6n2gBwYwOY3ZjpAkdY3OaX5z9Z6rkfCt2farZhceyxrnu29kZNHUuj4rvvDtw+ps9BkdrBJyMAntH4lfKPo/s7Kxq05YHEF7GhoDiCTmYkAzmBEqzrpzx+s7nw8sZAAGy9Ii6siIiAiIgKn8b0DhqFpIJpyI3IkfkFcFBcUUJa3qHD5H9Vjv4a5+WvdVqx3fZ3nk0HIjMS3Q6ZjdVzja6DXogNIBa+cwDkWkGQcieR6qd4Mq47A5p1Y54z6Zg+aj75JLIbE6x8Acuv1sufbfKpVeEK9gLRUaKlN5gOZLoOZgyAQYE+ar/E9jLnRGHBm2JBnYzsu7XjPqG+6ezpsYnlzCpfFNkomjjc5jSAJGgOKBLOYLiOzsSuPfjk62J/aKZwzbKj6YLhiLfacAcv6ssipuqwOjMggy1wyLXcwVS7xtcPJoAiCMWEkNcWnkNR3q03bbMbWnouFeTy8ei7Hi8rzeC0vaA7QvDXYX/wAwwZtPQjXQrwbS31ZNOm1jnAh1Z9PDAn/ap6k74n+Sy3tVIaCCR3KPtDyWEkk5d63O+szUvm6sxo3Rf1pdXcxtWo49loJOZZMQY5Egjl4q9XdwyA4F5xO3nu0lc84Laf4i3vb/AHBdqp0tctD55byvRHq8d3lp1ajabHO0a0EnkO7Zcw4o9IlWripWf7tpJGKYceee3h8VfeMLRhsVoOsMGXOSIiNPBcesFDG5xIU66kXur36O7dTpWNz61UU24tCQJJGEbz7uQ6zyV5sNZlSkx7DLHDENWnXrnqCuG26hmIGcj5rt3DdItstEcgZ5ZOd3JzdJdZLfY8VKowHtOY4DpII0UlwjwqLGw4iHVHxiI0AHujpK1m04OmRI0PdoNt1aV155m6nQiIurIiIgIiICIiAo+/KOKl3EH8vzUgvjmyCDoVLNIpXAwLX22mTliDgPAz8wsHr/APWWXOJMbZ9po36kfBWu7+H6VGpUqMBxVAAZM5DYKpOeG2mzEyO0G6DWW+Wk+C5WZjpLurnejJpnoQqTxPdP2imxmIsIqDPI6ggxzkH6hX+s2WuHMH5KnWmoJpjUl7D8RGW6vc9zlUb19F1oombIXVKb2zGJrXNykgzGIci3M8ucTcDIaQdQT813Wi2GtHID5Ki8eXUW1KdZjQGYcJgQA7E50mOeLXmuXl8Uk2OPl9+VNvp3ZC1KebF7v6p2B3rVoVeyFwkeRp3QG0bXRqPLWj1jZJyGTgfDILpFLjKlaLR9ns5x5HE8ezkCYBPtZDX5rlnE1ie6iCxjnQ8SQCQJB1hdI9GvDhYxkZuZTGJxggPqdogdAMu8lejn3e3xX2WqlcjK0U6rcTC3tgk5gREkGdYVVvX0TuFabMR6t34jGDod3DlH7rpFjsuAZmSdT+S2F0vinU91t1VLi9H9nsrS9wFWrB7bgIGXujQd+qXWA2mB1ftHvu22yhWpzZBHNc4q2h7cdInA2m94OxMkukn/AJbeYS8zn4a5b9uvwMJFMYnR3AePNXWz1w9jXt0cAR3ESuPXvfzGDBSEnmDMiNP2V99HVoqusYFUQWvcG/0mHD+4jwV5p1FoREXRgREQEREBERAREQFQb0Zhr0csxUIz6SfyV+Ufa7ipVKjajgcTSDkYBIBGY7iVnqa1LjfKpFJ339DfL5Fp37leFQq49XVp56Pdr3O/RZ7+l5+19XitRDmlrgC0iCDmCF7RdGHLuNeA6wzszDUYT7Izc3p/MO5Y+FfR1VqAOtANJn4ffPh7vj5LqqLl/FzrH8c1p2W56NOn6ptNoZuIBk8zOp6rPZ7KymIY1rRrDQAJ55LKi6Y2IiKgua+ka7TUtDPUntOwseBlmZie4fNdKWr/AAyn631uHtxH7xz2lZ6mrLiocN+jqnShz+07cn8h+ZV1oUAxoa0QAsiKyYW6IiKoIiICIiAiIgIiICIiAqVxAw0qzDrNSRlqHNdp4mFdV4fSBiQDBkSAYPMclnqasuPTTkvqItI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338467" y="2144646"/>
            <a:ext cx="6467066" cy="1764555"/>
            <a:chOff x="1283942" y="2144646"/>
            <a:chExt cx="6467066" cy="1764555"/>
          </a:xfrm>
        </p:grpSpPr>
        <p:pic>
          <p:nvPicPr>
            <p:cNvPr id="1026" name="Picture 2" descr="http://www.elecfreaks.com/store/images/Component_Switch_Button_SW02_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942" y="2314131"/>
              <a:ext cx="1969898" cy="1425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electronics-lab.com/blog/wp-content/uploads/2010/11/Tilt-Sensor-Tutorial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19" t="9973" b="24202"/>
            <a:stretch/>
          </p:blipFill>
          <p:spPr bwMode="auto">
            <a:xfrm>
              <a:off x="3920739" y="2229915"/>
              <a:ext cx="1712554" cy="159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www.hackmeister.dk/wp-content/uploads/2010/07/rotary_encode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2144646"/>
              <a:ext cx="1450816" cy="1764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706695" y="4097340"/>
            <a:ext cx="3730610" cy="1293526"/>
            <a:chOff x="2857614" y="4097340"/>
            <a:chExt cx="3730610" cy="1293526"/>
          </a:xfrm>
        </p:grpSpPr>
        <p:pic>
          <p:nvPicPr>
            <p:cNvPr id="1036" name="Picture 12" descr="http://i395.photobucket.com/albums/pp37/Qmavam/mouseoptpcoupler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9" t="50000" r="60705" b="16511"/>
            <a:stretch/>
          </p:blipFill>
          <p:spPr bwMode="auto">
            <a:xfrm>
              <a:off x="2857614" y="4129176"/>
              <a:ext cx="1109663" cy="122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upload.wikimedia.org/wikipedia/commons/thumb/7/72/Opto-isolator_(aka).jpg/220px-Opto-isolator_(aka)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097340"/>
              <a:ext cx="1368152" cy="1293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32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Digital Inputs</a:t>
            </a:r>
            <a:endParaRPr lang="en-US" sz="3600" noProof="0" dirty="0"/>
          </a:p>
        </p:txBody>
      </p:sp>
      <p:sp>
        <p:nvSpPr>
          <p:cNvPr id="45059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043608" y="1628800"/>
            <a:ext cx="6913562" cy="3994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400" dirty="0" err="1">
                <a:solidFill>
                  <a:srgbClr val="0000FF"/>
                </a:solidFill>
              </a:rPr>
              <a:t>External</a:t>
            </a:r>
            <a:r>
              <a:rPr lang="nl-NL" sz="1400" dirty="0">
                <a:solidFill>
                  <a:srgbClr val="0000FF"/>
                </a:solidFill>
              </a:rPr>
              <a:t> pull up	</a:t>
            </a:r>
            <a:r>
              <a:rPr lang="nl-NL" sz="1400" dirty="0" smtClean="0">
                <a:solidFill>
                  <a:srgbClr val="0000FF"/>
                </a:solidFill>
              </a:rPr>
              <a:t>     </a:t>
            </a:r>
            <a:r>
              <a:rPr lang="nl-NL" sz="1400" dirty="0" err="1" smtClean="0">
                <a:solidFill>
                  <a:srgbClr val="0000FF"/>
                </a:solidFill>
              </a:rPr>
              <a:t>Internal</a:t>
            </a:r>
            <a:r>
              <a:rPr lang="nl-NL" sz="1400" dirty="0" smtClean="0">
                <a:solidFill>
                  <a:srgbClr val="0000FF"/>
                </a:solidFill>
              </a:rPr>
              <a:t> </a:t>
            </a:r>
            <a:r>
              <a:rPr lang="nl-NL" sz="1400" dirty="0">
                <a:solidFill>
                  <a:srgbClr val="0000FF"/>
                </a:solidFill>
              </a:rPr>
              <a:t>pull </a:t>
            </a:r>
            <a:r>
              <a:rPr lang="nl-NL" sz="1400" dirty="0" smtClean="0">
                <a:solidFill>
                  <a:srgbClr val="0000FF"/>
                </a:solidFill>
              </a:rPr>
              <a:t>up	             </a:t>
            </a:r>
            <a:r>
              <a:rPr lang="nl-NL" sz="1400" dirty="0" err="1">
                <a:solidFill>
                  <a:srgbClr val="0000FF"/>
                </a:solidFill>
              </a:rPr>
              <a:t>Internal</a:t>
            </a:r>
            <a:r>
              <a:rPr lang="nl-NL" sz="1400" dirty="0">
                <a:solidFill>
                  <a:srgbClr val="0000FF"/>
                </a:solidFill>
              </a:rPr>
              <a:t> pull </a:t>
            </a:r>
            <a:r>
              <a:rPr lang="nl-NL" sz="1400" dirty="0" smtClean="0">
                <a:solidFill>
                  <a:srgbClr val="0000FF"/>
                </a:solidFill>
              </a:rPr>
              <a:t>up (new)</a:t>
            </a:r>
            <a:endParaRPr lang="nl-NL" sz="1400" dirty="0">
              <a:solidFill>
                <a:srgbClr val="0000FF"/>
              </a:solidFill>
            </a:endParaRPr>
          </a:p>
          <a:p>
            <a:r>
              <a:rPr lang="nl-NL" sz="1400" dirty="0" err="1">
                <a:solidFill>
                  <a:srgbClr val="808080"/>
                </a:solidFill>
              </a:rPr>
              <a:t>pinM</a:t>
            </a:r>
            <a:r>
              <a:rPr lang="en-GB" sz="1400" dirty="0" smtClean="0">
                <a:solidFill>
                  <a:srgbClr val="808080"/>
                </a:solidFill>
              </a:rPr>
              <a:t>ode(12, </a:t>
            </a:r>
            <a:r>
              <a:rPr lang="en-GB" sz="1400" dirty="0">
                <a:solidFill>
                  <a:srgbClr val="808080"/>
                </a:solidFill>
              </a:rPr>
              <a:t>INPUT);	</a:t>
            </a:r>
            <a:r>
              <a:rPr lang="en-GB" sz="1400" dirty="0" smtClean="0">
                <a:solidFill>
                  <a:srgbClr val="808080"/>
                </a:solidFill>
              </a:rPr>
              <a:t>     </a:t>
            </a:r>
            <a:r>
              <a:rPr lang="en-GB" sz="1400" dirty="0" err="1" smtClean="0">
                <a:solidFill>
                  <a:srgbClr val="808080"/>
                </a:solidFill>
              </a:rPr>
              <a:t>pinMode</a:t>
            </a:r>
            <a:r>
              <a:rPr lang="en-GB" sz="1400" dirty="0" smtClean="0">
                <a:solidFill>
                  <a:srgbClr val="808080"/>
                </a:solidFill>
              </a:rPr>
              <a:t>(12, </a:t>
            </a:r>
            <a:r>
              <a:rPr lang="en-GB" sz="1400" dirty="0">
                <a:solidFill>
                  <a:srgbClr val="808080"/>
                </a:solidFill>
              </a:rPr>
              <a:t>INPUT</a:t>
            </a:r>
            <a:r>
              <a:rPr lang="en-GB" sz="1400" dirty="0" smtClean="0">
                <a:solidFill>
                  <a:srgbClr val="808080"/>
                </a:solidFill>
              </a:rPr>
              <a:t>);           </a:t>
            </a:r>
            <a:r>
              <a:rPr lang="en-GB" sz="1400" dirty="0" err="1" smtClean="0">
                <a:solidFill>
                  <a:srgbClr val="808080"/>
                </a:solidFill>
              </a:rPr>
              <a:t>pinMode</a:t>
            </a:r>
            <a:r>
              <a:rPr lang="en-GB" sz="1400" dirty="0" smtClean="0">
                <a:solidFill>
                  <a:srgbClr val="808080"/>
                </a:solidFill>
              </a:rPr>
              <a:t>(12,INPUT_PULLUP);</a:t>
            </a:r>
            <a:endParaRPr lang="en-GB" sz="1400" dirty="0">
              <a:solidFill>
                <a:srgbClr val="808080"/>
              </a:solidFill>
            </a:endParaRPr>
          </a:p>
          <a:p>
            <a:r>
              <a:rPr lang="en-GB" sz="1400" dirty="0" err="1" smtClean="0">
                <a:solidFill>
                  <a:srgbClr val="808080"/>
                </a:solidFill>
              </a:rPr>
              <a:t>digitalWrite</a:t>
            </a:r>
            <a:r>
              <a:rPr lang="en-GB" sz="1400" dirty="0" smtClean="0">
                <a:solidFill>
                  <a:srgbClr val="808080"/>
                </a:solidFill>
              </a:rPr>
              <a:t>(12, </a:t>
            </a:r>
            <a:r>
              <a:rPr lang="en-GB" sz="1400" dirty="0">
                <a:solidFill>
                  <a:srgbClr val="808080"/>
                </a:solidFill>
              </a:rPr>
              <a:t>LOW); 	</a:t>
            </a:r>
            <a:r>
              <a:rPr lang="en-GB" sz="1400" dirty="0" smtClean="0">
                <a:solidFill>
                  <a:srgbClr val="808080"/>
                </a:solidFill>
              </a:rPr>
              <a:t>     </a:t>
            </a:r>
            <a:r>
              <a:rPr lang="en-GB" sz="1400" dirty="0" err="1" smtClean="0">
                <a:solidFill>
                  <a:srgbClr val="808080"/>
                </a:solidFill>
              </a:rPr>
              <a:t>digitalWrite</a:t>
            </a:r>
            <a:r>
              <a:rPr lang="en-GB" sz="1400" dirty="0" smtClean="0">
                <a:solidFill>
                  <a:srgbClr val="808080"/>
                </a:solidFill>
              </a:rPr>
              <a:t>(12, </a:t>
            </a:r>
            <a:r>
              <a:rPr lang="en-GB" sz="1400" dirty="0">
                <a:solidFill>
                  <a:srgbClr val="808080"/>
                </a:solidFill>
              </a:rPr>
              <a:t>HIGH); </a:t>
            </a:r>
            <a:r>
              <a:rPr lang="en-GB" sz="1400" dirty="0" smtClean="0">
                <a:solidFill>
                  <a:srgbClr val="808080"/>
                </a:solidFill>
              </a:rPr>
              <a:t>        </a:t>
            </a:r>
            <a:r>
              <a:rPr lang="en-GB" sz="1400" dirty="0" err="1" smtClean="0">
                <a:solidFill>
                  <a:srgbClr val="808080"/>
                </a:solidFill>
              </a:rPr>
              <a:t>int</a:t>
            </a:r>
            <a:r>
              <a:rPr lang="en-GB" sz="1400" dirty="0" smtClean="0">
                <a:solidFill>
                  <a:srgbClr val="808080"/>
                </a:solidFill>
              </a:rPr>
              <a:t> </a:t>
            </a:r>
            <a:r>
              <a:rPr lang="en-GB" sz="1400" dirty="0">
                <a:solidFill>
                  <a:srgbClr val="808080"/>
                </a:solidFill>
              </a:rPr>
              <a:t>a = </a:t>
            </a:r>
            <a:r>
              <a:rPr lang="en-GB" sz="1400" dirty="0" err="1">
                <a:solidFill>
                  <a:srgbClr val="808080"/>
                </a:solidFill>
              </a:rPr>
              <a:t>digitalRead</a:t>
            </a:r>
            <a:r>
              <a:rPr lang="en-GB" sz="1400" dirty="0">
                <a:solidFill>
                  <a:srgbClr val="808080"/>
                </a:solidFill>
              </a:rPr>
              <a:t>(12);</a:t>
            </a:r>
          </a:p>
          <a:p>
            <a:r>
              <a:rPr lang="en-GB" sz="1400" dirty="0" err="1">
                <a:solidFill>
                  <a:srgbClr val="808080"/>
                </a:solidFill>
              </a:rPr>
              <a:t>int</a:t>
            </a:r>
            <a:r>
              <a:rPr lang="en-GB" sz="1400" dirty="0">
                <a:solidFill>
                  <a:srgbClr val="808080"/>
                </a:solidFill>
              </a:rPr>
              <a:t> a = </a:t>
            </a:r>
            <a:r>
              <a:rPr lang="en-GB" sz="1400" dirty="0" err="1" smtClean="0">
                <a:solidFill>
                  <a:srgbClr val="808080"/>
                </a:solidFill>
              </a:rPr>
              <a:t>digitalRead</a:t>
            </a:r>
            <a:r>
              <a:rPr lang="en-GB" sz="1400" dirty="0" smtClean="0">
                <a:solidFill>
                  <a:srgbClr val="808080"/>
                </a:solidFill>
              </a:rPr>
              <a:t>(12);      </a:t>
            </a:r>
            <a:r>
              <a:rPr lang="en-GB" sz="1400" dirty="0" err="1" smtClean="0">
                <a:solidFill>
                  <a:srgbClr val="808080"/>
                </a:solidFill>
              </a:rPr>
              <a:t>int</a:t>
            </a:r>
            <a:r>
              <a:rPr lang="en-GB" sz="1400" dirty="0" smtClean="0">
                <a:solidFill>
                  <a:srgbClr val="808080"/>
                </a:solidFill>
              </a:rPr>
              <a:t> </a:t>
            </a:r>
            <a:r>
              <a:rPr lang="en-GB" sz="1400" dirty="0">
                <a:solidFill>
                  <a:srgbClr val="808080"/>
                </a:solidFill>
              </a:rPr>
              <a:t>a = </a:t>
            </a:r>
            <a:r>
              <a:rPr lang="en-GB" sz="1400" dirty="0" err="1" smtClean="0">
                <a:solidFill>
                  <a:srgbClr val="808080"/>
                </a:solidFill>
              </a:rPr>
              <a:t>digitalRead</a:t>
            </a:r>
            <a:r>
              <a:rPr lang="en-GB" sz="1400" dirty="0" smtClean="0">
                <a:solidFill>
                  <a:srgbClr val="808080"/>
                </a:solidFill>
              </a:rPr>
              <a:t>(12);</a:t>
            </a:r>
            <a:endParaRPr lang="en-GB" sz="2000" dirty="0">
              <a:solidFill>
                <a:srgbClr val="808080"/>
              </a:solidFill>
            </a:endParaRPr>
          </a:p>
          <a:p>
            <a:endParaRPr lang="en-GB" sz="2000" dirty="0">
              <a:solidFill>
                <a:srgbClr val="808080"/>
              </a:solidFill>
            </a:endParaRPr>
          </a:p>
          <a:p>
            <a:endParaRPr lang="nl-NL" sz="2000" dirty="0"/>
          </a:p>
          <a:p>
            <a:endParaRPr lang="nl-NL" sz="2000" dirty="0"/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800" dirty="0">
              <a:latin typeface="Tahoma" charset="0"/>
            </a:endParaRPr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3714750" y="3449638"/>
            <a:ext cx="538163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5V</a:t>
            </a:r>
            <a:endParaRPr lang="nl-NL" sz="1200"/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2017713" y="3640138"/>
            <a:ext cx="785812" cy="1016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800">
                <a:latin typeface="Tahoma" charset="0"/>
              </a:rPr>
              <a:t>Arduino</a:t>
            </a:r>
            <a:endParaRPr lang="nl-NL"/>
          </a:p>
        </p:txBody>
      </p:sp>
      <p:sp>
        <p:nvSpPr>
          <p:cNvPr id="45064" name="Rectangle 10"/>
          <p:cNvSpPr>
            <a:spLocks noChangeArrowheads="1"/>
          </p:cNvSpPr>
          <p:nvPr/>
        </p:nvSpPr>
        <p:spPr bwMode="auto">
          <a:xfrm>
            <a:off x="3448050" y="3806825"/>
            <a:ext cx="88900" cy="31273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065" name="Line 11"/>
          <p:cNvSpPr>
            <a:spLocks noChangeShapeType="1"/>
          </p:cNvSpPr>
          <p:nvPr/>
        </p:nvSpPr>
        <p:spPr bwMode="auto">
          <a:xfrm flipV="1">
            <a:off x="3492500" y="4119563"/>
            <a:ext cx="0" cy="446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6" name="Line 12"/>
          <p:cNvSpPr>
            <a:spLocks noChangeShapeType="1"/>
          </p:cNvSpPr>
          <p:nvPr/>
        </p:nvSpPr>
        <p:spPr bwMode="auto">
          <a:xfrm flipV="1">
            <a:off x="3492500" y="3494088"/>
            <a:ext cx="0" cy="3127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7" name="Line 13"/>
          <p:cNvSpPr>
            <a:spLocks noChangeShapeType="1"/>
          </p:cNvSpPr>
          <p:nvPr/>
        </p:nvSpPr>
        <p:spPr bwMode="auto">
          <a:xfrm>
            <a:off x="2241550" y="3494088"/>
            <a:ext cx="17414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8" name="Text Box 14"/>
          <p:cNvSpPr txBox="1">
            <a:spLocks noChangeArrowheads="1"/>
          </p:cNvSpPr>
          <p:nvPr/>
        </p:nvSpPr>
        <p:spPr bwMode="auto">
          <a:xfrm>
            <a:off x="3625850" y="5057775"/>
            <a:ext cx="6985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GND</a:t>
            </a:r>
            <a:endParaRPr lang="nl-NL" sz="1200"/>
          </a:p>
        </p:txBody>
      </p:sp>
      <p:sp>
        <p:nvSpPr>
          <p:cNvPr id="45069" name="Line 15"/>
          <p:cNvSpPr>
            <a:spLocks noChangeShapeType="1"/>
          </p:cNvSpPr>
          <p:nvPr/>
        </p:nvSpPr>
        <p:spPr bwMode="auto">
          <a:xfrm>
            <a:off x="2197100" y="5281613"/>
            <a:ext cx="17859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0" name="Line 16"/>
          <p:cNvSpPr>
            <a:spLocks noChangeShapeType="1"/>
          </p:cNvSpPr>
          <p:nvPr/>
        </p:nvSpPr>
        <p:spPr bwMode="auto">
          <a:xfrm>
            <a:off x="3492500" y="4565650"/>
            <a:ext cx="44450" cy="268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1" name="Line 17"/>
          <p:cNvSpPr>
            <a:spLocks noChangeShapeType="1"/>
          </p:cNvSpPr>
          <p:nvPr/>
        </p:nvSpPr>
        <p:spPr bwMode="auto">
          <a:xfrm>
            <a:off x="3492500" y="4833938"/>
            <a:ext cx="0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3" name="Line 19"/>
          <p:cNvSpPr>
            <a:spLocks noChangeShapeType="1"/>
          </p:cNvSpPr>
          <p:nvPr/>
        </p:nvSpPr>
        <p:spPr bwMode="auto">
          <a:xfrm>
            <a:off x="2627785" y="4343400"/>
            <a:ext cx="86471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4" name="Text Box 20"/>
          <p:cNvSpPr txBox="1">
            <a:spLocks noChangeArrowheads="1"/>
          </p:cNvSpPr>
          <p:nvPr/>
        </p:nvSpPr>
        <p:spPr bwMode="auto">
          <a:xfrm>
            <a:off x="3448050" y="3806825"/>
            <a:ext cx="642938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100K</a:t>
            </a:r>
            <a:endParaRPr lang="nl-NL" sz="1200"/>
          </a:p>
        </p:txBody>
      </p:sp>
      <p:sp>
        <p:nvSpPr>
          <p:cNvPr id="45076" name="Text Box 22"/>
          <p:cNvSpPr txBox="1">
            <a:spLocks noChangeArrowheads="1"/>
          </p:cNvSpPr>
          <p:nvPr/>
        </p:nvSpPr>
        <p:spPr bwMode="auto">
          <a:xfrm>
            <a:off x="3581400" y="4521200"/>
            <a:ext cx="6445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switch</a:t>
            </a:r>
            <a:endParaRPr lang="nl-NL" sz="1200"/>
          </a:p>
        </p:txBody>
      </p:sp>
      <p:sp>
        <p:nvSpPr>
          <p:cNvPr id="45077" name="Text Box 24"/>
          <p:cNvSpPr txBox="1">
            <a:spLocks noChangeArrowheads="1"/>
          </p:cNvSpPr>
          <p:nvPr/>
        </p:nvSpPr>
        <p:spPr bwMode="auto">
          <a:xfrm>
            <a:off x="5413375" y="3640138"/>
            <a:ext cx="785813" cy="1016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800">
                <a:latin typeface="Tahoma" charset="0"/>
              </a:rPr>
              <a:t>Arduino</a:t>
            </a:r>
            <a:endParaRPr lang="nl-NL"/>
          </a:p>
        </p:txBody>
      </p:sp>
      <p:sp>
        <p:nvSpPr>
          <p:cNvPr id="45079" name="Rectangle 26"/>
          <p:cNvSpPr>
            <a:spLocks noChangeArrowheads="1"/>
          </p:cNvSpPr>
          <p:nvPr/>
        </p:nvSpPr>
        <p:spPr bwMode="auto">
          <a:xfrm>
            <a:off x="6038850" y="3806825"/>
            <a:ext cx="88900" cy="312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080" name="Line 27"/>
          <p:cNvSpPr>
            <a:spLocks noChangeShapeType="1"/>
          </p:cNvSpPr>
          <p:nvPr/>
        </p:nvSpPr>
        <p:spPr bwMode="auto">
          <a:xfrm flipV="1">
            <a:off x="6888163" y="4343400"/>
            <a:ext cx="0" cy="22225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1" name="Line 28"/>
          <p:cNvSpPr>
            <a:spLocks noChangeShapeType="1"/>
          </p:cNvSpPr>
          <p:nvPr/>
        </p:nvSpPr>
        <p:spPr bwMode="auto">
          <a:xfrm flipV="1">
            <a:off x="6083300" y="3494088"/>
            <a:ext cx="0" cy="3127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2" name="Line 29"/>
          <p:cNvSpPr>
            <a:spLocks noChangeShapeType="1"/>
          </p:cNvSpPr>
          <p:nvPr/>
        </p:nvSpPr>
        <p:spPr bwMode="auto">
          <a:xfrm>
            <a:off x="5637213" y="3494088"/>
            <a:ext cx="17414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3" name="Text Box 30"/>
          <p:cNvSpPr txBox="1">
            <a:spLocks noChangeArrowheads="1"/>
          </p:cNvSpPr>
          <p:nvPr/>
        </p:nvSpPr>
        <p:spPr bwMode="auto">
          <a:xfrm>
            <a:off x="7021513" y="5057775"/>
            <a:ext cx="6985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GND</a:t>
            </a:r>
            <a:endParaRPr lang="nl-NL" sz="1200"/>
          </a:p>
        </p:txBody>
      </p:sp>
      <p:sp>
        <p:nvSpPr>
          <p:cNvPr id="45084" name="Line 31"/>
          <p:cNvSpPr>
            <a:spLocks noChangeShapeType="1"/>
          </p:cNvSpPr>
          <p:nvPr/>
        </p:nvSpPr>
        <p:spPr bwMode="auto">
          <a:xfrm>
            <a:off x="5592763" y="5281613"/>
            <a:ext cx="17859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5" name="Line 32"/>
          <p:cNvSpPr>
            <a:spLocks noChangeShapeType="1"/>
          </p:cNvSpPr>
          <p:nvPr/>
        </p:nvSpPr>
        <p:spPr bwMode="auto">
          <a:xfrm>
            <a:off x="6888163" y="4565650"/>
            <a:ext cx="44450" cy="268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6" name="Line 33"/>
          <p:cNvSpPr>
            <a:spLocks noChangeShapeType="1"/>
          </p:cNvSpPr>
          <p:nvPr/>
        </p:nvSpPr>
        <p:spPr bwMode="auto">
          <a:xfrm>
            <a:off x="6888163" y="4833938"/>
            <a:ext cx="0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9" name="Text Box 36"/>
          <p:cNvSpPr txBox="1">
            <a:spLocks noChangeArrowheads="1"/>
          </p:cNvSpPr>
          <p:nvPr/>
        </p:nvSpPr>
        <p:spPr bwMode="auto">
          <a:xfrm>
            <a:off x="5645150" y="3876675"/>
            <a:ext cx="53657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20K</a:t>
            </a:r>
            <a:endParaRPr lang="nl-NL" sz="1200"/>
          </a:p>
        </p:txBody>
      </p:sp>
      <p:sp>
        <p:nvSpPr>
          <p:cNvPr id="45091" name="Text Box 38"/>
          <p:cNvSpPr txBox="1">
            <a:spLocks noChangeArrowheads="1"/>
          </p:cNvSpPr>
          <p:nvPr/>
        </p:nvSpPr>
        <p:spPr bwMode="auto">
          <a:xfrm>
            <a:off x="6977063" y="4521200"/>
            <a:ext cx="6445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switch</a:t>
            </a:r>
            <a:endParaRPr lang="nl-NL" sz="1200"/>
          </a:p>
        </p:txBody>
      </p:sp>
      <p:sp>
        <p:nvSpPr>
          <p:cNvPr id="45092" name="Line 40"/>
          <p:cNvSpPr>
            <a:spLocks noChangeShapeType="1"/>
          </p:cNvSpPr>
          <p:nvPr/>
        </p:nvSpPr>
        <p:spPr bwMode="auto">
          <a:xfrm flipV="1">
            <a:off x="6083300" y="4119563"/>
            <a:ext cx="0" cy="223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93" name="Text Box 42"/>
          <p:cNvSpPr txBox="1">
            <a:spLocks noChangeArrowheads="1"/>
          </p:cNvSpPr>
          <p:nvPr/>
        </p:nvSpPr>
        <p:spPr bwMode="auto">
          <a:xfrm>
            <a:off x="7119938" y="3444875"/>
            <a:ext cx="538162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5V</a:t>
            </a:r>
            <a:endParaRPr lang="nl-NL" sz="1200"/>
          </a:p>
        </p:txBody>
      </p:sp>
      <p:cxnSp>
        <p:nvCxnSpPr>
          <p:cNvPr id="41" name="Straight Connector 40"/>
          <p:cNvCxnSpPr>
            <a:stCxn id="45080" idx="1"/>
            <a:endCxn id="45092" idx="0"/>
          </p:cNvCxnSpPr>
          <p:nvPr/>
        </p:nvCxnSpPr>
        <p:spPr>
          <a:xfrm flipH="1">
            <a:off x="6083300" y="4343400"/>
            <a:ext cx="8048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Analog Inputs</a:t>
            </a:r>
            <a:endParaRPr lang="en-US" sz="3600" noProof="0" dirty="0"/>
          </a:p>
        </p:txBody>
      </p:sp>
      <p:sp>
        <p:nvSpPr>
          <p:cNvPr id="4301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243013"/>
          </a:xfrm>
        </p:spPr>
        <p:txBody>
          <a:bodyPr/>
          <a:lstStyle/>
          <a:p>
            <a:pPr marL="0" indent="14288">
              <a:buFontTx/>
              <a:buNone/>
            </a:pPr>
            <a:r>
              <a:rPr lang="en-US" sz="2400" noProof="0" dirty="0" smtClean="0"/>
              <a:t>Analog input:</a:t>
            </a:r>
          </a:p>
          <a:p>
            <a:pPr marL="0" indent="14288"/>
            <a:r>
              <a:rPr lang="en-US" sz="2400" noProof="0" dirty="0" smtClean="0"/>
              <a:t> Default: </a:t>
            </a:r>
          </a:p>
          <a:p>
            <a:pPr marL="400050" lvl="1" indent="0">
              <a:buNone/>
            </a:pPr>
            <a:r>
              <a:rPr lang="en-US" sz="2000" noProof="0" dirty="0" smtClean="0"/>
              <a:t>0..5 Volt</a:t>
            </a:r>
            <a:r>
              <a:rPr lang="en-US" sz="2000" dirty="0"/>
              <a:t> </a:t>
            </a:r>
            <a:r>
              <a:rPr lang="en-US" sz="2000" dirty="0" smtClean="0"/>
              <a:t>to 0..1023</a:t>
            </a:r>
          </a:p>
          <a:p>
            <a:pPr marL="400050" lvl="1" indent="0">
              <a:buNone/>
            </a:pPr>
            <a:r>
              <a:rPr lang="en-US" sz="2000" noProof="0" dirty="0" smtClean="0"/>
              <a:t>0    =&gt; 0</a:t>
            </a:r>
          </a:p>
          <a:p>
            <a:pPr marL="400050" lvl="1" indent="0">
              <a:buNone/>
            </a:pPr>
            <a:r>
              <a:rPr lang="en-US" sz="2000" dirty="0" smtClean="0"/>
              <a:t>2,5 =&gt; 512</a:t>
            </a:r>
          </a:p>
          <a:p>
            <a:pPr marL="400050" lvl="1" indent="0">
              <a:buNone/>
            </a:pPr>
            <a:r>
              <a:rPr lang="en-US" sz="2000" noProof="0" dirty="0" smtClean="0"/>
              <a:t>5    =&gt; 1023</a:t>
            </a:r>
          </a:p>
        </p:txBody>
      </p:sp>
      <p:sp>
        <p:nvSpPr>
          <p:cNvPr id="43012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43013" name="Afbeelding 5"/>
          <p:cNvPicPr>
            <a:picLocks noChangeAspect="1"/>
          </p:cNvPicPr>
          <p:nvPr/>
        </p:nvPicPr>
        <p:blipFill>
          <a:blip r:embed="rId3" cstate="print"/>
          <a:srcRect t="8456" b="9093"/>
          <a:stretch>
            <a:fillRect/>
          </a:stretch>
        </p:blipFill>
        <p:spPr bwMode="auto">
          <a:xfrm>
            <a:off x="4181102" y="1772816"/>
            <a:ext cx="43513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Rechte verbindingslijn met pijl 7"/>
          <p:cNvCxnSpPr>
            <a:cxnSpLocks noChangeShapeType="1"/>
          </p:cNvCxnSpPr>
          <p:nvPr/>
        </p:nvCxnSpPr>
        <p:spPr bwMode="auto">
          <a:xfrm flipV="1">
            <a:off x="7387558" y="4653136"/>
            <a:ext cx="0" cy="72008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928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2627" y="1686248"/>
            <a:ext cx="8329812" cy="2520279"/>
            <a:chOff x="202627" y="1686248"/>
            <a:chExt cx="8329812" cy="2520279"/>
          </a:xfrm>
        </p:grpSpPr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353" y="2121075"/>
              <a:ext cx="1371502" cy="1371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8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2014" y="1990292"/>
              <a:ext cx="1633069" cy="1633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9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27" y="2033404"/>
              <a:ext cx="2065117" cy="1546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85" name="Picture 5" descr="https://encrypted-tbn3.gstatic.com/images?q=tbn:ANd9GcRPYsV3QaTBxSwLEcXBAiz7skMf9Uf5lUMGUXS4nXlv-BvIfqj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012160" y="1686248"/>
              <a:ext cx="2520279" cy="252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674807" y="4097275"/>
            <a:ext cx="5385452" cy="1759992"/>
            <a:chOff x="1756556" y="4097275"/>
            <a:chExt cx="5385452" cy="1759992"/>
          </a:xfrm>
        </p:grpSpPr>
        <p:pic>
          <p:nvPicPr>
            <p:cNvPr id="4608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81" y="4187608"/>
              <a:ext cx="1579327" cy="1579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091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556" y="4097275"/>
              <a:ext cx="1759992" cy="1759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3635135" y="4168736"/>
              <a:ext cx="1808959" cy="1617071"/>
              <a:chOff x="5139305" y="4044177"/>
              <a:chExt cx="2266950" cy="2019300"/>
            </a:xfrm>
          </p:grpSpPr>
          <p:pic>
            <p:nvPicPr>
              <p:cNvPr id="46092" name="Picture 1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9305" y="4044177"/>
                <a:ext cx="2266950" cy="2019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5170362" y="4074265"/>
                <a:ext cx="127384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333375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zh-CN" sz="3600" b="1" dirty="0" smtClean="0">
                <a:solidFill>
                  <a:srgbClr val="A50021"/>
                </a:solidFill>
                <a:ea typeface="SimSun" pitchFamily="2" charset="-122"/>
              </a:rPr>
              <a:t>Electronics : </a:t>
            </a:r>
            <a:r>
              <a:rPr lang="en-GB" altLang="zh-CN" sz="3600" b="1" dirty="0" err="1" smtClean="0">
                <a:solidFill>
                  <a:srgbClr val="A50021"/>
                </a:solidFill>
                <a:ea typeface="SimSun" pitchFamily="2" charset="-122"/>
              </a:rPr>
              <a:t>Analog</a:t>
            </a:r>
            <a:r>
              <a:rPr lang="en-GB" altLang="zh-CN" sz="3600" b="1" dirty="0" smtClean="0">
                <a:solidFill>
                  <a:srgbClr val="A50021"/>
                </a:solidFill>
                <a:ea typeface="SimSun" pitchFamily="2" charset="-122"/>
              </a:rPr>
              <a:t> sensors</a:t>
            </a:r>
            <a:endParaRPr lang="en-US" altLang="zh-CN" sz="3600" b="1" dirty="0" smtClean="0">
              <a:solidFill>
                <a:srgbClr val="A50021"/>
              </a:solidFill>
              <a:ea typeface="SimSun" pitchFamily="2" charset="-122"/>
            </a:endParaRPr>
          </a:p>
        </p:txBody>
      </p:sp>
      <p:sp>
        <p:nvSpPr>
          <p:cNvPr id="17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3124200" y="6255171"/>
            <a:ext cx="2895600" cy="476250"/>
          </a:xfrm>
          <a:noFill/>
        </p:spPr>
        <p:txBody>
          <a:bodyPr/>
          <a:lstStyle/>
          <a:p>
            <a:r>
              <a:rPr lang="en-US" altLang="zh-CN" dirty="0">
                <a:cs typeface="SimSun" pitchFamily="2" charset="-122"/>
              </a:rPr>
              <a:t>Arduino Workshop</a:t>
            </a:r>
          </a:p>
        </p:txBody>
      </p:sp>
    </p:spTree>
    <p:extLst>
      <p:ext uri="{BB962C8B-B14F-4D97-AF65-F5344CB8AC3E}">
        <p14:creationId xmlns:p14="http://schemas.microsoft.com/office/powerpoint/2010/main" val="14040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</a:t>
            </a:r>
            <a:r>
              <a:rPr lang="en-US" altLang="zh-CN" sz="3600" b="1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Analog</a:t>
            </a:r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 Inputs</a:t>
            </a:r>
            <a:endParaRPr lang="en-US" sz="3600" noProof="0" dirty="0"/>
          </a:p>
        </p:txBody>
      </p:sp>
      <p:sp>
        <p:nvSpPr>
          <p:cNvPr id="45059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 dirty="0">
                <a:cs typeface="SimSun" pitchFamily="2" charset="-122"/>
              </a:rPr>
              <a:t>Arduino Workshop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043608" y="1720850"/>
            <a:ext cx="6913562" cy="3994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400" dirty="0" err="1" smtClean="0">
                <a:solidFill>
                  <a:srgbClr val="808080"/>
                </a:solidFill>
              </a:rPr>
              <a:t>pinM</a:t>
            </a:r>
            <a:r>
              <a:rPr lang="en-GB" sz="1400" dirty="0" smtClean="0">
                <a:solidFill>
                  <a:srgbClr val="808080"/>
                </a:solidFill>
              </a:rPr>
              <a:t>ode(A0, </a:t>
            </a:r>
            <a:r>
              <a:rPr lang="en-GB" sz="1400" dirty="0">
                <a:solidFill>
                  <a:srgbClr val="808080"/>
                </a:solidFill>
              </a:rPr>
              <a:t>INPUT</a:t>
            </a:r>
            <a:r>
              <a:rPr lang="en-GB" sz="1400" dirty="0" smtClean="0">
                <a:solidFill>
                  <a:srgbClr val="808080"/>
                </a:solidFill>
              </a:rPr>
              <a:t>);</a:t>
            </a:r>
            <a:endParaRPr lang="en-GB" sz="1400" dirty="0">
              <a:solidFill>
                <a:srgbClr val="808080"/>
              </a:solidFill>
            </a:endParaRPr>
          </a:p>
          <a:p>
            <a:r>
              <a:rPr lang="en-GB" sz="1400" dirty="0" err="1" smtClean="0">
                <a:solidFill>
                  <a:srgbClr val="808080"/>
                </a:solidFill>
              </a:rPr>
              <a:t>Int</a:t>
            </a:r>
            <a:r>
              <a:rPr lang="en-GB" sz="1400" dirty="0" smtClean="0">
                <a:solidFill>
                  <a:srgbClr val="808080"/>
                </a:solidFill>
              </a:rPr>
              <a:t> a = </a:t>
            </a:r>
            <a:r>
              <a:rPr lang="en-GB" sz="1400" dirty="0" err="1" smtClean="0">
                <a:solidFill>
                  <a:srgbClr val="808080"/>
                </a:solidFill>
              </a:rPr>
              <a:t>analogRead</a:t>
            </a:r>
            <a:r>
              <a:rPr lang="en-GB" sz="1400" dirty="0" smtClean="0">
                <a:solidFill>
                  <a:srgbClr val="808080"/>
                </a:solidFill>
              </a:rPr>
              <a:t>(A0);</a:t>
            </a:r>
            <a:endParaRPr lang="en-GB" sz="2000" dirty="0">
              <a:solidFill>
                <a:srgbClr val="808080"/>
              </a:solidFill>
            </a:endParaRPr>
          </a:p>
          <a:p>
            <a:endParaRPr lang="nl-NL" sz="2000" dirty="0"/>
          </a:p>
          <a:p>
            <a:endParaRPr lang="nl-NL" sz="2000" dirty="0"/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800" dirty="0">
              <a:latin typeface="Tahoma" charset="0"/>
            </a:endParaRPr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3714750" y="3449638"/>
            <a:ext cx="538163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5V</a:t>
            </a:r>
            <a:endParaRPr lang="nl-NL" sz="1200"/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2017713" y="3640138"/>
            <a:ext cx="785812" cy="1016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800" dirty="0" err="1">
                <a:latin typeface="Tahoma" charset="0"/>
              </a:rPr>
              <a:t>Arduino</a:t>
            </a:r>
            <a:endParaRPr lang="nl-NL" dirty="0"/>
          </a:p>
        </p:txBody>
      </p:sp>
      <p:sp>
        <p:nvSpPr>
          <p:cNvPr id="45064" name="Rectangle 10"/>
          <p:cNvSpPr>
            <a:spLocks noChangeArrowheads="1"/>
          </p:cNvSpPr>
          <p:nvPr/>
        </p:nvSpPr>
        <p:spPr bwMode="auto">
          <a:xfrm>
            <a:off x="3448050" y="3806825"/>
            <a:ext cx="88900" cy="31273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065" name="Line 11"/>
          <p:cNvSpPr>
            <a:spLocks noChangeShapeType="1"/>
          </p:cNvSpPr>
          <p:nvPr/>
        </p:nvSpPr>
        <p:spPr bwMode="auto">
          <a:xfrm flipV="1">
            <a:off x="3492500" y="4119563"/>
            <a:ext cx="0" cy="446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6" name="Line 12"/>
          <p:cNvSpPr>
            <a:spLocks noChangeShapeType="1"/>
          </p:cNvSpPr>
          <p:nvPr/>
        </p:nvSpPr>
        <p:spPr bwMode="auto">
          <a:xfrm flipV="1">
            <a:off x="3492500" y="3494088"/>
            <a:ext cx="0" cy="3127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7" name="Line 13"/>
          <p:cNvSpPr>
            <a:spLocks noChangeShapeType="1"/>
          </p:cNvSpPr>
          <p:nvPr/>
        </p:nvSpPr>
        <p:spPr bwMode="auto">
          <a:xfrm>
            <a:off x="2241550" y="3494088"/>
            <a:ext cx="17414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68" name="Text Box 14"/>
          <p:cNvSpPr txBox="1">
            <a:spLocks noChangeArrowheads="1"/>
          </p:cNvSpPr>
          <p:nvPr/>
        </p:nvSpPr>
        <p:spPr bwMode="auto">
          <a:xfrm>
            <a:off x="3625850" y="5057775"/>
            <a:ext cx="6985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GND</a:t>
            </a:r>
            <a:endParaRPr lang="nl-NL" sz="1200"/>
          </a:p>
        </p:txBody>
      </p:sp>
      <p:sp>
        <p:nvSpPr>
          <p:cNvPr id="45069" name="Line 15"/>
          <p:cNvSpPr>
            <a:spLocks noChangeShapeType="1"/>
          </p:cNvSpPr>
          <p:nvPr/>
        </p:nvSpPr>
        <p:spPr bwMode="auto">
          <a:xfrm>
            <a:off x="2197100" y="5281613"/>
            <a:ext cx="17859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1" name="Line 17"/>
          <p:cNvSpPr>
            <a:spLocks noChangeShapeType="1"/>
          </p:cNvSpPr>
          <p:nvPr/>
        </p:nvSpPr>
        <p:spPr bwMode="auto">
          <a:xfrm>
            <a:off x="3492500" y="4833938"/>
            <a:ext cx="0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3" name="Line 19"/>
          <p:cNvSpPr>
            <a:spLocks noChangeShapeType="1"/>
          </p:cNvSpPr>
          <p:nvPr/>
        </p:nvSpPr>
        <p:spPr bwMode="auto">
          <a:xfrm>
            <a:off x="2771799" y="4343400"/>
            <a:ext cx="720701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74" name="Text Box 20"/>
          <p:cNvSpPr txBox="1">
            <a:spLocks noChangeArrowheads="1"/>
          </p:cNvSpPr>
          <p:nvPr/>
        </p:nvSpPr>
        <p:spPr bwMode="auto">
          <a:xfrm>
            <a:off x="3448050" y="3806825"/>
            <a:ext cx="642938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 dirty="0" smtClean="0">
                <a:latin typeface="Tahoma" charset="0"/>
              </a:rPr>
              <a:t>10K</a:t>
            </a:r>
            <a:endParaRPr lang="nl-NL" sz="1200" dirty="0"/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448444" y="4556422"/>
            <a:ext cx="88900" cy="31273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3448444" y="4556422"/>
            <a:ext cx="642938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 sz="12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575793" y="4511501"/>
            <a:ext cx="226070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575793" y="4620939"/>
            <a:ext cx="226070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2488902" y="4209256"/>
            <a:ext cx="642938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000" dirty="0" smtClean="0">
                <a:latin typeface="Tahoma" charset="0"/>
              </a:rPr>
              <a:t>A0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32972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Afbeelding 5"/>
          <p:cNvPicPr>
            <a:picLocks noChangeAspect="1"/>
          </p:cNvPicPr>
          <p:nvPr/>
        </p:nvPicPr>
        <p:blipFill>
          <a:blip r:embed="rId3" cstate="print"/>
          <a:srcRect t="8456" b="9093"/>
          <a:stretch>
            <a:fillRect/>
          </a:stretch>
        </p:blipFill>
        <p:spPr bwMode="auto">
          <a:xfrm>
            <a:off x="4613150" y="1914073"/>
            <a:ext cx="43513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Digital Outputs</a:t>
            </a:r>
            <a:endParaRPr lang="en-US" sz="3600" noProof="0" dirty="0"/>
          </a:p>
        </p:txBody>
      </p:sp>
      <p:sp>
        <p:nvSpPr>
          <p:cNvPr id="47107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7427168" cy="1773560"/>
          </a:xfrm>
        </p:spPr>
        <p:txBody>
          <a:bodyPr/>
          <a:lstStyle/>
          <a:p>
            <a:pPr marL="0" indent="14288">
              <a:buFontTx/>
              <a:buNone/>
            </a:pPr>
            <a:r>
              <a:rPr lang="en-US" sz="2000" noProof="0" dirty="0" smtClean="0"/>
              <a:t>Digital output:</a:t>
            </a:r>
          </a:p>
          <a:p>
            <a:pPr marL="0" indent="14288"/>
            <a:r>
              <a:rPr lang="en-US" sz="2000" noProof="0" dirty="0" smtClean="0"/>
              <a:t> 0 Volt: Low</a:t>
            </a:r>
          </a:p>
          <a:p>
            <a:pPr marL="0" indent="14288"/>
            <a:r>
              <a:rPr lang="en-US" sz="2000" noProof="0" dirty="0" smtClean="0"/>
              <a:t> 5 Volt: High</a:t>
            </a:r>
          </a:p>
          <a:p>
            <a:pPr marL="0" indent="14288"/>
            <a:r>
              <a:rPr lang="en-US" sz="2000" noProof="0" dirty="0" smtClean="0"/>
              <a:t> 2.5 Volt? </a:t>
            </a:r>
            <a:r>
              <a:rPr lang="en-US" sz="2000" b="1" noProof="0" dirty="0" smtClean="0">
                <a:solidFill>
                  <a:srgbClr val="FF0000"/>
                </a:solidFill>
              </a:rPr>
              <a:t>NO</a:t>
            </a:r>
            <a:endParaRPr lang="en-US" sz="2000" noProof="0" dirty="0"/>
          </a:p>
        </p:txBody>
      </p:sp>
      <p:sp>
        <p:nvSpPr>
          <p:cNvPr id="47108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5919083"/>
            <a:ext cx="4176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PWM and average voltage for a number of duty cycles</a:t>
            </a:r>
            <a:endParaRPr lang="en-US" sz="1000" dirty="0"/>
          </a:p>
        </p:txBody>
      </p:sp>
      <p:grpSp>
        <p:nvGrpSpPr>
          <p:cNvPr id="7" name="Group 6"/>
          <p:cNvGrpSpPr/>
          <p:nvPr/>
        </p:nvGrpSpPr>
        <p:grpSpPr>
          <a:xfrm>
            <a:off x="467544" y="1641718"/>
            <a:ext cx="6696744" cy="4379570"/>
            <a:chOff x="467544" y="1641718"/>
            <a:chExt cx="6696744" cy="437957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2724894"/>
              <a:ext cx="4395192" cy="3296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Rechte verbindingslijn met pijl 7"/>
            <p:cNvCxnSpPr>
              <a:cxnSpLocks noChangeShapeType="1"/>
            </p:cNvCxnSpPr>
            <p:nvPr/>
          </p:nvCxnSpPr>
          <p:spPr bwMode="auto">
            <a:xfrm flipV="1">
              <a:off x="7164288" y="1641718"/>
              <a:ext cx="0" cy="4739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" name="TextBox 2"/>
            <p:cNvSpPr txBox="1"/>
            <p:nvPr/>
          </p:nvSpPr>
          <p:spPr>
            <a:xfrm>
              <a:off x="2132799" y="2402071"/>
              <a:ext cx="1935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(“PWM</a:t>
              </a:r>
              <a:r>
                <a:rPr lang="en-US" dirty="0"/>
                <a:t>” : ~ pins)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2132" y="1628800"/>
            <a:ext cx="1203945" cy="3528392"/>
            <a:chOff x="6622132" y="1628800"/>
            <a:chExt cx="1203945" cy="3528392"/>
          </a:xfrm>
        </p:grpSpPr>
        <p:cxnSp>
          <p:nvCxnSpPr>
            <p:cNvPr id="8" name="Rechte verbindingslijn met pijl 7"/>
            <p:cNvCxnSpPr>
              <a:cxnSpLocks noChangeShapeType="1"/>
            </p:cNvCxnSpPr>
            <p:nvPr/>
          </p:nvCxnSpPr>
          <p:spPr bwMode="auto">
            <a:xfrm flipV="1">
              <a:off x="6622132" y="1628800"/>
              <a:ext cx="0" cy="4739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3" name="Rechte verbindingslijn met pijl 7"/>
            <p:cNvCxnSpPr>
              <a:cxnSpLocks noChangeShapeType="1"/>
            </p:cNvCxnSpPr>
            <p:nvPr/>
          </p:nvCxnSpPr>
          <p:spPr bwMode="auto">
            <a:xfrm>
              <a:off x="7826077" y="4746049"/>
              <a:ext cx="0" cy="41114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333375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zh-CN" sz="3600" b="1" dirty="0" smtClean="0">
                <a:solidFill>
                  <a:srgbClr val="A50021"/>
                </a:solidFill>
                <a:ea typeface="SimSun" pitchFamily="2" charset="-122"/>
              </a:rPr>
              <a:t>Electronics : Actuators</a:t>
            </a:r>
            <a:endParaRPr lang="en-US" altLang="zh-CN" sz="3600" b="1" dirty="0" smtClean="0">
              <a:solidFill>
                <a:srgbClr val="A50021"/>
              </a:solidFill>
              <a:ea typeface="SimSun" pitchFamily="2" charset="-122"/>
            </a:endParaRPr>
          </a:p>
        </p:txBody>
      </p:sp>
      <p:sp>
        <p:nvSpPr>
          <p:cNvPr id="17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3124200" y="6255171"/>
            <a:ext cx="2895600" cy="476250"/>
          </a:xfrm>
          <a:noFill/>
        </p:spPr>
        <p:txBody>
          <a:bodyPr/>
          <a:lstStyle/>
          <a:p>
            <a:r>
              <a:rPr lang="en-US" altLang="zh-CN" dirty="0">
                <a:cs typeface="SimSun" pitchFamily="2" charset="-122"/>
              </a:rPr>
              <a:t>Arduino Workshop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90" y="4088035"/>
            <a:ext cx="272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28575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2286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6" y="3530327"/>
            <a:ext cx="36099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38" y="1456184"/>
            <a:ext cx="24955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40" y="364502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40768"/>
            <a:ext cx="1927101" cy="192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7740352" y="5085184"/>
            <a:ext cx="1008112" cy="607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Digital Outputs</a:t>
            </a:r>
            <a:endParaRPr lang="en-US" sz="3600" noProof="0"/>
          </a:p>
        </p:txBody>
      </p:sp>
      <p:sp>
        <p:nvSpPr>
          <p:cNvPr id="49155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392238" y="1644650"/>
            <a:ext cx="6913562" cy="3994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dirty="0" err="1">
                <a:solidFill>
                  <a:srgbClr val="808080"/>
                </a:solidFill>
              </a:rPr>
              <a:t>pinM</a:t>
            </a:r>
            <a:r>
              <a:rPr lang="en-GB" dirty="0">
                <a:solidFill>
                  <a:srgbClr val="808080"/>
                </a:solidFill>
              </a:rPr>
              <a:t>ode(13, OUTPUT</a:t>
            </a:r>
            <a:r>
              <a:rPr lang="en-GB" dirty="0" smtClean="0">
                <a:solidFill>
                  <a:srgbClr val="808080"/>
                </a:solidFill>
              </a:rPr>
              <a:t>);</a:t>
            </a:r>
            <a:r>
              <a:rPr lang="en-GB" dirty="0">
                <a:solidFill>
                  <a:srgbClr val="808080"/>
                </a:solidFill>
              </a:rPr>
              <a:t>	</a:t>
            </a:r>
            <a:r>
              <a:rPr lang="en-GB" dirty="0" smtClean="0">
                <a:solidFill>
                  <a:srgbClr val="808080"/>
                </a:solidFill>
              </a:rPr>
              <a:t>	</a:t>
            </a:r>
            <a:r>
              <a:rPr lang="nl-NL" dirty="0" err="1" smtClean="0">
                <a:solidFill>
                  <a:srgbClr val="808080"/>
                </a:solidFill>
              </a:rPr>
              <a:t>pinM</a:t>
            </a:r>
            <a:r>
              <a:rPr lang="en-GB" dirty="0" smtClean="0">
                <a:solidFill>
                  <a:srgbClr val="808080"/>
                </a:solidFill>
              </a:rPr>
              <a:t>ode(11, </a:t>
            </a:r>
            <a:r>
              <a:rPr lang="en-GB" dirty="0">
                <a:solidFill>
                  <a:srgbClr val="808080"/>
                </a:solidFill>
              </a:rPr>
              <a:t>OUTPUT</a:t>
            </a:r>
            <a:r>
              <a:rPr lang="en-GB" dirty="0" smtClean="0">
                <a:solidFill>
                  <a:srgbClr val="808080"/>
                </a:solidFill>
              </a:rPr>
              <a:t>);</a:t>
            </a:r>
            <a:endParaRPr lang="en-GB" dirty="0">
              <a:solidFill>
                <a:srgbClr val="808080"/>
              </a:solidFill>
            </a:endParaRPr>
          </a:p>
          <a:p>
            <a:r>
              <a:rPr lang="en-GB" dirty="0" err="1">
                <a:solidFill>
                  <a:srgbClr val="808080"/>
                </a:solidFill>
              </a:rPr>
              <a:t>digitalWrite</a:t>
            </a:r>
            <a:r>
              <a:rPr lang="en-GB" dirty="0">
                <a:solidFill>
                  <a:srgbClr val="808080"/>
                </a:solidFill>
              </a:rPr>
              <a:t>(13, LOW</a:t>
            </a:r>
            <a:r>
              <a:rPr lang="en-GB" dirty="0" smtClean="0">
                <a:solidFill>
                  <a:srgbClr val="808080"/>
                </a:solidFill>
              </a:rPr>
              <a:t>);		</a:t>
            </a:r>
            <a:r>
              <a:rPr lang="en-GB" dirty="0" err="1" smtClean="0">
                <a:solidFill>
                  <a:srgbClr val="808080"/>
                </a:solidFill>
              </a:rPr>
              <a:t>analogWrite</a:t>
            </a:r>
            <a:r>
              <a:rPr lang="en-GB" dirty="0" smtClean="0">
                <a:solidFill>
                  <a:srgbClr val="808080"/>
                </a:solidFill>
              </a:rPr>
              <a:t>(11, 186);	</a:t>
            </a:r>
            <a:endParaRPr lang="en-GB" dirty="0">
              <a:solidFill>
                <a:srgbClr val="808080"/>
              </a:solidFill>
            </a:endParaRPr>
          </a:p>
          <a:p>
            <a:r>
              <a:rPr lang="en-GB" dirty="0" err="1">
                <a:solidFill>
                  <a:srgbClr val="808080"/>
                </a:solidFill>
              </a:rPr>
              <a:t>digitalWrite</a:t>
            </a:r>
            <a:r>
              <a:rPr lang="en-GB" dirty="0">
                <a:solidFill>
                  <a:srgbClr val="808080"/>
                </a:solidFill>
              </a:rPr>
              <a:t>(13, HIGH);</a:t>
            </a:r>
          </a:p>
          <a:p>
            <a:endParaRPr lang="en-GB" sz="2000" dirty="0">
              <a:solidFill>
                <a:srgbClr val="808080"/>
              </a:solidFill>
            </a:endParaRPr>
          </a:p>
          <a:p>
            <a:endParaRPr lang="nl-NL" sz="2000" dirty="0"/>
          </a:p>
          <a:p>
            <a:endParaRPr lang="nl-NL" sz="2000" dirty="0"/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1200" dirty="0">
              <a:latin typeface="Tahoma" charset="0"/>
            </a:endParaRPr>
          </a:p>
          <a:p>
            <a:endParaRPr lang="nl-NL" sz="800" dirty="0">
              <a:latin typeface="Tahoma" charset="0"/>
            </a:endParaRPr>
          </a:p>
        </p:txBody>
      </p: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2017713" y="3640138"/>
            <a:ext cx="785812" cy="1016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800">
                <a:latin typeface="Tahoma" charset="0"/>
              </a:rPr>
              <a:t>Arduino</a:t>
            </a:r>
            <a:endParaRPr lang="nl-NL"/>
          </a:p>
        </p:txBody>
      </p:sp>
      <p:sp>
        <p:nvSpPr>
          <p:cNvPr id="49158" name="Line 9"/>
          <p:cNvSpPr>
            <a:spLocks noChangeShapeType="1"/>
          </p:cNvSpPr>
          <p:nvPr/>
        </p:nvSpPr>
        <p:spPr bwMode="auto">
          <a:xfrm>
            <a:off x="2509838" y="4343400"/>
            <a:ext cx="4905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59" name="Rectangle 10"/>
          <p:cNvSpPr>
            <a:spLocks noChangeArrowheads="1"/>
          </p:cNvSpPr>
          <p:nvPr/>
        </p:nvSpPr>
        <p:spPr bwMode="auto">
          <a:xfrm flipV="1">
            <a:off x="3416300" y="4564063"/>
            <a:ext cx="150813" cy="122237"/>
          </a:xfrm>
          <a:custGeom>
            <a:avLst/>
            <a:gdLst>
              <a:gd name="T0" fmla="*/ 0 w 88900"/>
              <a:gd name="T1" fmla="*/ 312142 h 113770"/>
              <a:gd name="T2" fmla="*/ 75869157 w 88900"/>
              <a:gd name="T3" fmla="*/ 0 h 113770"/>
              <a:gd name="T4" fmla="*/ 144840681 w 88900"/>
              <a:gd name="T5" fmla="*/ 312142 h 113770"/>
              <a:gd name="T6" fmla="*/ 0 w 88900"/>
              <a:gd name="T7" fmla="*/ 312142 h 113770"/>
              <a:gd name="T8" fmla="*/ 0 60000 65536"/>
              <a:gd name="T9" fmla="*/ 0 60000 65536"/>
              <a:gd name="T10" fmla="*/ 0 60000 65536"/>
              <a:gd name="T11" fmla="*/ 0 60000 65536"/>
              <a:gd name="T12" fmla="*/ 0 w 88900"/>
              <a:gd name="T13" fmla="*/ 0 h 113770"/>
              <a:gd name="T14" fmla="*/ 88900 w 88900"/>
              <a:gd name="T15" fmla="*/ 113770 h 1137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900" h="113770">
                <a:moveTo>
                  <a:pt x="0" y="113770"/>
                </a:moveTo>
                <a:lnTo>
                  <a:pt x="46567" y="0"/>
                </a:lnTo>
                <a:lnTo>
                  <a:pt x="88900" y="113770"/>
                </a:lnTo>
                <a:lnTo>
                  <a:pt x="0" y="11377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9160" name="Line 11"/>
          <p:cNvSpPr>
            <a:spLocks noChangeShapeType="1"/>
          </p:cNvSpPr>
          <p:nvPr/>
        </p:nvSpPr>
        <p:spPr bwMode="auto">
          <a:xfrm flipV="1">
            <a:off x="3492500" y="4338638"/>
            <a:ext cx="0" cy="2270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1" name="Text Box 14"/>
          <p:cNvSpPr txBox="1">
            <a:spLocks noChangeArrowheads="1"/>
          </p:cNvSpPr>
          <p:nvPr/>
        </p:nvSpPr>
        <p:spPr bwMode="auto">
          <a:xfrm>
            <a:off x="3625850" y="5057775"/>
            <a:ext cx="6985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GND</a:t>
            </a:r>
            <a:endParaRPr lang="nl-NL" sz="1200"/>
          </a:p>
        </p:txBody>
      </p:sp>
      <p:sp>
        <p:nvSpPr>
          <p:cNvPr id="49162" name="Line 15"/>
          <p:cNvSpPr>
            <a:spLocks noChangeShapeType="1"/>
          </p:cNvSpPr>
          <p:nvPr/>
        </p:nvSpPr>
        <p:spPr bwMode="auto">
          <a:xfrm>
            <a:off x="2197100" y="5281613"/>
            <a:ext cx="17859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3" name="Line 17"/>
          <p:cNvSpPr>
            <a:spLocks noChangeShapeType="1"/>
          </p:cNvSpPr>
          <p:nvPr/>
        </p:nvSpPr>
        <p:spPr bwMode="auto">
          <a:xfrm>
            <a:off x="3492500" y="4678363"/>
            <a:ext cx="0" cy="603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4" name="Rectangle 18"/>
          <p:cNvSpPr>
            <a:spLocks noChangeArrowheads="1"/>
          </p:cNvSpPr>
          <p:nvPr/>
        </p:nvSpPr>
        <p:spPr bwMode="auto">
          <a:xfrm rot="-5400000">
            <a:off x="3112294" y="4187031"/>
            <a:ext cx="88900" cy="31273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9165" name="Line 19"/>
          <p:cNvSpPr>
            <a:spLocks noChangeShapeType="1"/>
          </p:cNvSpPr>
          <p:nvPr/>
        </p:nvSpPr>
        <p:spPr bwMode="auto">
          <a:xfrm>
            <a:off x="3313113" y="4343400"/>
            <a:ext cx="1793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6" name="Text Box 21"/>
          <p:cNvSpPr txBox="1">
            <a:spLocks noChangeArrowheads="1"/>
          </p:cNvSpPr>
          <p:nvPr/>
        </p:nvSpPr>
        <p:spPr bwMode="auto">
          <a:xfrm>
            <a:off x="2955925" y="4075113"/>
            <a:ext cx="6445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330Ω</a:t>
            </a:r>
            <a:endParaRPr lang="nl-NL" sz="1200"/>
          </a:p>
        </p:txBody>
      </p:sp>
      <p:sp>
        <p:nvSpPr>
          <p:cNvPr id="49167" name="Text Box 22"/>
          <p:cNvSpPr txBox="1">
            <a:spLocks noChangeArrowheads="1"/>
          </p:cNvSpPr>
          <p:nvPr/>
        </p:nvSpPr>
        <p:spPr bwMode="auto">
          <a:xfrm>
            <a:off x="3581400" y="4618038"/>
            <a:ext cx="6445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LED</a:t>
            </a:r>
            <a:endParaRPr lang="nl-NL" sz="1200"/>
          </a:p>
        </p:txBody>
      </p:sp>
      <p:sp>
        <p:nvSpPr>
          <p:cNvPr id="49168" name="Line 17"/>
          <p:cNvSpPr>
            <a:spLocks noChangeShapeType="1"/>
          </p:cNvSpPr>
          <p:nvPr/>
        </p:nvSpPr>
        <p:spPr bwMode="auto">
          <a:xfrm flipV="1">
            <a:off x="3416300" y="4678363"/>
            <a:ext cx="160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9" name="Line 19"/>
          <p:cNvSpPr>
            <a:spLocks noChangeShapeType="1"/>
          </p:cNvSpPr>
          <p:nvPr/>
        </p:nvSpPr>
        <p:spPr bwMode="auto">
          <a:xfrm flipV="1">
            <a:off x="3597275" y="4508500"/>
            <a:ext cx="123825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70" name="Line 19"/>
          <p:cNvSpPr>
            <a:spLocks noChangeShapeType="1"/>
          </p:cNvSpPr>
          <p:nvPr/>
        </p:nvSpPr>
        <p:spPr bwMode="auto">
          <a:xfrm flipV="1">
            <a:off x="3592513" y="4592638"/>
            <a:ext cx="123825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Afbeelding 38"/>
          <p:cNvPicPr>
            <a:picLocks noChangeAspect="1"/>
          </p:cNvPicPr>
          <p:nvPr/>
        </p:nvPicPr>
        <p:blipFill>
          <a:blip r:embed="rId3" cstate="print"/>
          <a:srcRect t="8456" b="9093"/>
          <a:stretch>
            <a:fillRect/>
          </a:stretch>
        </p:blipFill>
        <p:spPr bwMode="auto">
          <a:xfrm>
            <a:off x="1524000" y="3363913"/>
            <a:ext cx="26781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Digital Outputs</a:t>
            </a:r>
            <a:endParaRPr lang="en-US" sz="3600" noProof="0"/>
          </a:p>
        </p:txBody>
      </p:sp>
      <p:sp>
        <p:nvSpPr>
          <p:cNvPr id="51204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51205" name="Picture 4" descr="57181%20touring%20car%20special%2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5575" y="3297238"/>
            <a:ext cx="2155825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3148013" y="5097463"/>
            <a:ext cx="323850" cy="3238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3471863" y="5421313"/>
            <a:ext cx="133191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V="1">
            <a:off x="4803775" y="5170488"/>
            <a:ext cx="252413" cy="250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 flipV="1">
            <a:off x="5056188" y="4270375"/>
            <a:ext cx="0" cy="9001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V="1">
            <a:off x="5056188" y="3910013"/>
            <a:ext cx="360362" cy="3603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3435350" y="3297238"/>
            <a:ext cx="215900" cy="2159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>
            <a:off x="3651250" y="3297238"/>
            <a:ext cx="1728788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5380038" y="3297238"/>
            <a:ext cx="287337" cy="2889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eperen 37"/>
          <p:cNvGrpSpPr>
            <a:grpSpLocks/>
          </p:cNvGrpSpPr>
          <p:nvPr/>
        </p:nvGrpSpPr>
        <p:grpSpPr bwMode="auto">
          <a:xfrm>
            <a:off x="2486025" y="3744913"/>
            <a:ext cx="1765300" cy="1741487"/>
            <a:chOff x="2590800" y="3048000"/>
            <a:chExt cx="1765300" cy="1741487"/>
          </a:xfrm>
        </p:grpSpPr>
        <p:sp>
          <p:nvSpPr>
            <p:cNvPr id="51216" name="AutoShape 15"/>
            <p:cNvSpPr>
              <a:spLocks noChangeArrowheads="1"/>
            </p:cNvSpPr>
            <p:nvPr/>
          </p:nvSpPr>
          <p:spPr bwMode="auto">
            <a:xfrm>
              <a:off x="2590800" y="3048000"/>
              <a:ext cx="1765300" cy="1741487"/>
            </a:xfrm>
            <a:prstGeom prst="irregularSeal2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217" name="Text Box 16"/>
            <p:cNvSpPr txBox="1">
              <a:spLocks noChangeArrowheads="1"/>
            </p:cNvSpPr>
            <p:nvPr/>
          </p:nvSpPr>
          <p:spPr bwMode="auto">
            <a:xfrm rot="-2188466">
              <a:off x="2852738" y="3695700"/>
              <a:ext cx="992187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800" b="1">
                  <a:solidFill>
                    <a:schemeClr val="folHlink"/>
                  </a:solidFill>
                </a:rPr>
                <a:t>Bang</a:t>
              </a:r>
            </a:p>
          </p:txBody>
        </p:sp>
      </p:grpSp>
      <p:sp>
        <p:nvSpPr>
          <p:cNvPr id="5121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905000"/>
          </a:xfrm>
        </p:spPr>
        <p:txBody>
          <a:bodyPr/>
          <a:lstStyle/>
          <a:p>
            <a:pPr marL="0" indent="14288">
              <a:buFontTx/>
              <a:buNone/>
            </a:pPr>
            <a:r>
              <a:rPr lang="en-US" sz="2400" noProof="0" smtClean="0"/>
              <a:t>Digital output:</a:t>
            </a:r>
          </a:p>
          <a:p>
            <a:pPr marL="0" indent="14288"/>
            <a:r>
              <a:rPr lang="en-US" sz="2400" noProof="0" smtClean="0"/>
              <a:t> 0 Volt: Low</a:t>
            </a:r>
          </a:p>
          <a:p>
            <a:pPr marL="0" indent="14288"/>
            <a:r>
              <a:rPr lang="en-US" sz="2400" noProof="0" smtClean="0"/>
              <a:t> 5 Volt: High</a:t>
            </a:r>
            <a:endParaRPr lang="en-US" sz="2400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页脚占位符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Workshop Arduino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33375"/>
            <a:ext cx="9144000" cy="865188"/>
          </a:xfrm>
        </p:spPr>
        <p:txBody>
          <a:bodyPr/>
          <a:lstStyle/>
          <a:p>
            <a:pPr eaLnBrk="1" hangingPunct="1"/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Arduino Workshop</a:t>
            </a:r>
            <a:endParaRPr lang="en-US" altLang="zh-CN" sz="3600" b="1" noProof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381000" y="1071563"/>
            <a:ext cx="4343400" cy="38472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88913" indent="-188913"/>
            <a:r>
              <a:rPr lang="en-US" altLang="zh-CN" sz="2800" dirty="0">
                <a:ea typeface="SimSun" pitchFamily="2" charset="-122"/>
                <a:cs typeface="SimSun" pitchFamily="2" charset="-122"/>
              </a:rPr>
              <a:t>• </a:t>
            </a:r>
            <a:r>
              <a:rPr lang="en-US" altLang="zh-CN" sz="2400" dirty="0">
                <a:ea typeface="SimSun" pitchFamily="2" charset="-122"/>
                <a:cs typeface="SimSun" pitchFamily="2" charset="-122"/>
              </a:rPr>
              <a:t>Background on microcontrollers</a:t>
            </a:r>
          </a:p>
          <a:p>
            <a:pPr marL="188913" indent="-188913">
              <a:buFont typeface="Arial" charset="0"/>
              <a:buChar char="•"/>
            </a:pPr>
            <a:r>
              <a:rPr lang="en-US" altLang="zh-CN" sz="2400" dirty="0">
                <a:ea typeface="SimSun" pitchFamily="2" charset="-122"/>
                <a:cs typeface="SimSun" pitchFamily="2" charset="-122"/>
              </a:rPr>
              <a:t>Writing a program</a:t>
            </a:r>
          </a:p>
          <a:p>
            <a:pPr marL="188913" indent="-188913">
              <a:buFont typeface="Arial" charset="0"/>
              <a:buChar char="•"/>
            </a:pPr>
            <a:r>
              <a:rPr lang="en-US" altLang="zh-CN" sz="2400" dirty="0">
                <a:ea typeface="SimSun" pitchFamily="2" charset="-122"/>
                <a:cs typeface="SimSun" pitchFamily="2" charset="-122"/>
              </a:rPr>
              <a:t>Connecting hardware</a:t>
            </a:r>
          </a:p>
          <a:p>
            <a:pPr marL="188913" indent="-188913">
              <a:buFont typeface="Arial" charset="0"/>
              <a:buChar char="•"/>
            </a:pPr>
            <a:endParaRPr lang="en-US" altLang="zh-CN" sz="2400" dirty="0">
              <a:ea typeface="SimSun" pitchFamily="2" charset="-122"/>
              <a:cs typeface="SimSun" pitchFamily="2" charset="-122"/>
            </a:endParaRPr>
          </a:p>
          <a:p>
            <a:pPr marL="188913" indent="-188913"/>
            <a:r>
              <a:rPr lang="en-US" altLang="zh-CN" sz="2400" b="1" dirty="0" smtClean="0">
                <a:ea typeface="SimSun" pitchFamily="2" charset="-122"/>
                <a:cs typeface="SimSun" pitchFamily="2" charset="-122"/>
              </a:rPr>
              <a:t>Actions:</a:t>
            </a:r>
            <a:endParaRPr lang="en-US" altLang="zh-CN" sz="2400" b="1" dirty="0">
              <a:ea typeface="SimSun" pitchFamily="2" charset="-122"/>
              <a:cs typeface="SimSun" pitchFamily="2" charset="-122"/>
            </a:endParaRPr>
          </a:p>
          <a:p>
            <a:pPr marL="188913" indent="-188913">
              <a:buFont typeface="Arial" charset="0"/>
              <a:buChar char="•"/>
            </a:pPr>
            <a:r>
              <a:rPr lang="en-US" altLang="zh-CN" sz="2400" dirty="0" smtClean="0">
                <a:ea typeface="SimSun" pitchFamily="2" charset="-122"/>
                <a:cs typeface="SimSun" pitchFamily="2" charset="-122"/>
              </a:rPr>
              <a:t>Making </a:t>
            </a:r>
            <a:r>
              <a:rPr lang="en-US" altLang="zh-CN" sz="2400" dirty="0">
                <a:ea typeface="SimSun" pitchFamily="2" charset="-122"/>
                <a:cs typeface="SimSun" pitchFamily="2" charset="-122"/>
              </a:rPr>
              <a:t>a LED blink</a:t>
            </a:r>
          </a:p>
          <a:p>
            <a:pPr marL="188913" indent="-188913">
              <a:buFont typeface="Arial" charset="0"/>
              <a:buChar char="•"/>
            </a:pPr>
            <a:r>
              <a:rPr lang="en-US" altLang="zh-CN" sz="2400" dirty="0">
                <a:ea typeface="SimSun" pitchFamily="2" charset="-122"/>
                <a:cs typeface="SimSun" pitchFamily="2" charset="-122"/>
              </a:rPr>
              <a:t>Read a </a:t>
            </a:r>
            <a:r>
              <a:rPr lang="en-US" altLang="zh-CN" sz="2400" dirty="0" smtClean="0">
                <a:ea typeface="SimSun" pitchFamily="2" charset="-122"/>
                <a:cs typeface="SimSun" pitchFamily="2" charset="-122"/>
              </a:rPr>
              <a:t>button</a:t>
            </a:r>
          </a:p>
          <a:p>
            <a:pPr marL="188913" indent="-188913">
              <a:buFont typeface="Arial" charset="0"/>
              <a:buChar char="•"/>
            </a:pPr>
            <a:r>
              <a:rPr lang="en-US" altLang="zh-CN" sz="2400" dirty="0" smtClean="0">
                <a:ea typeface="SimSun" pitchFamily="2" charset="-122"/>
                <a:cs typeface="SimSun" pitchFamily="2" charset="-122"/>
              </a:rPr>
              <a:t>Read a sensor</a:t>
            </a:r>
            <a:endParaRPr lang="en-US" altLang="zh-CN" sz="2400" dirty="0">
              <a:ea typeface="SimSun" pitchFamily="2" charset="-122"/>
              <a:cs typeface="SimSun" pitchFamily="2" charset="-122"/>
            </a:endParaRPr>
          </a:p>
          <a:p>
            <a:pPr marL="188913" indent="-188913">
              <a:buFont typeface="Arial" charset="0"/>
              <a:buChar char="•"/>
            </a:pPr>
            <a:r>
              <a:rPr lang="nl-NL" altLang="zh-CN" sz="2400" dirty="0" err="1" smtClean="0">
                <a:ea typeface="SimSun" pitchFamily="2" charset="-122"/>
                <a:cs typeface="SimSun" pitchFamily="2" charset="-122"/>
              </a:rPr>
              <a:t>Send</a:t>
            </a:r>
            <a:r>
              <a:rPr lang="nl-NL" altLang="zh-CN" sz="2400" dirty="0" smtClean="0"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sz="2400" dirty="0" smtClean="0">
                <a:ea typeface="SimSun" pitchFamily="2" charset="-122"/>
                <a:cs typeface="SimSun" pitchFamily="2" charset="-122"/>
              </a:rPr>
              <a:t>text</a:t>
            </a:r>
            <a:r>
              <a:rPr lang="nl-NL" altLang="zh-CN" sz="2400" dirty="0" smtClean="0">
                <a:ea typeface="SimSun" pitchFamily="2" charset="-122"/>
                <a:cs typeface="SimSun" pitchFamily="2" charset="-122"/>
              </a:rPr>
              <a:t> </a:t>
            </a:r>
            <a:r>
              <a:rPr lang="nl-NL" altLang="zh-CN" sz="2400" dirty="0" err="1">
                <a:ea typeface="SimSun" pitchFamily="2" charset="-122"/>
                <a:cs typeface="SimSun" pitchFamily="2" charset="-122"/>
              </a:rPr>
              <a:t>to</a:t>
            </a:r>
            <a:r>
              <a:rPr lang="nl-NL" altLang="zh-CN" sz="2400" dirty="0">
                <a:ea typeface="SimSun" pitchFamily="2" charset="-122"/>
                <a:cs typeface="SimSun" pitchFamily="2" charset="-122"/>
              </a:rPr>
              <a:t> </a:t>
            </a:r>
            <a:r>
              <a:rPr lang="nl-NL" altLang="zh-CN" sz="2400" dirty="0" smtClean="0">
                <a:ea typeface="SimSun" pitchFamily="2" charset="-122"/>
                <a:cs typeface="SimSun" pitchFamily="2" charset="-122"/>
              </a:rPr>
              <a:t>computer</a:t>
            </a:r>
            <a:endParaRPr lang="nl-NL" altLang="zh-CN" sz="2400" dirty="0" smtClean="0">
              <a:ea typeface="SimSun" pitchFamily="2" charset="-122"/>
              <a:cs typeface="SimSun" pitchFamily="2" charset="-122"/>
            </a:endParaRPr>
          </a:p>
        </p:txBody>
      </p:sp>
      <p:pic>
        <p:nvPicPr>
          <p:cNvPr id="10245" name="Afbeelding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351338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Afbeelding 38"/>
          <p:cNvPicPr>
            <a:picLocks noChangeAspect="1"/>
          </p:cNvPicPr>
          <p:nvPr/>
        </p:nvPicPr>
        <p:blipFill>
          <a:blip r:embed="rId3" cstate="print"/>
          <a:srcRect t="8456" b="9093"/>
          <a:stretch>
            <a:fillRect/>
          </a:stretch>
        </p:blipFill>
        <p:spPr bwMode="auto">
          <a:xfrm>
            <a:off x="1524000" y="3363913"/>
            <a:ext cx="26781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Electronics: Digital Outputs</a:t>
            </a:r>
            <a:endParaRPr lang="en-US" sz="3600" noProof="0"/>
          </a:p>
        </p:txBody>
      </p:sp>
      <p:sp>
        <p:nvSpPr>
          <p:cNvPr id="53252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53253" name="Picture 4" descr="57181%20touring%20car%20special%2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5575" y="3297238"/>
            <a:ext cx="2155825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148013" y="5097463"/>
            <a:ext cx="323850" cy="3238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3471863" y="5421313"/>
            <a:ext cx="133191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V="1">
            <a:off x="4803775" y="5170488"/>
            <a:ext cx="252413" cy="250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V="1">
            <a:off x="5056188" y="4270375"/>
            <a:ext cx="0" cy="9001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V="1">
            <a:off x="5056188" y="3910013"/>
            <a:ext cx="360362" cy="3603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V="1">
            <a:off x="3435350" y="3297238"/>
            <a:ext cx="200546" cy="2159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3635896" y="3297238"/>
            <a:ext cx="618604" cy="4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5364088" y="3275806"/>
            <a:ext cx="303287" cy="310357"/>
          </a:xfrm>
          <a:prstGeom prst="line">
            <a:avLst/>
          </a:prstGeom>
          <a:noFill/>
          <a:ln w="63500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62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905000"/>
          </a:xfrm>
        </p:spPr>
        <p:txBody>
          <a:bodyPr/>
          <a:lstStyle/>
          <a:p>
            <a:pPr marL="0" indent="14288">
              <a:buFontTx/>
              <a:buNone/>
            </a:pPr>
            <a:r>
              <a:rPr lang="en-US" sz="2400" noProof="0" smtClean="0"/>
              <a:t>Digital output:</a:t>
            </a:r>
          </a:p>
          <a:p>
            <a:pPr marL="0" indent="14288"/>
            <a:r>
              <a:rPr lang="en-US" sz="2400" noProof="0" smtClean="0"/>
              <a:t> 0 Volt: Low</a:t>
            </a:r>
          </a:p>
          <a:p>
            <a:pPr marL="0" indent="14288"/>
            <a:r>
              <a:rPr lang="en-US" sz="2400" noProof="0" smtClean="0"/>
              <a:t> 5 Volt: High</a:t>
            </a:r>
            <a:endParaRPr lang="en-US" sz="2400" noProof="0"/>
          </a:p>
        </p:txBody>
      </p:sp>
      <p:sp>
        <p:nvSpPr>
          <p:cNvPr id="53263" name="Line 19"/>
          <p:cNvSpPr>
            <a:spLocks noChangeShapeType="1"/>
          </p:cNvSpPr>
          <p:nvPr/>
        </p:nvSpPr>
        <p:spPr bwMode="auto">
          <a:xfrm>
            <a:off x="4660900" y="2587625"/>
            <a:ext cx="0" cy="466725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66" name="Text Box 20"/>
          <p:cNvSpPr txBox="1">
            <a:spLocks noChangeArrowheads="1"/>
          </p:cNvSpPr>
          <p:nvPr/>
        </p:nvSpPr>
        <p:spPr bwMode="auto">
          <a:xfrm>
            <a:off x="4408488" y="2514600"/>
            <a:ext cx="17637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/>
              <a:t>External Power</a:t>
            </a:r>
          </a:p>
          <a:p>
            <a:endParaRPr lang="en-GB" sz="1400"/>
          </a:p>
        </p:txBody>
      </p:sp>
      <p:sp>
        <p:nvSpPr>
          <p:cNvPr id="53267" name="Line 12"/>
          <p:cNvSpPr>
            <a:spLocks noChangeShapeType="1"/>
          </p:cNvSpPr>
          <p:nvPr/>
        </p:nvSpPr>
        <p:spPr bwMode="auto">
          <a:xfrm>
            <a:off x="5048250" y="3270250"/>
            <a:ext cx="338138" cy="11113"/>
          </a:xfrm>
          <a:prstGeom prst="line">
            <a:avLst/>
          </a:prstGeom>
          <a:noFill/>
          <a:ln w="63500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68" name="Line 9"/>
          <p:cNvSpPr>
            <a:spLocks noChangeShapeType="1"/>
          </p:cNvSpPr>
          <p:nvPr/>
        </p:nvSpPr>
        <p:spPr bwMode="auto">
          <a:xfrm flipV="1">
            <a:off x="4535488" y="3535363"/>
            <a:ext cx="4762" cy="18891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69" name="Tekstvak 40"/>
          <p:cNvSpPr txBox="1">
            <a:spLocks noChangeArrowheads="1"/>
          </p:cNvSpPr>
          <p:nvPr/>
        </p:nvSpPr>
        <p:spPr bwMode="auto">
          <a:xfrm>
            <a:off x="3291780" y="2924944"/>
            <a:ext cx="992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/>
              <a:t>&lt; 20mA</a:t>
            </a:r>
          </a:p>
        </p:txBody>
      </p:sp>
      <p:sp>
        <p:nvSpPr>
          <p:cNvPr id="53264" name="AutoShape 15"/>
          <p:cNvSpPr>
            <a:spLocks noChangeArrowheads="1"/>
          </p:cNvSpPr>
          <p:nvPr/>
        </p:nvSpPr>
        <p:spPr bwMode="auto">
          <a:xfrm rot="5400000">
            <a:off x="4227513" y="2874962"/>
            <a:ext cx="865188" cy="7921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4172744" y="3127499"/>
            <a:ext cx="7572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dirty="0"/>
              <a:t>Amp</a:t>
            </a:r>
          </a:p>
          <a:p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800000"/>
                </a:solidFill>
              </a:rPr>
              <a:t>Some Hardware Limitations</a:t>
            </a:r>
            <a:br>
              <a:rPr lang="en-GB" b="1" dirty="0" smtClean="0">
                <a:solidFill>
                  <a:srgbClr val="800000"/>
                </a:solidFill>
              </a:rPr>
            </a:br>
            <a:r>
              <a:rPr lang="en-GB" b="1" dirty="0" smtClean="0">
                <a:solidFill>
                  <a:srgbClr val="800000"/>
                </a:solidFill>
              </a:rPr>
              <a:t>(</a:t>
            </a:r>
            <a:r>
              <a:rPr lang="en-GB" b="1" dirty="0" err="1" smtClean="0">
                <a:solidFill>
                  <a:srgbClr val="800000"/>
                </a:solidFill>
              </a:rPr>
              <a:t>Arduino</a:t>
            </a:r>
            <a:r>
              <a:rPr lang="en-GB" b="1" dirty="0" smtClean="0">
                <a:solidFill>
                  <a:srgbClr val="800000"/>
                </a:solidFill>
              </a:rPr>
              <a:t> Uno)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The Uno can be powered via </a:t>
            </a:r>
            <a:r>
              <a:rPr lang="en-US" sz="1600" b="1" dirty="0" smtClean="0"/>
              <a:t>USB</a:t>
            </a:r>
            <a:r>
              <a:rPr lang="en-US" sz="1600" dirty="0" smtClean="0"/>
              <a:t> or </a:t>
            </a:r>
            <a:r>
              <a:rPr lang="en-US" sz="1600" b="1" dirty="0" smtClean="0"/>
              <a:t>external power supply</a:t>
            </a:r>
            <a:r>
              <a:rPr lang="en-US" sz="1600" dirty="0" smtClean="0"/>
              <a:t>; power source is selected automatically. Usually a PC </a:t>
            </a:r>
            <a:r>
              <a:rPr lang="en-US" sz="1600" b="1" dirty="0" smtClean="0"/>
              <a:t>USB port is power limited to 100 mA max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External (non-USB) power can come from an </a:t>
            </a:r>
            <a:r>
              <a:rPr lang="en-US" sz="1600" b="1" dirty="0" smtClean="0"/>
              <a:t>AC-to-DC adapter </a:t>
            </a:r>
            <a:r>
              <a:rPr lang="en-US" sz="1600" dirty="0" smtClean="0"/>
              <a:t>or </a:t>
            </a:r>
            <a:r>
              <a:rPr lang="en-US" sz="1600" b="1" dirty="0" smtClean="0"/>
              <a:t>battery</a:t>
            </a:r>
            <a:r>
              <a:rPr lang="en-US" sz="1600" dirty="0" smtClean="0"/>
              <a:t>. The adapter can be connected into the board's power jack. Leads from a battery can be inserted in the </a:t>
            </a:r>
            <a:r>
              <a:rPr lang="en-US" sz="1600" dirty="0" err="1" smtClean="0"/>
              <a:t>Gnd</a:t>
            </a:r>
            <a:r>
              <a:rPr lang="en-US" sz="1600" dirty="0" smtClean="0"/>
              <a:t> and Vin pin headers of the POWER connector. </a:t>
            </a:r>
          </a:p>
          <a:p>
            <a:r>
              <a:rPr lang="en-US" sz="1600" dirty="0" smtClean="0"/>
              <a:t>Operating Voltage 5 V</a:t>
            </a:r>
          </a:p>
          <a:p>
            <a:r>
              <a:rPr lang="en-US" sz="1600" dirty="0" smtClean="0"/>
              <a:t>Input Voltage </a:t>
            </a:r>
            <a:r>
              <a:rPr lang="en-US" sz="1600" b="1" dirty="0" smtClean="0"/>
              <a:t>(recommended) 7-12 V</a:t>
            </a:r>
            <a:r>
              <a:rPr lang="en-US" sz="1600" dirty="0" smtClean="0"/>
              <a:t>, (limits) 6-20 V. If the Uno is supplied with </a:t>
            </a:r>
            <a:r>
              <a:rPr lang="en-US" sz="1600" i="1" dirty="0" smtClean="0"/>
              <a:t>less than 7 V</a:t>
            </a:r>
            <a:r>
              <a:rPr lang="en-US" sz="1600" dirty="0" smtClean="0"/>
              <a:t>, the 5 V pin may supply less than five volts and the board may be </a:t>
            </a:r>
            <a:r>
              <a:rPr lang="en-US" sz="1600" i="1" dirty="0" smtClean="0"/>
              <a:t>unstable</a:t>
            </a:r>
            <a:r>
              <a:rPr lang="en-US" sz="1600" dirty="0" smtClean="0"/>
              <a:t>. If using more than 12 V, the voltage regulator may overheat and damage the board</a:t>
            </a:r>
          </a:p>
          <a:p>
            <a:r>
              <a:rPr lang="en-US" sz="1600" dirty="0" smtClean="0"/>
              <a:t>DC Current per </a:t>
            </a:r>
            <a:r>
              <a:rPr lang="en-US" sz="1600" b="1" dirty="0" smtClean="0"/>
              <a:t>I/O pin max. 40 </a:t>
            </a:r>
            <a:r>
              <a:rPr lang="en-US" sz="1600" b="1" dirty="0" err="1" smtClean="0"/>
              <a:t>mA</a:t>
            </a:r>
            <a:r>
              <a:rPr lang="en-US" sz="1600" b="1" dirty="0" smtClean="0"/>
              <a:t> </a:t>
            </a:r>
          </a:p>
          <a:p>
            <a:r>
              <a:rPr lang="en-US" sz="1600" dirty="0" smtClean="0"/>
              <a:t>DC Current for </a:t>
            </a:r>
            <a:r>
              <a:rPr lang="en-US" sz="1600" b="1" dirty="0" smtClean="0"/>
              <a:t>3.3 V pin max. 50 </a:t>
            </a:r>
            <a:r>
              <a:rPr lang="en-US" sz="1600" b="1" dirty="0" err="1" smtClean="0"/>
              <a:t>mA</a:t>
            </a:r>
            <a:endParaRPr lang="en-US" sz="1600" b="1" dirty="0" smtClean="0"/>
          </a:p>
          <a:p>
            <a:r>
              <a:rPr lang="en-US" sz="1600" dirty="0" smtClean="0"/>
              <a:t>Depending on supply voltage and current usage (including the current for the processor) </a:t>
            </a:r>
            <a:r>
              <a:rPr lang="en-US" sz="1600" b="1" dirty="0" smtClean="0"/>
              <a:t>the voltage regulator may overheat</a:t>
            </a:r>
            <a:r>
              <a:rPr lang="en-US" sz="1600" dirty="0" smtClean="0"/>
              <a:t> and stop working until it has cooled down. Generally driving one servo or a few normal LEDs is the maximum.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Workshop Arduino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738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IDE program</a:t>
            </a:r>
            <a:endParaRPr lang="en-US" sz="3600" noProof="0" dirty="0"/>
          </a:p>
        </p:txBody>
      </p:sp>
      <p:sp>
        <p:nvSpPr>
          <p:cNvPr id="57347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0" name="Afgeronde rechthoek 9"/>
          <p:cNvSpPr>
            <a:spLocks noChangeArrowheads="1"/>
          </p:cNvSpPr>
          <p:nvPr/>
        </p:nvSpPr>
        <p:spPr bwMode="auto">
          <a:xfrm>
            <a:off x="7010400" y="2514600"/>
            <a:ext cx="19050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4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349" name="Rechthoek 14"/>
          <p:cNvSpPr>
            <a:spLocks noChangeArrowheads="1"/>
          </p:cNvSpPr>
          <p:nvPr/>
        </p:nvSpPr>
        <p:spPr bwMode="auto">
          <a:xfrm>
            <a:off x="7086600" y="2743200"/>
            <a:ext cx="177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b="1"/>
              <a:t>Arduino board</a:t>
            </a:r>
          </a:p>
        </p:txBody>
      </p:sp>
      <p:cxnSp>
        <p:nvCxnSpPr>
          <p:cNvPr id="52" name="Rechte verbindingslijn met pijl 51"/>
          <p:cNvCxnSpPr>
            <a:cxnSpLocks noChangeShapeType="1"/>
          </p:cNvCxnSpPr>
          <p:nvPr/>
        </p:nvCxnSpPr>
        <p:spPr bwMode="auto">
          <a:xfrm flipV="1">
            <a:off x="5181600" y="3200400"/>
            <a:ext cx="18288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7353" name="Tekstvak 53"/>
          <p:cNvSpPr txBox="1">
            <a:spLocks noChangeArrowheads="1"/>
          </p:cNvSpPr>
          <p:nvPr/>
        </p:nvSpPr>
        <p:spPr bwMode="auto">
          <a:xfrm>
            <a:off x="5562600" y="2743200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/>
              <a:t>USB port</a:t>
            </a:r>
          </a:p>
        </p:txBody>
      </p:sp>
      <p:sp>
        <p:nvSpPr>
          <p:cNvPr id="57355" name="Tekstvak 44"/>
          <p:cNvSpPr txBox="1">
            <a:spLocks noChangeArrowheads="1"/>
          </p:cNvSpPr>
          <p:nvPr/>
        </p:nvSpPr>
        <p:spPr bwMode="auto">
          <a:xfrm>
            <a:off x="5715980" y="4509120"/>
            <a:ext cx="25888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NL" dirty="0"/>
              <a:t>A </a:t>
            </a:r>
            <a:r>
              <a:rPr lang="nl-NL" dirty="0" err="1"/>
              <a:t>compiled</a:t>
            </a:r>
            <a:r>
              <a:rPr lang="nl-NL" dirty="0"/>
              <a:t> “</a:t>
            </a:r>
            <a:r>
              <a:rPr lang="nl-NL" dirty="0" err="1"/>
              <a:t>hex</a:t>
            </a:r>
            <a:r>
              <a:rPr lang="nl-NL" dirty="0"/>
              <a:t>”-file is</a:t>
            </a:r>
          </a:p>
          <a:p>
            <a:r>
              <a:rPr lang="nl-NL" dirty="0"/>
              <a:t>s</a:t>
            </a:r>
            <a:r>
              <a:rPr lang="nl-NL" dirty="0" smtClean="0"/>
              <a:t>ent </a:t>
            </a:r>
            <a:r>
              <a:rPr lang="nl-NL" dirty="0"/>
              <a:t>to the program</a:t>
            </a:r>
          </a:p>
          <a:p>
            <a:r>
              <a:rPr lang="nl-NL" dirty="0" err="1"/>
              <a:t>memory</a:t>
            </a:r>
            <a:r>
              <a:rPr lang="nl-NL" dirty="0"/>
              <a:t> of the </a:t>
            </a:r>
            <a:r>
              <a:rPr lang="nl-NL" dirty="0" err="1" smtClean="0"/>
              <a:t>Arduino</a:t>
            </a:r>
            <a:r>
              <a:rPr lang="nl-NL" dirty="0" smtClean="0"/>
              <a:t> board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593875"/>
            <a:ext cx="3809524" cy="45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6122987" y="3879589"/>
            <a:ext cx="105197" cy="62953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vak 53"/>
          <p:cNvSpPr txBox="1">
            <a:spLocks noChangeArrowheads="1"/>
          </p:cNvSpPr>
          <p:nvPr/>
        </p:nvSpPr>
        <p:spPr bwMode="auto">
          <a:xfrm>
            <a:off x="5292080" y="3356992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smtClean="0"/>
              <a:t>Acts as </a:t>
            </a:r>
            <a:r>
              <a:rPr lang="nl-NL" dirty="0" err="1" smtClean="0"/>
              <a:t>serial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4524" y="1484784"/>
            <a:ext cx="3809524" cy="45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program</a:t>
            </a:r>
            <a:endParaRPr lang="en-US" sz="3600" noProof="0"/>
          </a:p>
        </p:txBody>
      </p:sp>
      <p:sp>
        <p:nvSpPr>
          <p:cNvPr id="59396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cxnSp>
        <p:nvCxnSpPr>
          <p:cNvPr id="52" name="Rechte verbindingslijn met pijl 51"/>
          <p:cNvCxnSpPr>
            <a:cxnSpLocks noChangeShapeType="1"/>
          </p:cNvCxnSpPr>
          <p:nvPr/>
        </p:nvCxnSpPr>
        <p:spPr bwMode="auto">
          <a:xfrm flipV="1">
            <a:off x="3733800" y="2514600"/>
            <a:ext cx="18288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9398" name="Tekstvak 53"/>
          <p:cNvSpPr txBox="1">
            <a:spLocks noChangeArrowheads="1"/>
          </p:cNvSpPr>
          <p:nvPr/>
        </p:nvSpPr>
        <p:spPr bwMode="auto">
          <a:xfrm>
            <a:off x="5562600" y="1916832"/>
            <a:ext cx="345799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/>
              <a:t>First, </a:t>
            </a:r>
            <a:r>
              <a:rPr lang="nl-NL" dirty="0" err="1"/>
              <a:t>tell</a:t>
            </a:r>
            <a:r>
              <a:rPr lang="nl-NL" dirty="0"/>
              <a:t> </a:t>
            </a:r>
            <a:r>
              <a:rPr lang="nl-NL" dirty="0" err="1"/>
              <a:t>Arduino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is:</a:t>
            </a:r>
          </a:p>
          <a:p>
            <a:pPr>
              <a:buFont typeface="Arial" charset="0"/>
              <a:buChar char="•"/>
            </a:pPr>
            <a:r>
              <a:rPr lang="nl-NL" dirty="0"/>
              <a:t> </a:t>
            </a:r>
            <a:r>
              <a:rPr lang="nl-NL" dirty="0" err="1"/>
              <a:t>Declare</a:t>
            </a:r>
            <a:r>
              <a:rPr lang="nl-NL" dirty="0"/>
              <a:t> </a:t>
            </a:r>
            <a:r>
              <a:rPr lang="nl-NL" dirty="0" err="1"/>
              <a:t>pins</a:t>
            </a:r>
            <a:r>
              <a:rPr lang="nl-NL" dirty="0"/>
              <a:t> as input </a:t>
            </a:r>
            <a:r>
              <a:rPr lang="nl-NL" dirty="0" err="1"/>
              <a:t>or</a:t>
            </a:r>
            <a:r>
              <a:rPr lang="nl-NL" dirty="0"/>
              <a:t> output</a:t>
            </a:r>
          </a:p>
          <a:p>
            <a:pPr>
              <a:buFont typeface="Arial" charset="0"/>
              <a:buChar char="•"/>
            </a:pPr>
            <a:r>
              <a:rPr lang="nl-NL" dirty="0"/>
              <a:t> Set </a:t>
            </a:r>
            <a:r>
              <a:rPr lang="nl-NL" dirty="0" err="1"/>
              <a:t>global</a:t>
            </a:r>
            <a:r>
              <a:rPr lang="nl-NL" dirty="0"/>
              <a:t> </a:t>
            </a:r>
            <a:r>
              <a:rPr lang="nl-NL" dirty="0" smtClean="0"/>
              <a:t>variables</a:t>
            </a:r>
            <a:endParaRPr lang="nl-NL" dirty="0"/>
          </a:p>
          <a:p>
            <a:r>
              <a:rPr lang="nl-NL" dirty="0" err="1" smtClean="0"/>
              <a:t>This</a:t>
            </a:r>
            <a:r>
              <a:rPr lang="nl-NL" dirty="0" smtClean="0"/>
              <a:t> is </a:t>
            </a:r>
            <a:r>
              <a:rPr lang="nl-NL" dirty="0" err="1" smtClean="0"/>
              <a:t>done</a:t>
            </a:r>
            <a:r>
              <a:rPr lang="nl-NL" dirty="0" smtClean="0"/>
              <a:t> </a:t>
            </a:r>
            <a:r>
              <a:rPr lang="nl-NL" dirty="0" err="1" smtClean="0"/>
              <a:t>only</a:t>
            </a:r>
            <a:r>
              <a:rPr lang="nl-NL" dirty="0" smtClean="0"/>
              <a:t> </a:t>
            </a:r>
            <a:r>
              <a:rPr lang="nl-NL" dirty="0" err="1" smtClean="0"/>
              <a:t>once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immediately</a:t>
            </a:r>
            <a:r>
              <a:rPr lang="nl-NL" dirty="0" smtClean="0"/>
              <a:t> </a:t>
            </a:r>
            <a:r>
              <a:rPr lang="nl-NL" dirty="0" err="1" smtClean="0"/>
              <a:t>after</a:t>
            </a:r>
            <a:r>
              <a:rPr lang="nl-NL" dirty="0" smtClean="0"/>
              <a:t> reset</a:t>
            </a:r>
          </a:p>
        </p:txBody>
      </p:sp>
      <p:sp>
        <p:nvSpPr>
          <p:cNvPr id="59399" name="Tekstvak 44"/>
          <p:cNvSpPr txBox="1">
            <a:spLocks noChangeArrowheads="1"/>
          </p:cNvSpPr>
          <p:nvPr/>
        </p:nvSpPr>
        <p:spPr bwMode="auto">
          <a:xfrm>
            <a:off x="5562600" y="4005064"/>
            <a:ext cx="330090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Then</a:t>
            </a:r>
            <a:r>
              <a:rPr lang="nl-NL" dirty="0"/>
              <a:t> </a:t>
            </a:r>
            <a:r>
              <a:rPr lang="nl-NL" dirty="0" err="1"/>
              <a:t>tell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to do:</a:t>
            </a:r>
          </a:p>
          <a:p>
            <a:pPr>
              <a:buFont typeface="Arial" charset="0"/>
              <a:buChar char="•"/>
            </a:pPr>
            <a:r>
              <a:rPr lang="nl-NL" dirty="0"/>
              <a:t> Read </a:t>
            </a:r>
            <a:r>
              <a:rPr lang="nl-NL" dirty="0" err="1"/>
              <a:t>inputs</a:t>
            </a:r>
            <a:endParaRPr lang="nl-NL" dirty="0"/>
          </a:p>
          <a:p>
            <a:pPr>
              <a:buFont typeface="Arial" charset="0"/>
              <a:buChar char="•"/>
            </a:pPr>
            <a:r>
              <a:rPr lang="nl-NL" dirty="0"/>
              <a:t> Do </a:t>
            </a:r>
            <a:r>
              <a:rPr lang="nl-NL" dirty="0" err="1"/>
              <a:t>calculations</a:t>
            </a:r>
            <a:endParaRPr lang="nl-NL" dirty="0"/>
          </a:p>
          <a:p>
            <a:pPr>
              <a:buFont typeface="Arial" charset="0"/>
              <a:buChar char="•"/>
            </a:pPr>
            <a:r>
              <a:rPr lang="nl-NL" dirty="0"/>
              <a:t> Set </a:t>
            </a:r>
            <a:r>
              <a:rPr lang="nl-NL" dirty="0" err="1"/>
              <a:t>outputs</a:t>
            </a:r>
            <a:r>
              <a:rPr lang="nl-NL" dirty="0"/>
              <a:t> </a:t>
            </a:r>
          </a:p>
          <a:p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done</a:t>
            </a:r>
            <a:r>
              <a:rPr lang="nl-NL" dirty="0"/>
              <a:t> </a:t>
            </a:r>
            <a:r>
              <a:rPr lang="nl-NL" dirty="0" err="1"/>
              <a:t>continuously</a:t>
            </a:r>
            <a:r>
              <a:rPr lang="nl-NL" dirty="0"/>
              <a:t>,</a:t>
            </a:r>
          </a:p>
          <a:p>
            <a:r>
              <a:rPr lang="nl-NL" dirty="0"/>
              <a:t>in a </a:t>
            </a:r>
            <a:r>
              <a:rPr lang="nl-NL" dirty="0" smtClean="0"/>
              <a:t>loop </a:t>
            </a:r>
            <a:r>
              <a:rPr lang="nl-NL" dirty="0" err="1" smtClean="0"/>
              <a:t>after</a:t>
            </a:r>
            <a:r>
              <a:rPr lang="nl-NL" dirty="0" smtClean="0"/>
              <a:t> setup is </a:t>
            </a:r>
            <a:r>
              <a:rPr lang="nl-NL" dirty="0" err="1" smtClean="0"/>
              <a:t>finished</a:t>
            </a:r>
            <a:endParaRPr lang="nl-NL" dirty="0"/>
          </a:p>
        </p:txBody>
      </p:sp>
      <p:cxnSp>
        <p:nvCxnSpPr>
          <p:cNvPr id="12" name="Rechte verbindingslijn met pijl 11"/>
          <p:cNvCxnSpPr>
            <a:cxnSpLocks noChangeShapeType="1"/>
            <a:endCxn id="59399" idx="1"/>
          </p:cNvCxnSpPr>
          <p:nvPr/>
        </p:nvCxnSpPr>
        <p:spPr bwMode="auto">
          <a:xfrm>
            <a:off x="3563888" y="3284984"/>
            <a:ext cx="1998712" cy="159724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program</a:t>
            </a:r>
            <a:endParaRPr lang="en-US" sz="3600" noProof="0"/>
          </a:p>
        </p:txBody>
      </p:sp>
      <p:sp>
        <p:nvSpPr>
          <p:cNvPr id="61443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61444" name="Rechthoek 4"/>
          <p:cNvSpPr>
            <a:spLocks noChangeArrowheads="1"/>
          </p:cNvSpPr>
          <p:nvPr/>
        </p:nvSpPr>
        <p:spPr bwMode="auto">
          <a:xfrm>
            <a:off x="381000" y="1066800"/>
            <a:ext cx="85344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/* 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Configuration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:</a:t>
            </a:r>
          </a:p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First,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tell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Arduino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what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it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is */</a:t>
            </a:r>
          </a:p>
          <a:p>
            <a:endParaRPr lang="nl-NL" dirty="0">
              <a:solidFill>
                <a:srgbClr val="7E7E7E"/>
              </a:solidFill>
              <a:latin typeface="Courier-Oblique" charset="0"/>
            </a:endParaRPr>
          </a:p>
          <a:p>
            <a:r>
              <a:rPr lang="nl-NL" dirty="0" err="1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>
                <a:solidFill>
                  <a:srgbClr val="D06400"/>
                </a:solidFill>
                <a:latin typeface="Courier-Bold" charset="0"/>
              </a:rPr>
              <a:t>setup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	//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initialize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the digital pin as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an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output.</a:t>
            </a:r>
          </a:p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	// Pin 13 has </a:t>
            </a:r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a 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LED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connected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on most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Arduino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boards: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pinMode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OUTPUT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</a:t>
            </a:r>
          </a:p>
          <a:p>
            <a:r>
              <a:rPr lang="nl-NL" b="1" dirty="0">
                <a:latin typeface="Courier" charset="0"/>
              </a:rPr>
              <a:t>}</a:t>
            </a:r>
          </a:p>
          <a:p>
            <a:endParaRPr lang="nl-NL" dirty="0">
              <a:solidFill>
                <a:srgbClr val="7E7E7E"/>
              </a:solidFill>
              <a:latin typeface="Courier-Oblique" charset="0"/>
            </a:endParaRPr>
          </a:p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/* 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Then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loop:</a:t>
            </a:r>
          </a:p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Tell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Arduino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what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to do */</a:t>
            </a:r>
          </a:p>
          <a:p>
            <a:endParaRPr lang="nl-NL" b="1" dirty="0">
              <a:solidFill>
                <a:srgbClr val="00679A"/>
              </a:solidFill>
              <a:latin typeface="Courier" charset="0"/>
            </a:endParaRPr>
          </a:p>
          <a:p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D06400"/>
                </a:solidFill>
                <a:latin typeface="Courier-Bold" charset="0"/>
              </a:rPr>
              <a:t>loop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 	</a:t>
            </a:r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// switch LED 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on</a:t>
            </a:r>
          </a:p>
          <a:p>
            <a:r>
              <a:rPr lang="nl-NL" dirty="0">
                <a:solidFill>
                  <a:srgbClr val="7E7E7E"/>
                </a:solidFill>
                <a:latin typeface="Courier" charset="0"/>
              </a:rPr>
              <a:t> 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(1000);  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</a:t>
            </a:r>
            <a:r>
              <a:rPr lang="nl-NL" dirty="0">
                <a:solidFill>
                  <a:srgbClr val="D06400"/>
                </a:solidFill>
                <a:latin typeface="Courier" charset="0"/>
              </a:rPr>
              <a:t> </a:t>
            </a:r>
            <a:r>
              <a:rPr lang="nl-NL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for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a second</a:t>
            </a:r>
            <a:r>
              <a:rPr lang="nl-NL" dirty="0">
                <a:solidFill>
                  <a:srgbClr val="7E7E7E"/>
                </a:solidFill>
                <a:latin typeface="Courier" charset="0"/>
              </a:rPr>
              <a:t> 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 	</a:t>
            </a:r>
            <a:endParaRPr lang="nl-NL" b="1" dirty="0" smtClean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LOW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   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	</a:t>
            </a:r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// switch LED 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off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(1000);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 </a:t>
            </a:r>
            <a:r>
              <a:rPr lang="nl-NL" dirty="0">
                <a:solidFill>
                  <a:srgbClr val="D06400"/>
                </a:solidFill>
                <a:latin typeface="Courier" charset="0"/>
              </a:rPr>
              <a:t> </a:t>
            </a:r>
            <a:r>
              <a:rPr lang="nl-NL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for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 a second</a:t>
            </a:r>
            <a:endParaRPr lang="nl-NL" dirty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latin typeface="Courier" charset="0"/>
              </a:rPr>
              <a:t>}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8900" y="1305843"/>
            <a:ext cx="3809524" cy="45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Compiling and uploading code</a:t>
            </a:r>
            <a:endParaRPr lang="en-US" sz="3600" noProof="0"/>
          </a:p>
        </p:txBody>
      </p:sp>
      <p:sp>
        <p:nvSpPr>
          <p:cNvPr id="63492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63493" name="Rectangle 3"/>
          <p:cNvSpPr txBox="1">
            <a:spLocks noChangeArrowheads="1"/>
          </p:cNvSpPr>
          <p:nvPr/>
        </p:nvSpPr>
        <p:spPr bwMode="auto">
          <a:xfrm>
            <a:off x="152400" y="1295400"/>
            <a:ext cx="35052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69875" indent="-24765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MetaNormal-Roman" pitchFamily="2" charset="0"/>
              </a:rPr>
              <a:t>Type code in text window</a:t>
            </a:r>
          </a:p>
          <a:p>
            <a:pPr marL="269875" indent="-24765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MetaNormal-Roman" pitchFamily="2" charset="0"/>
              </a:rPr>
              <a:t>Push ‘upload’ button</a:t>
            </a:r>
          </a:p>
          <a:p>
            <a:pPr marL="269875" indent="-24765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MetaNormal-Roman" pitchFamily="2" charset="0"/>
              </a:rPr>
              <a:t>Check if TX and RX </a:t>
            </a:r>
            <a:r>
              <a:rPr lang="en-US" sz="2000" dirty="0" err="1">
                <a:latin typeface="MetaNormal-Roman" pitchFamily="2" charset="0"/>
              </a:rPr>
              <a:t>Leds</a:t>
            </a:r>
            <a:r>
              <a:rPr lang="en-US" sz="2000" dirty="0">
                <a:latin typeface="MetaNormal-Roman" pitchFamily="2" charset="0"/>
              </a:rPr>
              <a:t> are blinking rapidly</a:t>
            </a:r>
          </a:p>
          <a:p>
            <a:pPr marL="269875" indent="-24765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MetaNormal-Roman" pitchFamily="2" charset="0"/>
              </a:rPr>
              <a:t>If the ‘Done uploading’ message displays, the </a:t>
            </a:r>
            <a:r>
              <a:rPr lang="en-US" sz="2000" dirty="0" err="1">
                <a:latin typeface="MetaNormal-Roman" pitchFamily="2" charset="0"/>
              </a:rPr>
              <a:t>Arduino</a:t>
            </a:r>
            <a:r>
              <a:rPr lang="en-US" sz="2000" dirty="0">
                <a:latin typeface="MetaNormal-Roman" pitchFamily="2" charset="0"/>
              </a:rPr>
              <a:t> is ready.</a:t>
            </a:r>
          </a:p>
          <a:p>
            <a:pPr marL="269875" indent="-24765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endParaRPr lang="en-US" sz="2000" dirty="0">
              <a:latin typeface="MetaNormal-Roman" pitchFamily="2" charset="0"/>
            </a:endParaRPr>
          </a:p>
        </p:txBody>
      </p:sp>
      <p:pic>
        <p:nvPicPr>
          <p:cNvPr id="63494" name="Afbeelding 9"/>
          <p:cNvPicPr>
            <a:picLocks noChangeAspect="1"/>
          </p:cNvPicPr>
          <p:nvPr/>
        </p:nvPicPr>
        <p:blipFill>
          <a:blip r:embed="rId4" cstate="print"/>
          <a:srcRect t="8456" b="9093"/>
          <a:stretch>
            <a:fillRect/>
          </a:stretch>
        </p:blipFill>
        <p:spPr bwMode="auto">
          <a:xfrm>
            <a:off x="533400" y="4038600"/>
            <a:ext cx="26781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Tekstvak 11"/>
          <p:cNvSpPr txBox="1">
            <a:spLocks noChangeArrowheads="1"/>
          </p:cNvSpPr>
          <p:nvPr/>
        </p:nvSpPr>
        <p:spPr bwMode="auto">
          <a:xfrm>
            <a:off x="7092280" y="3212976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3496" name="Tekstvak 12"/>
          <p:cNvSpPr txBox="1">
            <a:spLocks noChangeArrowheads="1"/>
          </p:cNvSpPr>
          <p:nvPr/>
        </p:nvSpPr>
        <p:spPr bwMode="auto">
          <a:xfrm>
            <a:off x="5580112" y="1916832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800000"/>
                </a:solidFill>
              </a:rPr>
              <a:t>2</a:t>
            </a:r>
          </a:p>
        </p:txBody>
      </p:sp>
      <p:cxnSp>
        <p:nvCxnSpPr>
          <p:cNvPr id="15" name="Rechte verbindingslijn met pijl 14"/>
          <p:cNvCxnSpPr>
            <a:cxnSpLocks noChangeShapeType="1"/>
          </p:cNvCxnSpPr>
          <p:nvPr/>
        </p:nvCxnSpPr>
        <p:spPr bwMode="auto">
          <a:xfrm>
            <a:off x="4932040" y="1772816"/>
            <a:ext cx="685800" cy="382588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7" name="Rechte verbindingslijn met pijl 16"/>
          <p:cNvCxnSpPr>
            <a:cxnSpLocks noChangeShapeType="1"/>
          </p:cNvCxnSpPr>
          <p:nvPr/>
        </p:nvCxnSpPr>
        <p:spPr bwMode="auto">
          <a:xfrm>
            <a:off x="6228184" y="3140968"/>
            <a:ext cx="914400" cy="306388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3499" name="Tekstvak 18"/>
          <p:cNvSpPr txBox="1">
            <a:spLocks noChangeArrowheads="1"/>
          </p:cNvSpPr>
          <p:nvPr/>
        </p:nvSpPr>
        <p:spPr bwMode="auto">
          <a:xfrm>
            <a:off x="2563813" y="3551238"/>
            <a:ext cx="355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800000"/>
                </a:solidFill>
              </a:rPr>
              <a:t>3</a:t>
            </a:r>
          </a:p>
        </p:txBody>
      </p:sp>
      <p:cxnSp>
        <p:nvCxnSpPr>
          <p:cNvPr id="20" name="Rechte verbindingslijn met pijl 19"/>
          <p:cNvCxnSpPr>
            <a:cxnSpLocks noChangeShapeType="1"/>
          </p:cNvCxnSpPr>
          <p:nvPr/>
        </p:nvCxnSpPr>
        <p:spPr bwMode="auto">
          <a:xfrm flipV="1">
            <a:off x="1708150" y="3798888"/>
            <a:ext cx="854075" cy="831850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3501" name="Tekstvak 22"/>
          <p:cNvSpPr txBox="1">
            <a:spLocks noChangeArrowheads="1"/>
          </p:cNvSpPr>
          <p:nvPr/>
        </p:nvSpPr>
        <p:spPr bwMode="auto">
          <a:xfrm>
            <a:off x="5867400" y="52578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2400">
                <a:solidFill>
                  <a:srgbClr val="800000"/>
                </a:solidFill>
              </a:rPr>
              <a:t>4</a:t>
            </a:r>
          </a:p>
        </p:txBody>
      </p:sp>
      <p:cxnSp>
        <p:nvCxnSpPr>
          <p:cNvPr id="24" name="Rechte verbindingslijn met pijl 23"/>
          <p:cNvCxnSpPr>
            <a:cxnSpLocks noChangeShapeType="1"/>
          </p:cNvCxnSpPr>
          <p:nvPr/>
        </p:nvCxnSpPr>
        <p:spPr bwMode="auto">
          <a:xfrm>
            <a:off x="5364088" y="5013176"/>
            <a:ext cx="576064" cy="432048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8" name="Rechte verbindingslijn met pijl 27"/>
          <p:cNvCxnSpPr>
            <a:cxnSpLocks noChangeShapeType="1"/>
            <a:endCxn id="63499" idx="1"/>
          </p:cNvCxnSpPr>
          <p:nvPr/>
        </p:nvCxnSpPr>
        <p:spPr bwMode="auto">
          <a:xfrm rot="5400000" flipH="1" flipV="1">
            <a:off x="1683544" y="3828256"/>
            <a:ext cx="927100" cy="833438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www.arduino.cc</a:t>
            </a:r>
            <a:endParaRPr lang="en-US" sz="3600" noProof="0"/>
          </a:p>
        </p:txBody>
      </p:sp>
      <p:sp>
        <p:nvSpPr>
          <p:cNvPr id="65539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92832" y="1052736"/>
            <a:ext cx="266700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3175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MetaNormal-Roman" pitchFamily="2" charset="0"/>
                <a:ea typeface="+mn-ea"/>
                <a:cs typeface="+mn-cs"/>
              </a:rPr>
              <a:t>Everything you need is  </a:t>
            </a:r>
            <a:r>
              <a:rPr lang="en-US" sz="2000" kern="0" dirty="0">
                <a:latin typeface="MetaNormal-Roman" pitchFamily="2" charset="0"/>
                <a:ea typeface="+mn-ea"/>
                <a:cs typeface="+mn-cs"/>
                <a:hlinkClick r:id="rId3"/>
              </a:rPr>
              <a:t>www.arduino.cc</a:t>
            </a:r>
            <a:endParaRPr lang="en-US" sz="2000" kern="0" dirty="0">
              <a:latin typeface="MetaNormal-Roman" pitchFamily="2" charset="0"/>
              <a:ea typeface="+mn-ea"/>
              <a:cs typeface="+mn-cs"/>
            </a:endParaRPr>
          </a:p>
          <a:p>
            <a:pPr indent="3175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kern="0" dirty="0">
                <a:latin typeface="MetaNormal-Roman" pitchFamily="2" charset="0"/>
                <a:ea typeface="+mn-ea"/>
                <a:cs typeface="+mn-cs"/>
              </a:rPr>
              <a:t> </a:t>
            </a:r>
            <a:r>
              <a:rPr lang="en-US" sz="2000" kern="0" dirty="0" smtClean="0">
                <a:latin typeface="MetaNormal-Roman" pitchFamily="2" charset="0"/>
                <a:ea typeface="+mn-ea"/>
                <a:cs typeface="+mn-cs"/>
                <a:hlinkClick r:id="rId4"/>
              </a:rPr>
              <a:t>Getting started</a:t>
            </a:r>
            <a:endParaRPr lang="en-US" sz="2000" kern="0" dirty="0" smtClean="0">
              <a:latin typeface="MetaNormal-Roman" pitchFamily="2" charset="0"/>
              <a:ea typeface="+mn-ea"/>
              <a:cs typeface="+mn-cs"/>
            </a:endParaRPr>
          </a:p>
          <a:p>
            <a:pPr indent="3175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kern="0" dirty="0" smtClean="0">
                <a:latin typeface="MetaNormal-Roman" pitchFamily="2" charset="0"/>
                <a:ea typeface="+mn-ea"/>
                <a:cs typeface="+mn-cs"/>
              </a:rPr>
              <a:t> Reference</a:t>
            </a:r>
            <a:endParaRPr lang="en-US" sz="2000" kern="0" dirty="0">
              <a:latin typeface="MetaNormal-Roman" pitchFamily="2" charset="0"/>
              <a:ea typeface="+mn-ea"/>
              <a:cs typeface="+mn-cs"/>
            </a:endParaRPr>
          </a:p>
          <a:p>
            <a:pPr indent="3175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kern="0" dirty="0" smtClean="0">
                <a:latin typeface="MetaNormal-Roman" pitchFamily="2" charset="0"/>
                <a:ea typeface="+mn-ea"/>
                <a:cs typeface="+mn-cs"/>
              </a:rPr>
              <a:t> Tutorials</a:t>
            </a:r>
            <a:endParaRPr lang="en-US" sz="2000" kern="0" dirty="0">
              <a:latin typeface="MetaNormal-Roman" pitchFamily="2" charset="0"/>
              <a:ea typeface="+mn-ea"/>
              <a:cs typeface="+mn-cs"/>
            </a:endParaRPr>
          </a:p>
          <a:p>
            <a:pPr indent="3175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kern="0" dirty="0">
                <a:latin typeface="MetaNormal-Roman" pitchFamily="2" charset="0"/>
                <a:ea typeface="+mn-ea"/>
                <a:cs typeface="+mn-cs"/>
              </a:rPr>
              <a:t> Hardware examples</a:t>
            </a:r>
          </a:p>
          <a:p>
            <a:pPr indent="3175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kern="0" dirty="0">
                <a:latin typeface="MetaNormal-Roman" pitchFamily="2" charset="0"/>
                <a:ea typeface="+mn-ea"/>
                <a:cs typeface="+mn-cs"/>
              </a:rPr>
              <a:t> Software </a:t>
            </a:r>
            <a:r>
              <a:rPr lang="en-US" sz="2000" kern="0" dirty="0" smtClean="0">
                <a:latin typeface="MetaNormal-Roman" pitchFamily="2" charset="0"/>
                <a:ea typeface="+mn-ea"/>
                <a:cs typeface="+mn-cs"/>
              </a:rPr>
              <a:t>examples</a:t>
            </a:r>
            <a:endParaRPr lang="en-US" sz="2000" kern="0" dirty="0">
              <a:latin typeface="MetaNormal-Roman" pitchFamily="2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599562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dafd4a86-a-62cb3a1a-s-sites.googlegroups.com/site/mechatronicsguy/arduinocheatsheet/Arduino%20cheat%20sheet%20v02c.png?attachauth=ANoY7cpFdPWjNXWpejPRS0jjPjFLEpcaroWr6E1rEnfLKPsJ5cCMYaDgeJGJUrWBbdc0JdnY82AbfMnIhagatIbQVSPoHh0FGjEfbIf0WPwUSN5i4_4mVnlC1dlKJlTJJuUvJqpzkW-CEVWo5oDu8RG5A_LGQchJo16QCZ_4RBu3mLB_HCtFPWQxqdnK_cbS8gj1SZ4QrDTjLHjY317tftaNEJLaV-TeMSMODKLQjg6eLkEYwd2KRzF7fJWup5CHqJ2TbCD2zmh9&amp;attredirects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32788" cy="62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49859"/>
            <a:ext cx="3809524" cy="45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Arduino Programming Environment</a:t>
            </a:r>
            <a:endParaRPr lang="en-US" sz="3600" noProof="0"/>
          </a:p>
        </p:txBody>
      </p:sp>
      <p:sp>
        <p:nvSpPr>
          <p:cNvPr id="73731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73737" name="Tekstvak 53"/>
          <p:cNvSpPr txBox="1">
            <a:spLocks noChangeArrowheads="1"/>
          </p:cNvSpPr>
          <p:nvPr/>
        </p:nvSpPr>
        <p:spPr bwMode="auto">
          <a:xfrm>
            <a:off x="5791200" y="4435154"/>
            <a:ext cx="2274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Compile</a:t>
            </a:r>
            <a:r>
              <a:rPr lang="nl-NL" dirty="0"/>
              <a:t> and </a:t>
            </a:r>
            <a:r>
              <a:rPr lang="nl-NL" dirty="0" err="1"/>
              <a:t>U</a:t>
            </a:r>
            <a:r>
              <a:rPr lang="nl-NL" dirty="0" err="1" smtClean="0"/>
              <a:t>pload</a:t>
            </a:r>
            <a:endParaRPr lang="nl-NL" dirty="0"/>
          </a:p>
        </p:txBody>
      </p:sp>
      <p:sp>
        <p:nvSpPr>
          <p:cNvPr id="73738" name="Tekstvak 53"/>
          <p:cNvSpPr txBox="1">
            <a:spLocks noChangeArrowheads="1"/>
          </p:cNvSpPr>
          <p:nvPr/>
        </p:nvSpPr>
        <p:spPr bwMode="auto">
          <a:xfrm>
            <a:off x="5791200" y="5050259"/>
            <a:ext cx="183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Verify</a:t>
            </a:r>
            <a:r>
              <a:rPr lang="nl-NL" dirty="0"/>
              <a:t> (</a:t>
            </a:r>
            <a:r>
              <a:rPr lang="nl-NL" dirty="0" err="1"/>
              <a:t>Compile</a:t>
            </a:r>
            <a:r>
              <a:rPr lang="nl-NL" dirty="0"/>
              <a:t>)</a:t>
            </a:r>
          </a:p>
        </p:txBody>
      </p:sp>
      <p:sp>
        <p:nvSpPr>
          <p:cNvPr id="73739" name="Tekstvak 53"/>
          <p:cNvSpPr txBox="1">
            <a:spLocks noChangeArrowheads="1"/>
          </p:cNvSpPr>
          <p:nvPr/>
        </p:nvSpPr>
        <p:spPr bwMode="auto">
          <a:xfrm>
            <a:off x="5791200" y="2929059"/>
            <a:ext cx="25252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NL" dirty="0"/>
              <a:t>Open </a:t>
            </a:r>
            <a:r>
              <a:rPr lang="nl-NL" dirty="0" smtClean="0"/>
              <a:t>Sketch</a:t>
            </a:r>
            <a:br>
              <a:rPr lang="nl-NL" dirty="0" smtClean="0"/>
            </a:br>
            <a:r>
              <a:rPr lang="nl-NL" dirty="0" smtClean="0"/>
              <a:t>(</a:t>
            </a:r>
            <a:r>
              <a:rPr lang="nl-NL" dirty="0" err="1" smtClean="0"/>
              <a:t>old</a:t>
            </a:r>
            <a:r>
              <a:rPr lang="nl-NL" dirty="0" smtClean="0"/>
              <a:t>: *.</a:t>
            </a:r>
            <a:r>
              <a:rPr lang="nl-NL" dirty="0" err="1" smtClean="0"/>
              <a:t>pde</a:t>
            </a:r>
            <a:r>
              <a:rPr lang="nl-NL" dirty="0" smtClean="0"/>
              <a:t>, new: *.</a:t>
            </a:r>
            <a:r>
              <a:rPr lang="nl-NL" dirty="0" err="1" smtClean="0"/>
              <a:t>ino</a:t>
            </a:r>
            <a:r>
              <a:rPr lang="nl-NL" dirty="0" smtClean="0"/>
              <a:t>)</a:t>
            </a:r>
            <a:endParaRPr lang="nl-NL" dirty="0"/>
          </a:p>
        </p:txBody>
      </p:sp>
      <p:sp>
        <p:nvSpPr>
          <p:cNvPr id="73740" name="Tekstvak 53"/>
          <p:cNvSpPr txBox="1">
            <a:spLocks noChangeArrowheads="1"/>
          </p:cNvSpPr>
          <p:nvPr/>
        </p:nvSpPr>
        <p:spPr bwMode="auto">
          <a:xfrm>
            <a:off x="5791200" y="2313955"/>
            <a:ext cx="1481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/>
              <a:t>Save Sketch</a:t>
            </a:r>
          </a:p>
        </p:txBody>
      </p:sp>
      <p:sp>
        <p:nvSpPr>
          <p:cNvPr id="19" name="Tekstvak 53"/>
          <p:cNvSpPr txBox="1">
            <a:spLocks noChangeArrowheads="1"/>
          </p:cNvSpPr>
          <p:nvPr/>
        </p:nvSpPr>
        <p:spPr bwMode="auto">
          <a:xfrm>
            <a:off x="5791200" y="3820606"/>
            <a:ext cx="1415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smtClean="0"/>
              <a:t>New </a:t>
            </a:r>
            <a:r>
              <a:rPr lang="nl-NL" dirty="0"/>
              <a:t>Sketch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763688" y="2025923"/>
            <a:ext cx="3960440" cy="50405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547664" y="2025923"/>
            <a:ext cx="4176464" cy="108012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331640" y="2025923"/>
            <a:ext cx="4464496" cy="201622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115616" y="2025923"/>
            <a:ext cx="4608512" cy="25922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99592" y="2025923"/>
            <a:ext cx="4824536" cy="316835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Settings</a:t>
            </a:r>
            <a:endParaRPr lang="en-US" altLang="zh-CN" sz="3600" b="1" noProof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7577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Let the Arduino programming environment know which board you have</a:t>
            </a:r>
          </a:p>
          <a:p>
            <a:pPr lvl="1"/>
            <a:r>
              <a:rPr lang="en-US" noProof="0" smtClean="0"/>
              <a:t>“Tools” menu </a:t>
            </a:r>
            <a:r>
              <a:rPr lang="en-US" noProof="0" smtClean="0">
                <a:latin typeface="Wingdings" charset="2"/>
              </a:rPr>
              <a:t></a:t>
            </a:r>
            <a:r>
              <a:rPr lang="en-US" noProof="0" smtClean="0"/>
              <a:t> “Board”</a:t>
            </a:r>
          </a:p>
          <a:p>
            <a:r>
              <a:rPr lang="en-US" noProof="0" smtClean="0"/>
              <a:t>Let the Arduino programming environment know to which port the board is connected</a:t>
            </a:r>
          </a:p>
          <a:p>
            <a:pPr lvl="1"/>
            <a:r>
              <a:rPr lang="en-US" noProof="0" smtClean="0"/>
              <a:t>“Tools” menu </a:t>
            </a:r>
            <a:r>
              <a:rPr lang="en-US" noProof="0" smtClean="0">
                <a:latin typeface="Wingdings" charset="2"/>
              </a:rPr>
              <a:t></a:t>
            </a:r>
            <a:r>
              <a:rPr lang="en-US" noProof="0" smtClean="0"/>
              <a:t> “Serial port”</a:t>
            </a:r>
          </a:p>
          <a:p>
            <a:pPr lvl="1"/>
            <a:endParaRPr lang="en-US" noProof="0"/>
          </a:p>
        </p:txBody>
      </p:sp>
      <p:sp>
        <p:nvSpPr>
          <p:cNvPr id="75780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Blink</a:t>
            </a:r>
            <a:endParaRPr lang="en-US" sz="3600" noProof="0"/>
          </a:p>
        </p:txBody>
      </p:sp>
      <p:sp>
        <p:nvSpPr>
          <p:cNvPr id="77827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77828" name="Rechthoek 4"/>
          <p:cNvSpPr>
            <a:spLocks noChangeArrowheads="1"/>
          </p:cNvSpPr>
          <p:nvPr/>
        </p:nvSpPr>
        <p:spPr bwMode="auto">
          <a:xfrm>
            <a:off x="304800" y="1219200"/>
            <a:ext cx="86868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7E7E7E"/>
                </a:solidFill>
                <a:latin typeface="Courier-Oblique" charset="0"/>
              </a:rPr>
              <a:t>/*  </a:t>
            </a:r>
            <a:r>
              <a:rPr lang="nl-NL" dirty="0" err="1">
                <a:solidFill>
                  <a:srgbClr val="7E7E7E"/>
                </a:solidFill>
                <a:latin typeface="Courier-Oblique" charset="0"/>
              </a:rPr>
              <a:t>comment</a:t>
            </a:r>
            <a:r>
              <a:rPr lang="nl-NL" dirty="0">
                <a:solidFill>
                  <a:srgbClr val="7E7E7E"/>
                </a:solidFill>
                <a:latin typeface="Courier-Oblique" charset="0"/>
              </a:rPr>
              <a:t> */</a:t>
            </a:r>
          </a:p>
          <a:p>
            <a:endParaRPr lang="nl-NL" dirty="0">
              <a:solidFill>
                <a:srgbClr val="7E7E7E"/>
              </a:solidFill>
              <a:latin typeface="Courier-Oblique" charset="0"/>
            </a:endParaRPr>
          </a:p>
          <a:p>
            <a:r>
              <a:rPr lang="nl-NL" dirty="0" err="1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>
                <a:solidFill>
                  <a:srgbClr val="D06400"/>
                </a:solidFill>
                <a:latin typeface="Courier-Bold" charset="0"/>
              </a:rPr>
              <a:t>setup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	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initialize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the digital pin as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an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output.</a:t>
            </a:r>
          </a:p>
          <a:p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	// Pin 13 has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a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LED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connected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on most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Arduino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boards: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pinMode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OUTPUT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</a:t>
            </a:r>
          </a:p>
          <a:p>
            <a:r>
              <a:rPr lang="nl-NL" b="1" dirty="0">
                <a:latin typeface="Courier" charset="0"/>
              </a:rPr>
              <a:t>}</a:t>
            </a:r>
          </a:p>
          <a:p>
            <a:endParaRPr lang="nl-NL" b="1" dirty="0">
              <a:solidFill>
                <a:srgbClr val="00679A"/>
              </a:solidFill>
              <a:latin typeface="Courier" charset="0"/>
            </a:endParaRPr>
          </a:p>
          <a:p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D06400"/>
                </a:solidFill>
                <a:latin typeface="Courier-Bold" charset="0"/>
              </a:rPr>
              <a:t>loop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 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LED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on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(1000);  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1000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ms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endParaRPr lang="nl-NL" b="1" dirty="0" smtClean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LOW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  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LED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off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(1000);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  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1000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ms</a:t>
            </a:r>
            <a:endParaRPr lang="nl-NL" b="1" dirty="0" smtClean="0">
              <a:solidFill>
                <a:srgbClr val="7E7E7E"/>
              </a:solidFill>
              <a:latin typeface="Courier-Oblique" charset="0"/>
            </a:endParaRP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}</a:t>
            </a:r>
            <a:endParaRPr lang="nl-NL" b="1" dirty="0">
              <a:solidFill>
                <a:srgbClr val="7E7E7E"/>
              </a:solidFill>
              <a:latin typeface="Courier" charset="0"/>
            </a:endParaRPr>
          </a:p>
        </p:txBody>
      </p:sp>
      <p:pic>
        <p:nvPicPr>
          <p:cNvPr id="77829" name="Afbeelding 5"/>
          <p:cNvPicPr>
            <a:picLocks noChangeAspect="1"/>
          </p:cNvPicPr>
          <p:nvPr/>
        </p:nvPicPr>
        <p:blipFill>
          <a:blip r:embed="rId3" cstate="print"/>
          <a:srcRect l="35849" t="8456" b="67090"/>
          <a:stretch>
            <a:fillRect/>
          </a:stretch>
        </p:blipFill>
        <p:spPr bwMode="auto">
          <a:xfrm>
            <a:off x="107504" y="5221288"/>
            <a:ext cx="51816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echte verbindingslijn met pijl 7"/>
          <p:cNvCxnSpPr>
            <a:cxnSpLocks noChangeShapeType="1"/>
          </p:cNvCxnSpPr>
          <p:nvPr/>
        </p:nvCxnSpPr>
        <p:spPr bwMode="auto">
          <a:xfrm rot="10800000" flipV="1">
            <a:off x="838200" y="6248400"/>
            <a:ext cx="1143000" cy="228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页脚占位符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Workshop Arduino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33375"/>
            <a:ext cx="9144000" cy="865188"/>
          </a:xfrm>
        </p:spPr>
        <p:txBody>
          <a:bodyPr/>
          <a:lstStyle/>
          <a:p>
            <a:pPr eaLnBrk="1" hangingPunct="1"/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“Microcontrollers are not scary”</a:t>
            </a:r>
            <a:endParaRPr lang="en-US" altLang="zh-CN" sz="3600" b="1" noProof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pic>
        <p:nvPicPr>
          <p:cNvPr id="12292" name="Afbeelding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7574" y="2987728"/>
            <a:ext cx="2588602" cy="10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eperen 13"/>
          <p:cNvGrpSpPr>
            <a:grpSpLocks/>
          </p:cNvGrpSpPr>
          <p:nvPr/>
        </p:nvGrpSpPr>
        <p:grpSpPr bwMode="auto">
          <a:xfrm>
            <a:off x="381000" y="1143000"/>
            <a:ext cx="8483600" cy="4878288"/>
            <a:chOff x="381000" y="1143000"/>
            <a:chExt cx="8483600" cy="4878288"/>
          </a:xfrm>
        </p:grpSpPr>
        <p:pic>
          <p:nvPicPr>
            <p:cNvPr id="12294" name="Afbeelding 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1143000"/>
              <a:ext cx="2540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Afbeelding 8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" y="3429000"/>
              <a:ext cx="2293056" cy="247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6" name="Afbeelding 9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4200" y="1143000"/>
              <a:ext cx="18288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7" name="Afbeelding 10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87135" y="1143000"/>
              <a:ext cx="3577465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8" name="Afbeelding 11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06688" y="3989400"/>
              <a:ext cx="2993504" cy="2031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Afbeelding 12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86600" y="3505200"/>
              <a:ext cx="1638300" cy="240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Blink with button</a:t>
            </a:r>
            <a:endParaRPr lang="en-US" altLang="zh-CN" sz="3600" b="1" noProof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7987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noProof="0" dirty="0" smtClean="0"/>
              <a:t>The period of “Blink” is 2 x 1000 </a:t>
            </a:r>
            <a:r>
              <a:rPr lang="en-US" sz="3000" noProof="0" dirty="0" err="1" smtClean="0"/>
              <a:t>ms</a:t>
            </a:r>
            <a:r>
              <a:rPr lang="en-US" sz="3000" noProof="0" dirty="0" smtClean="0"/>
              <a:t> = 2 s</a:t>
            </a:r>
          </a:p>
          <a:p>
            <a:r>
              <a:rPr lang="en-US" sz="3000" noProof="0" dirty="0" smtClean="0"/>
              <a:t>Now we want: if we push a button, the period should become 0.5 s</a:t>
            </a:r>
          </a:p>
          <a:p>
            <a:endParaRPr lang="en-US" sz="3000" noProof="0" dirty="0" smtClean="0"/>
          </a:p>
          <a:p>
            <a:r>
              <a:rPr lang="en-US" sz="3000" noProof="0" dirty="0" smtClean="0"/>
              <a:t>To do:</a:t>
            </a:r>
          </a:p>
          <a:p>
            <a:pPr lvl="1"/>
            <a:r>
              <a:rPr lang="en-US" sz="2600" noProof="0" dirty="0" smtClean="0"/>
              <a:t>Connect a button</a:t>
            </a:r>
          </a:p>
          <a:p>
            <a:pPr lvl="1"/>
            <a:r>
              <a:rPr lang="en-US" sz="2600" noProof="0" dirty="0" smtClean="0"/>
              <a:t>Read a button</a:t>
            </a:r>
          </a:p>
          <a:p>
            <a:pPr lvl="1"/>
            <a:r>
              <a:rPr lang="en-US" sz="2600" noProof="0" dirty="0" smtClean="0"/>
              <a:t>Change the “1000” in “delay” depending on the button state</a:t>
            </a:r>
            <a:endParaRPr lang="en-US" sz="2600" noProof="0" dirty="0"/>
          </a:p>
        </p:txBody>
      </p:sp>
      <p:sp>
        <p:nvSpPr>
          <p:cNvPr id="79876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Blink and read button</a:t>
            </a:r>
            <a:endParaRPr lang="en-US" sz="3600" noProof="0" dirty="0"/>
          </a:p>
        </p:txBody>
      </p:sp>
      <p:sp>
        <p:nvSpPr>
          <p:cNvPr id="81923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81924" name="Rechthoek 4"/>
          <p:cNvSpPr>
            <a:spLocks noChangeArrowheads="1"/>
          </p:cNvSpPr>
          <p:nvPr/>
        </p:nvSpPr>
        <p:spPr bwMode="auto">
          <a:xfrm>
            <a:off x="304800" y="1516063"/>
            <a:ext cx="8686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/*  </a:t>
            </a:r>
            <a:r>
              <a:rPr lang="nl-NL" dirty="0" err="1" smtClean="0">
                <a:solidFill>
                  <a:srgbClr val="7E7E7E"/>
                </a:solidFill>
                <a:latin typeface="Courier-Oblique" charset="0"/>
              </a:rPr>
              <a:t>comment</a:t>
            </a:r>
            <a:r>
              <a:rPr lang="nl-NL" dirty="0" smtClean="0">
                <a:solidFill>
                  <a:srgbClr val="7E7E7E"/>
                </a:solidFill>
                <a:latin typeface="Courier-Oblique" charset="0"/>
              </a:rPr>
              <a:t> */</a:t>
            </a:r>
          </a:p>
          <a:p>
            <a:endParaRPr lang="nl-NL" dirty="0" smtClean="0">
              <a:solidFill>
                <a:srgbClr val="7E7E7E"/>
              </a:solidFill>
              <a:latin typeface="Courier-Oblique" charset="0"/>
            </a:endParaRPr>
          </a:p>
          <a:p>
            <a:r>
              <a:rPr lang="nl-NL" dirty="0" err="1" smtClean="0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 smtClean="0">
                <a:solidFill>
                  <a:srgbClr val="D06400"/>
                </a:solidFill>
                <a:latin typeface="Courier-Bold" charset="0"/>
              </a:rPr>
              <a:t>setup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	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initialize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digital pin 13 as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an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output.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	// Pin 13 has a LED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connected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on most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Arduino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boards:</a:t>
            </a:r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pinMode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OUTPUT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pinMode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(12,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INPUT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    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initialize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digital pin 12 as input.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      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(12,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activate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pull-up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resistor</a:t>
            </a:r>
            <a:endParaRPr lang="nl-NL" b="1" dirty="0" smtClean="0">
              <a:solidFill>
                <a:srgbClr val="000000"/>
              </a:solidFill>
              <a:latin typeface="Courier" charset="0"/>
            </a:endParaRPr>
          </a:p>
          <a:p>
            <a:r>
              <a:rPr lang="nl-NL" b="1" dirty="0" smtClean="0">
                <a:latin typeface="Courier" charset="0"/>
              </a:rPr>
              <a:t>}</a:t>
            </a:r>
          </a:p>
          <a:p>
            <a:endParaRPr lang="nl-NL" b="1" dirty="0" smtClean="0">
              <a:solidFill>
                <a:srgbClr val="00679A"/>
              </a:solidFill>
              <a:latin typeface="Courier" charset="0"/>
            </a:endParaRPr>
          </a:p>
          <a:p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smtClean="0">
                <a:solidFill>
                  <a:srgbClr val="D06400"/>
                </a:solidFill>
                <a:latin typeface="Courier-Bold" charset="0"/>
              </a:rPr>
              <a:t>loop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LED on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(1000);  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         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one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second</a:t>
            </a:r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LOW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 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switch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LED off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(1000);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           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one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second</a:t>
            </a:r>
            <a:endParaRPr lang="nl-NL" b="1" dirty="0" smtClean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 smtClean="0">
                <a:latin typeface="Courier" charset="0"/>
              </a:rPr>
              <a:t>}</a:t>
            </a:r>
            <a:endParaRPr lang="nl-NL" dirty="0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179512" y="3443858"/>
            <a:ext cx="8763000" cy="288032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itel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Possible hardware for Blink with  button</a:t>
            </a:r>
            <a:endParaRPr lang="en-US" sz="3600" noProof="0" dirty="0"/>
          </a:p>
        </p:txBody>
      </p:sp>
      <p:sp>
        <p:nvSpPr>
          <p:cNvPr id="83972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83987" name="Text Box 22"/>
          <p:cNvSpPr txBox="1">
            <a:spLocks noChangeArrowheads="1"/>
          </p:cNvSpPr>
          <p:nvPr/>
        </p:nvSpPr>
        <p:spPr bwMode="auto">
          <a:xfrm>
            <a:off x="4765675" y="1524000"/>
            <a:ext cx="6445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nl-NL" sz="1200">
                <a:latin typeface="Tahoma" charset="0"/>
              </a:rPr>
              <a:t>Switch</a:t>
            </a:r>
            <a:endParaRPr lang="nl-NL" sz="1200"/>
          </a:p>
        </p:txBody>
      </p:sp>
      <p:grpSp>
        <p:nvGrpSpPr>
          <p:cNvPr id="3" name="Group 2"/>
          <p:cNvGrpSpPr/>
          <p:nvPr/>
        </p:nvGrpSpPr>
        <p:grpSpPr>
          <a:xfrm>
            <a:off x="3752850" y="1666751"/>
            <a:ext cx="1035174" cy="1546225"/>
            <a:chOff x="3752850" y="1371600"/>
            <a:chExt cx="1035174" cy="1546225"/>
          </a:xfrm>
        </p:grpSpPr>
        <p:sp>
          <p:nvSpPr>
            <p:cNvPr id="28" name="Rechthoek 27"/>
            <p:cNvSpPr>
              <a:spLocks noChangeArrowheads="1"/>
            </p:cNvSpPr>
            <p:nvPr/>
          </p:nvSpPr>
          <p:spPr bwMode="auto">
            <a:xfrm>
              <a:off x="3797424" y="1371600"/>
              <a:ext cx="990600" cy="1219200"/>
            </a:xfrm>
            <a:prstGeom prst="rect">
              <a:avLst/>
            </a:prstGeom>
            <a:gradFill rotWithShape="1">
              <a:gsLst>
                <a:gs pos="0">
                  <a:srgbClr val="AFE0E4"/>
                </a:gs>
                <a:gs pos="20000">
                  <a:srgbClr val="AFDEE2"/>
                </a:gs>
                <a:gs pos="100000">
                  <a:srgbClr val="85AAAD"/>
                </a:gs>
              </a:gsLst>
              <a:lin ang="5400000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974" name="Line 9"/>
            <p:cNvSpPr>
              <a:spLocks noChangeShapeType="1"/>
            </p:cNvSpPr>
            <p:nvPr/>
          </p:nvSpPr>
          <p:spPr bwMode="auto">
            <a:xfrm>
              <a:off x="4175125" y="1450975"/>
              <a:ext cx="496888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75" name="Rectangle 10"/>
            <p:cNvSpPr>
              <a:spLocks noChangeArrowheads="1"/>
            </p:cNvSpPr>
            <p:nvPr/>
          </p:nvSpPr>
          <p:spPr bwMode="auto">
            <a:xfrm>
              <a:off x="4357688" y="1628775"/>
              <a:ext cx="150812" cy="106363"/>
            </a:xfrm>
            <a:custGeom>
              <a:avLst/>
              <a:gdLst>
                <a:gd name="T0" fmla="*/ 0 w 88900"/>
                <a:gd name="T1" fmla="*/ 77666 h 113770"/>
                <a:gd name="T2" fmla="*/ 75864682 w 88900"/>
                <a:gd name="T3" fmla="*/ 0 h 113770"/>
                <a:gd name="T4" fmla="*/ 144832009 w 88900"/>
                <a:gd name="T5" fmla="*/ 77666 h 113770"/>
                <a:gd name="T6" fmla="*/ 0 w 88900"/>
                <a:gd name="T7" fmla="*/ 77666 h 1137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900"/>
                <a:gd name="T13" fmla="*/ 0 h 113770"/>
                <a:gd name="T14" fmla="*/ 88900 w 88900"/>
                <a:gd name="T15" fmla="*/ 113770 h 1137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900" h="113770">
                  <a:moveTo>
                    <a:pt x="0" y="113770"/>
                  </a:moveTo>
                  <a:lnTo>
                    <a:pt x="46567" y="0"/>
                  </a:lnTo>
                  <a:lnTo>
                    <a:pt x="88900" y="113770"/>
                  </a:lnTo>
                  <a:lnTo>
                    <a:pt x="0" y="11377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976" name="Line 11"/>
            <p:cNvSpPr>
              <a:spLocks noChangeShapeType="1"/>
            </p:cNvSpPr>
            <p:nvPr/>
          </p:nvSpPr>
          <p:spPr bwMode="auto">
            <a:xfrm flipH="1" flipV="1">
              <a:off x="4672013" y="1447800"/>
              <a:ext cx="4762" cy="180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77" name="Line 17"/>
            <p:cNvSpPr>
              <a:spLocks noChangeShapeType="1"/>
            </p:cNvSpPr>
            <p:nvPr/>
          </p:nvSpPr>
          <p:spPr bwMode="auto">
            <a:xfrm>
              <a:off x="4676775" y="1741488"/>
              <a:ext cx="0" cy="11509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79" name="Line 19"/>
            <p:cNvSpPr>
              <a:spLocks noChangeShapeType="1"/>
            </p:cNvSpPr>
            <p:nvPr/>
          </p:nvSpPr>
          <p:spPr bwMode="auto">
            <a:xfrm flipV="1">
              <a:off x="4719638" y="1674813"/>
              <a:ext cx="4445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0" name="Text Box 22"/>
            <p:cNvSpPr txBox="1">
              <a:spLocks noChangeArrowheads="1"/>
            </p:cNvSpPr>
            <p:nvPr/>
          </p:nvSpPr>
          <p:spPr bwMode="auto">
            <a:xfrm>
              <a:off x="3752850" y="1524000"/>
              <a:ext cx="644525" cy="27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nl-NL" sz="1200">
                  <a:latin typeface="Tahoma" charset="0"/>
                </a:rPr>
                <a:t>LED</a:t>
              </a:r>
              <a:endParaRPr lang="nl-NL" sz="1200"/>
            </a:p>
          </p:txBody>
        </p:sp>
        <p:sp>
          <p:nvSpPr>
            <p:cNvPr id="83981" name="Line 17"/>
            <p:cNvSpPr>
              <a:spLocks noChangeShapeType="1"/>
            </p:cNvSpPr>
            <p:nvPr/>
          </p:nvSpPr>
          <p:spPr bwMode="auto">
            <a:xfrm flipV="1">
              <a:off x="4352925" y="1628775"/>
              <a:ext cx="1603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2" name="Line 19"/>
            <p:cNvSpPr>
              <a:spLocks noChangeShapeType="1"/>
            </p:cNvSpPr>
            <p:nvPr/>
          </p:nvSpPr>
          <p:spPr bwMode="auto">
            <a:xfrm flipH="1" flipV="1">
              <a:off x="4203700" y="1558925"/>
              <a:ext cx="127000" cy="85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3" name="Line 11"/>
            <p:cNvSpPr>
              <a:spLocks noChangeShapeType="1"/>
            </p:cNvSpPr>
            <p:nvPr/>
          </p:nvSpPr>
          <p:spPr bwMode="auto">
            <a:xfrm flipV="1">
              <a:off x="4430713" y="1449388"/>
              <a:ext cx="0" cy="1762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4" name="Line 17"/>
            <p:cNvSpPr>
              <a:spLocks noChangeShapeType="1"/>
            </p:cNvSpPr>
            <p:nvPr/>
          </p:nvSpPr>
          <p:spPr bwMode="auto">
            <a:xfrm>
              <a:off x="4430713" y="1738313"/>
              <a:ext cx="1587" cy="11541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5" name="Rectangle 18"/>
            <p:cNvSpPr>
              <a:spLocks noChangeArrowheads="1"/>
            </p:cNvSpPr>
            <p:nvPr/>
          </p:nvSpPr>
          <p:spPr bwMode="auto">
            <a:xfrm rot="16200000">
              <a:off x="4291012" y="2006601"/>
              <a:ext cx="303213" cy="11271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986" name="Line 17"/>
            <p:cNvSpPr>
              <a:spLocks noChangeShapeType="1"/>
            </p:cNvSpPr>
            <p:nvPr/>
          </p:nvSpPr>
          <p:spPr bwMode="auto">
            <a:xfrm flipH="1" flipV="1">
              <a:off x="4716463" y="1584325"/>
              <a:ext cx="4762" cy="1825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8" name="Line 17"/>
            <p:cNvSpPr>
              <a:spLocks noChangeShapeType="1"/>
            </p:cNvSpPr>
            <p:nvPr/>
          </p:nvSpPr>
          <p:spPr bwMode="auto">
            <a:xfrm flipH="1">
              <a:off x="4175125" y="1447800"/>
              <a:ext cx="3175" cy="14446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89" name="Line 17"/>
            <p:cNvSpPr>
              <a:spLocks noChangeShapeType="1"/>
            </p:cNvSpPr>
            <p:nvPr/>
          </p:nvSpPr>
          <p:spPr bwMode="auto">
            <a:xfrm flipH="1">
              <a:off x="3927475" y="2384425"/>
              <a:ext cx="0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990" name="Line 19"/>
            <p:cNvSpPr>
              <a:spLocks noChangeShapeType="1"/>
            </p:cNvSpPr>
            <p:nvPr/>
          </p:nvSpPr>
          <p:spPr bwMode="auto">
            <a:xfrm flipH="1" flipV="1">
              <a:off x="4200525" y="1654175"/>
              <a:ext cx="130175" cy="73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40968"/>
            <a:ext cx="7344816" cy="30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86019" name="Rechthoek 4"/>
          <p:cNvSpPr>
            <a:spLocks noChangeArrowheads="1"/>
          </p:cNvSpPr>
          <p:nvPr/>
        </p:nvSpPr>
        <p:spPr bwMode="auto">
          <a:xfrm>
            <a:off x="304800" y="533400"/>
            <a:ext cx="86868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dirty="0" err="1" smtClean="0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 smtClean="0">
                <a:solidFill>
                  <a:srgbClr val="D06400"/>
                </a:solidFill>
                <a:latin typeface="Courier-Bold" charset="0"/>
              </a:rPr>
              <a:t>setup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	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initialize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the digital pin 13 as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an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output.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	// Pin 13 has a LED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connected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on most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Arduino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boards:</a:t>
            </a:r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pinMode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OUTPUT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pinMode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(12,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INPUT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    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initialize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digital pin 12 as input.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      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(12,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  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activate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pull-up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resistor</a:t>
            </a:r>
            <a:endParaRPr lang="nl-NL" b="1" dirty="0" smtClean="0">
              <a:solidFill>
                <a:srgbClr val="000000"/>
              </a:solidFill>
              <a:latin typeface="Courier" charset="0"/>
            </a:endParaRPr>
          </a:p>
          <a:p>
            <a:r>
              <a:rPr lang="nl-NL" b="1" dirty="0" smtClean="0">
                <a:latin typeface="Courier" charset="0"/>
              </a:rPr>
              <a:t>}</a:t>
            </a:r>
            <a:endParaRPr lang="nl-NL" b="1" dirty="0">
              <a:latin typeface="Courier" charset="0"/>
            </a:endParaRPr>
          </a:p>
          <a:p>
            <a:endParaRPr lang="nl-NL" b="1" dirty="0">
              <a:solidFill>
                <a:srgbClr val="00679A"/>
              </a:solidFill>
              <a:latin typeface="Courier" charset="0"/>
            </a:endParaRPr>
          </a:p>
          <a:p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D06400"/>
                </a:solidFill>
                <a:latin typeface="Courier-Bold" charset="0"/>
              </a:rPr>
              <a:t>loop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if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digitalRead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(12) ==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 {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	</a:t>
            </a:r>
            <a:r>
              <a:rPr lang="nl-NL" b="1" dirty="0">
                <a:solidFill>
                  <a:srgbClr val="808080"/>
                </a:solidFill>
                <a:latin typeface="Courier" charset="0"/>
              </a:rPr>
              <a:t>// Do </a:t>
            </a:r>
            <a:r>
              <a:rPr lang="nl-NL" b="1" dirty="0" err="1">
                <a:solidFill>
                  <a:srgbClr val="808080"/>
                </a:solidFill>
                <a:latin typeface="Courier" charset="0"/>
              </a:rPr>
              <a:t>something</a:t>
            </a:r>
            <a:endParaRPr lang="nl-NL" b="1" dirty="0">
              <a:solidFill>
                <a:srgbClr val="808080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}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else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 {</a:t>
            </a:r>
          </a:p>
          <a:p>
            <a:r>
              <a:rPr lang="nl-NL" b="1" dirty="0">
                <a:solidFill>
                  <a:schemeClr val="bg2"/>
                </a:solidFill>
                <a:latin typeface="Courier" charset="0"/>
              </a:rPr>
              <a:t>		// Do </a:t>
            </a:r>
            <a:r>
              <a:rPr lang="nl-NL" b="1" dirty="0" err="1">
                <a:solidFill>
                  <a:schemeClr val="bg2"/>
                </a:solidFill>
                <a:latin typeface="Courier" charset="0"/>
              </a:rPr>
              <a:t>something</a:t>
            </a:r>
            <a:r>
              <a:rPr lang="nl-NL" b="1" dirty="0">
                <a:solidFill>
                  <a:schemeClr val="bg2"/>
                </a:solidFill>
                <a:latin typeface="Courier" charset="0"/>
              </a:rPr>
              <a:t> </a:t>
            </a:r>
            <a:r>
              <a:rPr lang="nl-NL" b="1" dirty="0" err="1">
                <a:solidFill>
                  <a:schemeClr val="bg2"/>
                </a:solidFill>
                <a:latin typeface="Courier" charset="0"/>
              </a:rPr>
              <a:t>else</a:t>
            </a:r>
            <a:endParaRPr lang="nl-NL" b="1" dirty="0">
              <a:solidFill>
                <a:schemeClr val="bg2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}</a:t>
            </a:r>
          </a:p>
          <a:p>
            <a:r>
              <a:rPr lang="nl-NL" b="1" dirty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  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ch LED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on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(1000);  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one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second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endParaRPr lang="nl-NL" b="1" dirty="0" smtClean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LOW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   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LED off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(1000);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one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second</a:t>
            </a:r>
            <a:endParaRPr lang="nl-NL" b="1" dirty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latin typeface="Courier" charset="0"/>
              </a:rPr>
              <a:t>}</a:t>
            </a:r>
            <a:endParaRPr lang="nl-NL" dirty="0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152400" y="3002285"/>
            <a:ext cx="8763000" cy="1656184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88067" name="Rechthoek 4"/>
          <p:cNvSpPr>
            <a:spLocks noChangeArrowheads="1"/>
          </p:cNvSpPr>
          <p:nvPr/>
        </p:nvSpPr>
        <p:spPr bwMode="auto">
          <a:xfrm>
            <a:off x="304800" y="304800"/>
            <a:ext cx="8686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b="1" dirty="0">
                <a:solidFill>
                  <a:srgbClr val="D06400"/>
                </a:solidFill>
                <a:latin typeface="Courier" charset="0"/>
              </a:rPr>
              <a:t>int</a:t>
            </a:r>
            <a:r>
              <a:rPr lang="nl-NL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dirty="0">
                <a:latin typeface="Courier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= 1000;</a:t>
            </a:r>
          </a:p>
          <a:p>
            <a:endParaRPr lang="nl-NL" dirty="0">
              <a:solidFill>
                <a:srgbClr val="D06400"/>
              </a:solidFill>
              <a:latin typeface="Courier" charset="0"/>
            </a:endParaRPr>
          </a:p>
          <a:p>
            <a:r>
              <a:rPr lang="nl-NL" dirty="0" err="1" smtClean="0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 smtClean="0">
                <a:solidFill>
                  <a:srgbClr val="D06400"/>
                </a:solidFill>
                <a:latin typeface="Courier-Bold" charset="0"/>
              </a:rPr>
              <a:t>setup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	…</a:t>
            </a:r>
            <a:endParaRPr lang="nl-NL" b="1" dirty="0" smtClean="0">
              <a:solidFill>
                <a:srgbClr val="000000"/>
              </a:solidFill>
              <a:latin typeface="Courier" charset="0"/>
            </a:endParaRPr>
          </a:p>
          <a:p>
            <a:r>
              <a:rPr lang="nl-NL" b="1" dirty="0" smtClean="0">
                <a:latin typeface="Courier" charset="0"/>
              </a:rPr>
              <a:t>}</a:t>
            </a:r>
          </a:p>
          <a:p>
            <a:endParaRPr lang="nl-NL" b="1" dirty="0">
              <a:solidFill>
                <a:srgbClr val="00679A"/>
              </a:solidFill>
              <a:latin typeface="Courier" charset="0"/>
            </a:endParaRPr>
          </a:p>
          <a:p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D06400"/>
                </a:solidFill>
                <a:latin typeface="Courier-Bold" charset="0"/>
              </a:rPr>
              <a:t>loop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if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digitalRead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(12) ==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 {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	</a:t>
            </a:r>
            <a:r>
              <a:rPr lang="nl-NL" b="1" dirty="0">
                <a:solidFill>
                  <a:srgbClr val="808080"/>
                </a:solidFill>
                <a:latin typeface="Courier" charset="0"/>
              </a:rPr>
              <a:t>// Do </a:t>
            </a:r>
            <a:r>
              <a:rPr lang="nl-NL" b="1" dirty="0" err="1">
                <a:solidFill>
                  <a:srgbClr val="808080"/>
                </a:solidFill>
                <a:latin typeface="Courier" charset="0"/>
              </a:rPr>
              <a:t>something</a:t>
            </a:r>
            <a:endParaRPr lang="nl-NL" b="1" dirty="0">
              <a:solidFill>
                <a:srgbClr val="808080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}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else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 {</a:t>
            </a:r>
          </a:p>
          <a:p>
            <a:r>
              <a:rPr lang="nl-NL" b="1" dirty="0">
                <a:solidFill>
                  <a:schemeClr val="bg2"/>
                </a:solidFill>
                <a:latin typeface="Courier" charset="0"/>
              </a:rPr>
              <a:t>		// Do </a:t>
            </a:r>
            <a:r>
              <a:rPr lang="nl-NL" b="1" dirty="0" err="1">
                <a:solidFill>
                  <a:schemeClr val="bg2"/>
                </a:solidFill>
                <a:latin typeface="Courier" charset="0"/>
              </a:rPr>
              <a:t>something</a:t>
            </a:r>
            <a:r>
              <a:rPr lang="nl-NL" b="1" dirty="0">
                <a:solidFill>
                  <a:schemeClr val="bg2"/>
                </a:solidFill>
                <a:latin typeface="Courier" charset="0"/>
              </a:rPr>
              <a:t> </a:t>
            </a:r>
            <a:r>
              <a:rPr lang="nl-NL" b="1" dirty="0" err="1">
                <a:solidFill>
                  <a:schemeClr val="bg2"/>
                </a:solidFill>
                <a:latin typeface="Courier" charset="0"/>
              </a:rPr>
              <a:t>else</a:t>
            </a:r>
            <a:endParaRPr lang="nl-NL" b="1" dirty="0">
              <a:solidFill>
                <a:schemeClr val="bg2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}</a:t>
            </a:r>
          </a:p>
          <a:p>
            <a:r>
              <a:rPr lang="nl-NL" b="1" dirty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LED on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  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for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msec</a:t>
            </a:r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endParaRPr lang="nl-NL" b="1" dirty="0" smtClean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LOW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   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LED 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off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);  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         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>
                <a:solidFill>
                  <a:srgbClr val="7E7E7E"/>
                </a:solidFill>
                <a:latin typeface="Courier-Oblique" charset="0"/>
              </a:rPr>
              <a:t>for</a:t>
            </a:r>
            <a:r>
              <a:rPr lang="nl-NL" b="1" dirty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msec</a:t>
            </a:r>
            <a:endParaRPr lang="nl-NL" b="1" dirty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>
                <a:latin typeface="Courier" charset="0"/>
              </a:rPr>
              <a:t>}</a:t>
            </a:r>
            <a:endParaRPr lang="nl-NL" dirty="0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345504" y="222548"/>
            <a:ext cx="8474968" cy="430213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hthoek 6"/>
          <p:cNvSpPr>
            <a:spLocks noChangeArrowheads="1"/>
          </p:cNvSpPr>
          <p:nvPr/>
        </p:nvSpPr>
        <p:spPr bwMode="auto">
          <a:xfrm>
            <a:off x="1259632" y="4164049"/>
            <a:ext cx="5112568" cy="287337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1259632" y="4708150"/>
            <a:ext cx="5032722" cy="287337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90115" name="Rechthoek 4"/>
          <p:cNvSpPr>
            <a:spLocks noChangeArrowheads="1"/>
          </p:cNvSpPr>
          <p:nvPr/>
        </p:nvSpPr>
        <p:spPr bwMode="auto">
          <a:xfrm>
            <a:off x="304800" y="304800"/>
            <a:ext cx="8686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D06400"/>
                </a:solidFill>
                <a:latin typeface="Courier" charset="0"/>
              </a:rPr>
              <a:t>int </a:t>
            </a:r>
            <a:r>
              <a:rPr lang="nl-NL" dirty="0" err="1">
                <a:latin typeface="Courier" charset="0"/>
              </a:rPr>
              <a:t>wait</a:t>
            </a:r>
            <a:r>
              <a:rPr lang="nl-NL" dirty="0">
                <a:latin typeface="Courier" charset="0"/>
              </a:rPr>
              <a:t> = 1000;</a:t>
            </a:r>
          </a:p>
          <a:p>
            <a:endParaRPr lang="nl-NL" dirty="0">
              <a:solidFill>
                <a:srgbClr val="D06400"/>
              </a:solidFill>
              <a:latin typeface="Courier" charset="0"/>
            </a:endParaRPr>
          </a:p>
          <a:p>
            <a:r>
              <a:rPr lang="nl-NL" dirty="0" err="1" smtClean="0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 err="1" smtClean="0">
                <a:solidFill>
                  <a:srgbClr val="D06400"/>
                </a:solidFill>
                <a:latin typeface="Courier-Bold" charset="0"/>
              </a:rPr>
              <a:t>setup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	…</a:t>
            </a:r>
            <a:endParaRPr lang="nl-NL" b="1" dirty="0" smtClean="0">
              <a:solidFill>
                <a:srgbClr val="000000"/>
              </a:solidFill>
              <a:latin typeface="Courier" charset="0"/>
            </a:endParaRPr>
          </a:p>
          <a:p>
            <a:r>
              <a:rPr lang="nl-NL" b="1" dirty="0" smtClean="0">
                <a:latin typeface="Courier" charset="0"/>
              </a:rPr>
              <a:t>}</a:t>
            </a:r>
          </a:p>
          <a:p>
            <a:endParaRPr lang="nl-NL" b="1" dirty="0" smtClean="0">
              <a:solidFill>
                <a:srgbClr val="00679A"/>
              </a:solidFill>
              <a:latin typeface="Courier" charset="0"/>
            </a:endParaRPr>
          </a:p>
          <a:p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void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D06400"/>
                </a:solidFill>
                <a:latin typeface="Courier-Bold" charset="0"/>
              </a:rPr>
              <a:t>loop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if</a:t>
            </a:r>
            <a:r>
              <a:rPr lang="nl-NL" b="1" dirty="0">
                <a:solidFill>
                  <a:srgbClr val="D06400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digitalRead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(12) ==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) {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	</a:t>
            </a:r>
            <a:r>
              <a:rPr lang="nl-NL" b="1" dirty="0" err="1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 = 1000; </a:t>
            </a:r>
            <a:r>
              <a:rPr lang="nl-NL" b="1" dirty="0">
                <a:solidFill>
                  <a:srgbClr val="808080"/>
                </a:solidFill>
                <a:latin typeface="Courier" charset="0"/>
              </a:rPr>
              <a:t>// </a:t>
            </a:r>
            <a:r>
              <a:rPr lang="nl-NL" b="1" dirty="0" err="1">
                <a:solidFill>
                  <a:srgbClr val="808080"/>
                </a:solidFill>
                <a:latin typeface="Courier" charset="0"/>
              </a:rPr>
              <a:t>Wait</a:t>
            </a:r>
            <a:r>
              <a:rPr lang="nl-NL" b="1" dirty="0">
                <a:solidFill>
                  <a:srgbClr val="808080"/>
                </a:solidFill>
                <a:latin typeface="Courier" charset="0"/>
              </a:rPr>
              <a:t> 1 sec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}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</a:t>
            </a:r>
            <a:r>
              <a:rPr lang="nl-NL" b="1" dirty="0" err="1">
                <a:solidFill>
                  <a:srgbClr val="D06400"/>
                </a:solidFill>
                <a:latin typeface="Courier" charset="0"/>
              </a:rPr>
              <a:t>else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 {</a:t>
            </a:r>
          </a:p>
          <a:p>
            <a:r>
              <a:rPr lang="nl-NL" b="1" dirty="0">
                <a:solidFill>
                  <a:schemeClr val="bg2"/>
                </a:solidFill>
                <a:latin typeface="Courier" charset="0"/>
              </a:rPr>
              <a:t>		</a:t>
            </a:r>
            <a:r>
              <a:rPr lang="nl-NL" b="1" dirty="0" err="1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b="1" dirty="0">
                <a:solidFill>
                  <a:srgbClr val="000000"/>
                </a:solidFill>
                <a:latin typeface="Courier" charset="0"/>
              </a:rPr>
              <a:t> = 250; </a:t>
            </a:r>
            <a:r>
              <a:rPr lang="nl-NL" b="1" dirty="0">
                <a:solidFill>
                  <a:schemeClr val="bg2"/>
                </a:solidFill>
                <a:latin typeface="Courier" charset="0"/>
              </a:rPr>
              <a:t> // </a:t>
            </a:r>
            <a:r>
              <a:rPr lang="nl-NL" b="1" dirty="0" err="1">
                <a:solidFill>
                  <a:schemeClr val="bg2"/>
                </a:solidFill>
                <a:latin typeface="Courier" charset="0"/>
              </a:rPr>
              <a:t>Wait</a:t>
            </a:r>
            <a:r>
              <a:rPr lang="nl-NL" b="1" dirty="0">
                <a:solidFill>
                  <a:schemeClr val="bg2"/>
                </a:solidFill>
                <a:latin typeface="Courier" charset="0"/>
              </a:rPr>
              <a:t> 0.25 sec</a:t>
            </a:r>
          </a:p>
          <a:p>
            <a:r>
              <a:rPr lang="nl-NL" b="1" dirty="0">
                <a:solidFill>
                  <a:srgbClr val="000000"/>
                </a:solidFill>
                <a:latin typeface="Courier" charset="0"/>
              </a:rPr>
              <a:t>	}</a:t>
            </a:r>
          </a:p>
          <a:p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HIGH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 </a:t>
            </a:r>
            <a:r>
              <a:rPr lang="nl-NL" b="1" dirty="0">
                <a:solidFill>
                  <a:srgbClr val="00679A"/>
                </a:solidFill>
                <a:latin typeface="Courier" charset="0"/>
              </a:rPr>
              <a:t>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LED on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 smtClean="0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 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         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for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msec</a:t>
            </a:r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</a:p>
          <a:p>
            <a:r>
              <a:rPr lang="nl-NL" b="1" dirty="0">
                <a:solidFill>
                  <a:srgbClr val="7E7E7E"/>
                </a:solidFill>
                <a:latin typeface="Courier" charset="0"/>
              </a:rPr>
              <a:t>	</a:t>
            </a:r>
            <a:r>
              <a:rPr lang="nl-NL" b="1" dirty="0" err="1" smtClean="0">
                <a:solidFill>
                  <a:srgbClr val="D06400"/>
                </a:solidFill>
                <a:latin typeface="Courier" charset="0"/>
              </a:rPr>
              <a:t>digitalWrite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(13,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LOW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</a:t>
            </a:r>
            <a:r>
              <a:rPr lang="nl-NL" b="1" dirty="0" smtClean="0">
                <a:solidFill>
                  <a:srgbClr val="00679A"/>
                </a:solidFill>
                <a:latin typeface="Courier" charset="0"/>
              </a:rPr>
              <a:t>   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switch LED off</a:t>
            </a:r>
          </a:p>
          <a:p>
            <a:r>
              <a:rPr lang="nl-NL" b="1" dirty="0" smtClean="0">
                <a:solidFill>
                  <a:srgbClr val="7E7E7E"/>
                </a:solidFill>
                <a:latin typeface="Courier" charset="0"/>
              </a:rPr>
              <a:t>  	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delay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nl-NL" b="1" dirty="0" err="1" smtClean="0">
                <a:solidFill>
                  <a:srgbClr val="000000"/>
                </a:solidFill>
                <a:latin typeface="Courier" charset="0"/>
              </a:rPr>
              <a:t>wait</a:t>
            </a:r>
            <a:r>
              <a:rPr lang="nl-NL" b="1" dirty="0" smtClean="0">
                <a:solidFill>
                  <a:srgbClr val="000000"/>
                </a:solidFill>
                <a:latin typeface="Courier" charset="0"/>
              </a:rPr>
              <a:t>);  </a:t>
            </a:r>
            <a:r>
              <a:rPr lang="nl-NL" b="1" dirty="0" smtClean="0">
                <a:solidFill>
                  <a:srgbClr val="D06400"/>
                </a:solidFill>
                <a:latin typeface="Courier" charset="0"/>
              </a:rPr>
              <a:t>            	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for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wait</a:t>
            </a:r>
            <a:r>
              <a:rPr lang="nl-NL" b="1" dirty="0" smtClean="0">
                <a:solidFill>
                  <a:srgbClr val="7E7E7E"/>
                </a:solidFill>
                <a:latin typeface="Courier-Oblique" charset="0"/>
              </a:rPr>
              <a:t> </a:t>
            </a:r>
            <a:r>
              <a:rPr lang="nl-NL" b="1" dirty="0" err="1" smtClean="0">
                <a:solidFill>
                  <a:srgbClr val="7E7E7E"/>
                </a:solidFill>
                <a:latin typeface="Courier-Oblique" charset="0"/>
              </a:rPr>
              <a:t>msec</a:t>
            </a:r>
            <a:endParaRPr lang="nl-NL" b="1" dirty="0" smtClean="0">
              <a:solidFill>
                <a:srgbClr val="7E7E7E"/>
              </a:solidFill>
              <a:latin typeface="Courier" charset="0"/>
            </a:endParaRPr>
          </a:p>
          <a:p>
            <a:r>
              <a:rPr lang="nl-NL" b="1" dirty="0" smtClean="0">
                <a:latin typeface="Courier" charset="0"/>
              </a:rPr>
              <a:t>}</a:t>
            </a:r>
            <a:endParaRPr lang="nl-NL" dirty="0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323528" y="2515918"/>
            <a:ext cx="8591872" cy="267717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hthoek 5"/>
          <p:cNvSpPr>
            <a:spLocks noChangeArrowheads="1"/>
          </p:cNvSpPr>
          <p:nvPr/>
        </p:nvSpPr>
        <p:spPr bwMode="auto">
          <a:xfrm>
            <a:off x="323528" y="3320253"/>
            <a:ext cx="8591872" cy="288032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sz="3600" b="1" noProof="0" dirty="0" smtClean="0">
                <a:solidFill>
                  <a:srgbClr val="800000"/>
                </a:solidFill>
              </a:rPr>
              <a:t>Create some interaction: The “Physical Pixel” example</a:t>
            </a:r>
            <a:endParaRPr lang="en-US" sz="3600" b="1" noProof="0" dirty="0">
              <a:solidFill>
                <a:srgbClr val="800000"/>
              </a:solidFill>
            </a:endParaRPr>
          </a:p>
        </p:txBody>
      </p:sp>
      <p:sp>
        <p:nvSpPr>
          <p:cNvPr id="9216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4906963"/>
          </a:xfrm>
        </p:spPr>
        <p:txBody>
          <a:bodyPr/>
          <a:lstStyle/>
          <a:p>
            <a:pPr>
              <a:buFontTx/>
              <a:buNone/>
            </a:pPr>
            <a:endParaRPr lang="en-US" sz="1400" b="1" noProof="0" dirty="0" smtClean="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const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int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ledPin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= 13;</a:t>
            </a:r>
            <a:r>
              <a:rPr lang="en-US" sz="1400" noProof="0" dirty="0" smtClean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sz="1400" b="1" dirty="0" smtClean="0">
                <a:solidFill>
                  <a:srgbClr val="7E7E7E"/>
                </a:solidFill>
                <a:latin typeface="Courier-Oblique" charset="0"/>
              </a:rPr>
              <a:t>// the </a:t>
            </a:r>
            <a:r>
              <a:rPr lang="en-US" sz="1400" b="1" dirty="0">
                <a:solidFill>
                  <a:srgbClr val="7E7E7E"/>
                </a:solidFill>
                <a:latin typeface="Courier-Oblique" charset="0"/>
              </a:rPr>
              <a:t>pin that the LED is attached to</a:t>
            </a:r>
          </a:p>
          <a:p>
            <a:pPr>
              <a:buFontTx/>
              <a:buNone/>
            </a:pP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int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incomingByte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;</a:t>
            </a:r>
            <a:r>
              <a:rPr lang="en-US" sz="1400" noProof="0" dirty="0" smtClean="0">
                <a:solidFill>
                  <a:srgbClr val="000000"/>
                </a:solidFill>
                <a:latin typeface="Courier" charset="0"/>
              </a:rPr>
              <a:t>      </a:t>
            </a:r>
            <a:r>
              <a:rPr lang="en-US" sz="1400" b="1" dirty="0">
                <a:solidFill>
                  <a:srgbClr val="7E7E7E"/>
                </a:solidFill>
                <a:latin typeface="Courier-Oblique" charset="0"/>
              </a:rPr>
              <a:t>// a variable to read incoming serial data into</a:t>
            </a:r>
          </a:p>
          <a:p>
            <a:pPr>
              <a:buFontTx/>
              <a:buNone/>
            </a:pPr>
            <a:endParaRPr lang="en-US" sz="1400" noProof="0" dirty="0" smtClean="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void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setup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 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Serial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.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begin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(9600);</a:t>
            </a:r>
            <a:r>
              <a:rPr lang="en-US" sz="1400" noProof="0" dirty="0" smtClean="0">
                <a:solidFill>
                  <a:srgbClr val="000000"/>
                </a:solidFill>
                <a:latin typeface="Courier" charset="0"/>
              </a:rPr>
              <a:t> 		   </a:t>
            </a:r>
            <a:r>
              <a:rPr lang="en-US" sz="1400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en-US" sz="1400" b="1" dirty="0">
                <a:solidFill>
                  <a:srgbClr val="7E7E7E"/>
                </a:solidFill>
                <a:latin typeface="Courier-Oblique" charset="0"/>
              </a:rPr>
              <a:t>initialize serial communication</a:t>
            </a:r>
          </a:p>
          <a:p>
            <a:pPr>
              <a:buFontTx/>
              <a:buNone/>
            </a:pPr>
            <a:r>
              <a:rPr lang="en-US" sz="1400" noProof="0" dirty="0" smtClean="0">
                <a:solidFill>
                  <a:srgbClr val="CC660F"/>
                </a:solidFill>
                <a:latin typeface="Courier" charset="0"/>
              </a:rPr>
              <a:t> 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Serial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.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println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en-US" sz="1400" b="1" noProof="0" dirty="0" smtClean="0">
                <a:solidFill>
                  <a:srgbClr val="166699"/>
                </a:solidFill>
                <a:latin typeface="Courier" charset="0"/>
              </a:rPr>
              <a:t>”Good morning”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en-US" sz="1400" noProof="0" dirty="0" smtClean="0">
                <a:solidFill>
                  <a:srgbClr val="000000"/>
                </a:solidFill>
                <a:latin typeface="Courier" charset="0"/>
              </a:rPr>
              <a:t>    </a:t>
            </a:r>
            <a:r>
              <a:rPr lang="en-US" sz="1400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en-US" sz="1400" b="1" dirty="0">
                <a:solidFill>
                  <a:srgbClr val="7E7E7E"/>
                </a:solidFill>
                <a:latin typeface="Courier-Oblique" charset="0"/>
              </a:rPr>
              <a:t>Send text to computer</a:t>
            </a:r>
          </a:p>
          <a:p>
            <a:pPr>
              <a:buFontTx/>
              <a:buNone/>
            </a:pPr>
            <a:r>
              <a:rPr lang="en-US" sz="1400" noProof="0" dirty="0" smtClean="0">
                <a:solidFill>
                  <a:srgbClr val="CC660F"/>
                </a:solidFill>
                <a:latin typeface="Courier" charset="0"/>
              </a:rPr>
              <a:t> 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pinMode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ledPin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en-US" sz="1400" b="1" noProof="0" dirty="0" smtClean="0">
                <a:solidFill>
                  <a:srgbClr val="166699"/>
                </a:solidFill>
                <a:latin typeface="Courier" charset="0"/>
              </a:rPr>
              <a:t>OUTPUT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);</a:t>
            </a:r>
            <a:r>
              <a:rPr lang="en-US" sz="1400" noProof="0" dirty="0" smtClean="0">
                <a:solidFill>
                  <a:srgbClr val="000000"/>
                </a:solidFill>
                <a:latin typeface="Courier" charset="0"/>
              </a:rPr>
              <a:t> 	   </a:t>
            </a:r>
            <a:r>
              <a:rPr lang="en-US" sz="1400" b="1" dirty="0" smtClean="0">
                <a:solidFill>
                  <a:srgbClr val="7E7E7E"/>
                </a:solidFill>
                <a:latin typeface="Courier-Oblique" charset="0"/>
              </a:rPr>
              <a:t>// </a:t>
            </a:r>
            <a:r>
              <a:rPr lang="en-US" sz="1400" b="1" dirty="0">
                <a:solidFill>
                  <a:srgbClr val="7E7E7E"/>
                </a:solidFill>
                <a:latin typeface="Courier-Oblique" charset="0"/>
              </a:rPr>
              <a:t>initialize LED pin as output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}</a:t>
            </a:r>
          </a:p>
          <a:p>
            <a:pPr>
              <a:buFontTx/>
              <a:buNone/>
            </a:pPr>
            <a:endParaRPr lang="en-US" sz="1400" noProof="0" dirty="0" smtClean="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void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</a:t>
            </a: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loop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() {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    if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(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Serial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.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available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() &gt; 0) {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      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incomingByte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=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Serial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.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read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();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       if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(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incomingByte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== </a:t>
            </a:r>
            <a:r>
              <a:rPr lang="en-US" sz="1400" b="1" noProof="0" dirty="0" smtClean="0">
                <a:solidFill>
                  <a:srgbClr val="1C66CD"/>
                </a:solidFill>
                <a:latin typeface="Courier" charset="0"/>
              </a:rPr>
              <a:t>'H'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)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digitalWrite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ledPin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en-US" sz="1400" b="1" noProof="0" dirty="0" smtClean="0">
                <a:solidFill>
                  <a:srgbClr val="166699"/>
                </a:solidFill>
                <a:latin typeface="Courier" charset="0"/>
              </a:rPr>
              <a:t>HIGH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); 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CC660F"/>
                </a:solidFill>
                <a:latin typeface="Courier" charset="0"/>
              </a:rPr>
              <a:t>       if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(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incomingByte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== </a:t>
            </a:r>
            <a:r>
              <a:rPr lang="en-US" sz="1400" b="1" noProof="0" dirty="0" smtClean="0">
                <a:solidFill>
                  <a:srgbClr val="1C66CD"/>
                </a:solidFill>
                <a:latin typeface="Courier" charset="0"/>
              </a:rPr>
              <a:t>'L'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) </a:t>
            </a:r>
            <a:r>
              <a:rPr lang="en-US" sz="1400" b="1" noProof="0" dirty="0" err="1" smtClean="0">
                <a:solidFill>
                  <a:srgbClr val="CC660F"/>
                </a:solidFill>
                <a:latin typeface="Courier" charset="0"/>
              </a:rPr>
              <a:t>digitalWrite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(</a:t>
            </a:r>
            <a:r>
              <a:rPr lang="en-US" sz="1400" b="1" noProof="0" dirty="0" err="1" smtClean="0">
                <a:solidFill>
                  <a:srgbClr val="000000"/>
                </a:solidFill>
                <a:latin typeface="Courier" charset="0"/>
              </a:rPr>
              <a:t>ledPin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, </a:t>
            </a:r>
            <a:r>
              <a:rPr lang="en-US" sz="1400" b="1" noProof="0" dirty="0" smtClean="0">
                <a:solidFill>
                  <a:srgbClr val="166699"/>
                </a:solidFill>
                <a:latin typeface="Courier" charset="0"/>
              </a:rPr>
              <a:t>LOW</a:t>
            </a: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);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    }</a:t>
            </a:r>
          </a:p>
          <a:p>
            <a:pPr>
              <a:buFontTx/>
              <a:buNone/>
            </a:pPr>
            <a:r>
              <a:rPr lang="en-US" sz="1400" b="1" noProof="0" dirty="0" smtClean="0">
                <a:solidFill>
                  <a:srgbClr val="000000"/>
                </a:solidFill>
                <a:latin typeface="Courier" charset="0"/>
              </a:rPr>
              <a:t>}</a:t>
            </a:r>
            <a:endParaRPr lang="en-US" sz="1400" b="1" noProof="0" dirty="0"/>
          </a:p>
        </p:txBody>
      </p:sp>
      <p:sp>
        <p:nvSpPr>
          <p:cNvPr id="92164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Afbeelding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1529">
            <a:off x="5716588" y="4687888"/>
            <a:ext cx="16668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smtClean="0">
                <a:solidFill>
                  <a:srgbClr val="800000"/>
                </a:solidFill>
              </a:rPr>
              <a:t>How to proceed?</a:t>
            </a:r>
            <a:endParaRPr lang="en-US" b="1" noProof="0">
              <a:solidFill>
                <a:srgbClr val="800000"/>
              </a:solidFill>
            </a:endParaRPr>
          </a:p>
        </p:txBody>
      </p:sp>
      <p:sp>
        <p:nvSpPr>
          <p:cNvPr id="94212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400" noProof="0" dirty="0" smtClean="0"/>
              <a:t>Find new functions in the reference (</a:t>
            </a:r>
            <a:r>
              <a:rPr lang="en-US" sz="2400" noProof="0" dirty="0" smtClean="0">
                <a:hlinkClick r:id="rId4"/>
              </a:rPr>
              <a:t>http://arduino.cc/en/Reference/HomePage</a:t>
            </a:r>
            <a:r>
              <a:rPr lang="en-US" sz="2400" noProof="0" dirty="0" smtClean="0"/>
              <a:t>)</a:t>
            </a:r>
          </a:p>
          <a:p>
            <a:r>
              <a:rPr lang="en-US" sz="2400" noProof="0" dirty="0" err="1" smtClean="0"/>
              <a:t>Arduino</a:t>
            </a:r>
            <a:r>
              <a:rPr lang="en-US" sz="2400" noProof="0" dirty="0" smtClean="0"/>
              <a:t> playground Manuals and Curriculum (also downloads) (</a:t>
            </a:r>
            <a:r>
              <a:rPr lang="en-US" sz="2400" noProof="0" dirty="0" smtClean="0">
                <a:hlinkClick r:id="rId5"/>
              </a:rPr>
              <a:t>http://playground.arduino.cc/Main/ManualsAndCurriculum</a:t>
            </a:r>
            <a:r>
              <a:rPr lang="en-US" sz="2400" noProof="0" dirty="0" smtClean="0"/>
              <a:t>)</a:t>
            </a:r>
          </a:p>
          <a:p>
            <a:endParaRPr lang="en-US" sz="2400" noProof="0" dirty="0" smtClean="0"/>
          </a:p>
          <a:p>
            <a:r>
              <a:rPr lang="en-US" sz="2400" noProof="0" dirty="0" smtClean="0"/>
              <a:t>Don’t be scared by “Making things talk”: the book is about connecting to the internet and less to interfacing with electronics</a:t>
            </a:r>
            <a:endParaRPr lang="en-US" sz="2400" noProof="0" dirty="0"/>
          </a:p>
        </p:txBody>
      </p:sp>
      <p:sp>
        <p:nvSpPr>
          <p:cNvPr id="94213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Available examples</a:t>
            </a:r>
            <a:endParaRPr lang="en-US" altLang="zh-CN" sz="3600" b="1" noProof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052736"/>
            <a:ext cx="3809524" cy="45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43608" y="558924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descriptions see </a:t>
            </a:r>
            <a:r>
              <a:rPr lang="en-US" dirty="0" smtClean="0">
                <a:hlinkClick r:id="rId4"/>
              </a:rPr>
              <a:t>http://arduino.cc/en/Tutorial/HomePage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smtClean="0">
                <a:solidFill>
                  <a:srgbClr val="800000"/>
                </a:solidFill>
              </a:rPr>
              <a:t>The mini project</a:t>
            </a:r>
          </a:p>
        </p:txBody>
      </p:sp>
      <p:sp>
        <p:nvSpPr>
          <p:cNvPr id="9625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noProof="0" dirty="0" smtClean="0"/>
              <a:t>Session Dec 8 </a:t>
            </a:r>
            <a:r>
              <a:rPr lang="en-US" sz="2400" u="sng" noProof="0" dirty="0" smtClean="0"/>
              <a:t>team </a:t>
            </a:r>
            <a:r>
              <a:rPr lang="en-US" sz="2400" noProof="0" dirty="0" smtClean="0"/>
              <a:t>presents mini project </a:t>
            </a:r>
            <a:r>
              <a:rPr lang="en-US" sz="2400" u="sng" noProof="0" dirty="0" smtClean="0"/>
              <a:t>proposal</a:t>
            </a:r>
            <a:r>
              <a:rPr lang="en-US" sz="2400" noProof="0" dirty="0" smtClean="0"/>
              <a:t> (HG 4.24 Group1 / HG </a:t>
            </a:r>
            <a:r>
              <a:rPr lang="en-US" sz="2400" dirty="0" smtClean="0"/>
              <a:t>4.57 Group2</a:t>
            </a:r>
            <a:r>
              <a:rPr lang="en-US" sz="2400" noProof="0" dirty="0" smtClean="0"/>
              <a:t>)</a:t>
            </a:r>
          </a:p>
          <a:p>
            <a:pPr marL="0" indent="0">
              <a:buNone/>
            </a:pPr>
            <a:endParaRPr lang="en-US" sz="2400" noProof="0" dirty="0" smtClean="0"/>
          </a:p>
          <a:p>
            <a:r>
              <a:rPr lang="en-US" sz="2400" noProof="0" dirty="0" smtClean="0"/>
              <a:t>Session Dec 11 and Dec 15 no lecture, but support in and around e-Atelier/ID-Café for mini project development</a:t>
            </a:r>
          </a:p>
          <a:p>
            <a:pPr marL="0" indent="0">
              <a:buNone/>
            </a:pPr>
            <a:endParaRPr lang="en-US" sz="2400" noProof="0" dirty="0" smtClean="0"/>
          </a:p>
          <a:p>
            <a:r>
              <a:rPr lang="en-US" sz="2400" noProof="0" dirty="0" smtClean="0"/>
              <a:t>Session Dec 18 (HG 4.57) </a:t>
            </a:r>
            <a:r>
              <a:rPr lang="en-US" sz="2400" u="sng" noProof="0" dirty="0" smtClean="0"/>
              <a:t>team</a:t>
            </a:r>
            <a:r>
              <a:rPr lang="en-US" sz="2400" noProof="0" dirty="0" smtClean="0"/>
              <a:t> presents mini project result (demo + mini poster) to assignor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1219200"/>
            <a:ext cx="2880320" cy="165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33375"/>
            <a:ext cx="9144000" cy="865188"/>
          </a:xfrm>
        </p:spPr>
        <p:txBody>
          <a:bodyPr/>
          <a:lstStyle/>
          <a:p>
            <a:pPr eaLnBrk="1" hangingPunct="1"/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Products with microcontrollers</a:t>
            </a:r>
            <a:endParaRPr lang="en-US" altLang="zh-CN" sz="3600" b="1" noProof="0" dirty="0">
              <a:solidFill>
                <a:srgbClr val="A50021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14340" name="页脚占位符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zh-CN" sz="1400" b="1">
                <a:ea typeface="SimSun" pitchFamily="2" charset="-122"/>
                <a:cs typeface="SimSun" pitchFamily="2" charset="-122"/>
              </a:rPr>
              <a:t>Workshop Arduino</a:t>
            </a:r>
          </a:p>
        </p:txBody>
      </p:sp>
      <p:pic>
        <p:nvPicPr>
          <p:cNvPr id="14341" name="Picture 4" descr="living-color-ligh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4077072"/>
            <a:ext cx="2605560" cy="199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Afbeelding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4149080"/>
            <a:ext cx="2097091" cy="196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Afbeelding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990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Afbeelding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9943" y="1133905"/>
            <a:ext cx="2205819" cy="303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23" y="2852936"/>
            <a:ext cx="1780561" cy="1172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78214"/>
            <a:ext cx="1376574" cy="1865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43" y="4239932"/>
            <a:ext cx="1489051" cy="1779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smtClean="0">
                <a:solidFill>
                  <a:srgbClr val="800000"/>
                </a:solidFill>
              </a:rPr>
              <a:t>The mini project</a:t>
            </a:r>
          </a:p>
        </p:txBody>
      </p:sp>
      <p:sp>
        <p:nvSpPr>
          <p:cNvPr id="9830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noProof="0" dirty="0" smtClean="0"/>
              <a:t>You are free to choose your project, but:</a:t>
            </a:r>
          </a:p>
          <a:p>
            <a:pPr lvl="1"/>
            <a:r>
              <a:rPr lang="en-US" sz="2000" noProof="0" dirty="0" smtClean="0"/>
              <a:t>Use Arduino if possible</a:t>
            </a:r>
          </a:p>
          <a:p>
            <a:pPr lvl="1"/>
            <a:r>
              <a:rPr lang="en-US" sz="2000" noProof="0" dirty="0" smtClean="0"/>
              <a:t>Use at least one sensor and one actuator</a:t>
            </a:r>
          </a:p>
          <a:p>
            <a:pPr lvl="1"/>
            <a:r>
              <a:rPr lang="en-US" sz="2000" noProof="0" dirty="0" smtClean="0"/>
              <a:t>Report on design choices (transistor, configuration, etc.)</a:t>
            </a:r>
          </a:p>
          <a:p>
            <a:pPr lvl="1"/>
            <a:r>
              <a:rPr lang="en-US" sz="2000" dirty="0" smtClean="0"/>
              <a:t>Draw schematics</a:t>
            </a:r>
            <a:endParaRPr lang="en-US" sz="2000" noProof="0" dirty="0" smtClean="0"/>
          </a:p>
          <a:p>
            <a:pPr lvl="1"/>
            <a:r>
              <a:rPr lang="en-US" sz="2000" noProof="0" dirty="0" smtClean="0"/>
              <a:t>Present it as a </a:t>
            </a:r>
            <a:r>
              <a:rPr lang="en-US" sz="2000" noProof="0" dirty="0" smtClean="0">
                <a:solidFill>
                  <a:srgbClr val="FF0000"/>
                </a:solidFill>
              </a:rPr>
              <a:t>prototype</a:t>
            </a:r>
            <a:r>
              <a:rPr lang="en-US" sz="2000" noProof="0" dirty="0" smtClean="0"/>
              <a:t> (user experience, packaging) ! 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4"/>
          <a:stretch/>
        </p:blipFill>
        <p:spPr bwMode="auto">
          <a:xfrm rot="5400000">
            <a:off x="3831908" y="818624"/>
            <a:ext cx="597598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6"/>
          <a:stretch/>
        </p:blipFill>
        <p:spPr bwMode="auto">
          <a:xfrm>
            <a:off x="56704" y="116632"/>
            <a:ext cx="4431905" cy="595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6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smtClean="0">
                <a:solidFill>
                  <a:srgbClr val="800000"/>
                </a:solidFill>
              </a:rPr>
              <a:t>Suggestions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100356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Make the central heating system with Arduino</a:t>
            </a:r>
          </a:p>
        </p:txBody>
      </p:sp>
      <p:cxnSp>
        <p:nvCxnSpPr>
          <p:cNvPr id="8" name="Rechte verbindingslijn 22"/>
          <p:cNvCxnSpPr>
            <a:cxnSpLocks noChangeShapeType="1"/>
          </p:cNvCxnSpPr>
          <p:nvPr/>
        </p:nvCxnSpPr>
        <p:spPr bwMode="auto">
          <a:xfrm>
            <a:off x="2589213" y="4444752"/>
            <a:ext cx="4556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" name="Rechthoek 12"/>
          <p:cNvSpPr>
            <a:spLocks noChangeArrowheads="1"/>
          </p:cNvSpPr>
          <p:nvPr/>
        </p:nvSpPr>
        <p:spPr bwMode="auto">
          <a:xfrm>
            <a:off x="3427413" y="4292352"/>
            <a:ext cx="1828800" cy="1066800"/>
          </a:xfrm>
          <a:prstGeom prst="rect">
            <a:avLst/>
          </a:prstGeom>
          <a:solidFill>
            <a:srgbClr val="3C8C9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μC</a:t>
            </a:r>
          </a:p>
        </p:txBody>
      </p:sp>
      <p:cxnSp>
        <p:nvCxnSpPr>
          <p:cNvPr id="10" name="Rechte verbindingslijn 15"/>
          <p:cNvCxnSpPr>
            <a:cxnSpLocks noChangeShapeType="1"/>
          </p:cNvCxnSpPr>
          <p:nvPr/>
        </p:nvCxnSpPr>
        <p:spPr bwMode="auto">
          <a:xfrm rot="5400000">
            <a:off x="2208213" y="4825752"/>
            <a:ext cx="7620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" name="Rechte verbindingslijn 24"/>
          <p:cNvCxnSpPr>
            <a:cxnSpLocks noChangeShapeType="1"/>
          </p:cNvCxnSpPr>
          <p:nvPr/>
        </p:nvCxnSpPr>
        <p:spPr bwMode="auto">
          <a:xfrm>
            <a:off x="2589213" y="5206752"/>
            <a:ext cx="4556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2" name="Rechte verbindingslijn 25"/>
          <p:cNvCxnSpPr>
            <a:cxnSpLocks noChangeShapeType="1"/>
          </p:cNvCxnSpPr>
          <p:nvPr/>
        </p:nvCxnSpPr>
        <p:spPr bwMode="auto">
          <a:xfrm>
            <a:off x="2741613" y="4978152"/>
            <a:ext cx="3048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2513013" y="4597152"/>
            <a:ext cx="152400" cy="457200"/>
          </a:xfrm>
          <a:prstGeom prst="rect">
            <a:avLst/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Rechte verbindingslijn met pijl 17"/>
          <p:cNvCxnSpPr>
            <a:cxnSpLocks noChangeShapeType="1"/>
          </p:cNvCxnSpPr>
          <p:nvPr/>
        </p:nvCxnSpPr>
        <p:spPr bwMode="auto">
          <a:xfrm rot="10800000">
            <a:off x="2362200" y="4751140"/>
            <a:ext cx="379413" cy="2270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8" name="Rechte verbindingslijn 22"/>
          <p:cNvCxnSpPr>
            <a:cxnSpLocks noChangeShapeType="1"/>
          </p:cNvCxnSpPr>
          <p:nvPr/>
        </p:nvCxnSpPr>
        <p:spPr bwMode="auto">
          <a:xfrm>
            <a:off x="4113213" y="3377952"/>
            <a:ext cx="4556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9" name="Rechte verbindingslijn 15"/>
          <p:cNvCxnSpPr>
            <a:cxnSpLocks noChangeShapeType="1"/>
          </p:cNvCxnSpPr>
          <p:nvPr/>
        </p:nvCxnSpPr>
        <p:spPr bwMode="auto">
          <a:xfrm rot="5400000">
            <a:off x="3732213" y="3758952"/>
            <a:ext cx="7620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Rechte verbindingslijn 24"/>
          <p:cNvCxnSpPr>
            <a:cxnSpLocks noChangeShapeType="1"/>
          </p:cNvCxnSpPr>
          <p:nvPr/>
        </p:nvCxnSpPr>
        <p:spPr bwMode="auto">
          <a:xfrm>
            <a:off x="4113213" y="4139952"/>
            <a:ext cx="4556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2" name="Rechthoek 21"/>
          <p:cNvSpPr>
            <a:spLocks noChangeArrowheads="1"/>
          </p:cNvSpPr>
          <p:nvPr/>
        </p:nvSpPr>
        <p:spPr bwMode="auto">
          <a:xfrm>
            <a:off x="4037013" y="3530352"/>
            <a:ext cx="152400" cy="457200"/>
          </a:xfrm>
          <a:prstGeom prst="rect">
            <a:avLst/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3" name="Rechte verbindingslijn met pijl 17"/>
          <p:cNvCxnSpPr>
            <a:cxnSpLocks noChangeShapeType="1"/>
          </p:cNvCxnSpPr>
          <p:nvPr/>
        </p:nvCxnSpPr>
        <p:spPr bwMode="auto">
          <a:xfrm rot="10800000">
            <a:off x="3886200" y="3684340"/>
            <a:ext cx="379413" cy="2270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non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4" name="Rechte verbindingslijn 22"/>
          <p:cNvCxnSpPr>
            <a:cxnSpLocks noChangeShapeType="1"/>
          </p:cNvCxnSpPr>
          <p:nvPr/>
        </p:nvCxnSpPr>
        <p:spPr bwMode="auto">
          <a:xfrm rot="10800000">
            <a:off x="5484813" y="4444752"/>
            <a:ext cx="4572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5" name="Rechte verbindingslijn 15"/>
          <p:cNvCxnSpPr>
            <a:cxnSpLocks noChangeShapeType="1"/>
          </p:cNvCxnSpPr>
          <p:nvPr/>
        </p:nvCxnSpPr>
        <p:spPr bwMode="auto">
          <a:xfrm rot="5400000">
            <a:off x="5561013" y="4825752"/>
            <a:ext cx="7620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6" name="Rechte verbindingslijn 24"/>
          <p:cNvCxnSpPr>
            <a:cxnSpLocks noChangeShapeType="1"/>
          </p:cNvCxnSpPr>
          <p:nvPr/>
        </p:nvCxnSpPr>
        <p:spPr bwMode="auto">
          <a:xfrm rot="10800000">
            <a:off x="5408613" y="5206752"/>
            <a:ext cx="5334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8" name="Rechthoek 27"/>
          <p:cNvSpPr>
            <a:spLocks noChangeArrowheads="1"/>
          </p:cNvSpPr>
          <p:nvPr/>
        </p:nvSpPr>
        <p:spPr bwMode="auto">
          <a:xfrm>
            <a:off x="5865813" y="4597152"/>
            <a:ext cx="152400" cy="457200"/>
          </a:xfrm>
          <a:prstGeom prst="rect">
            <a:avLst/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4" name="Rechte verbindingslijn met pijl 17"/>
          <p:cNvCxnSpPr>
            <a:cxnSpLocks noChangeShapeType="1"/>
          </p:cNvCxnSpPr>
          <p:nvPr/>
        </p:nvCxnSpPr>
        <p:spPr bwMode="auto">
          <a:xfrm rot="5400000">
            <a:off x="3809207" y="3683546"/>
            <a:ext cx="152400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non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0374" name="Tekstvak 35"/>
          <p:cNvSpPr txBox="1">
            <a:spLocks noChangeArrowheads="1"/>
          </p:cNvSpPr>
          <p:nvPr/>
        </p:nvSpPr>
        <p:spPr bwMode="auto">
          <a:xfrm>
            <a:off x="3960813" y="2996952"/>
            <a:ext cx="81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Temp.</a:t>
            </a:r>
          </a:p>
        </p:txBody>
      </p:sp>
      <p:sp>
        <p:nvSpPr>
          <p:cNvPr id="100375" name="Tekstvak 36"/>
          <p:cNvSpPr txBox="1">
            <a:spLocks noChangeArrowheads="1"/>
          </p:cNvSpPr>
          <p:nvPr/>
        </p:nvSpPr>
        <p:spPr bwMode="auto">
          <a:xfrm>
            <a:off x="2436813" y="3987552"/>
            <a:ext cx="531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Set</a:t>
            </a:r>
          </a:p>
        </p:txBody>
      </p:sp>
      <p:sp>
        <p:nvSpPr>
          <p:cNvPr id="100376" name="Tekstvak 37"/>
          <p:cNvSpPr txBox="1">
            <a:spLocks noChangeArrowheads="1"/>
          </p:cNvSpPr>
          <p:nvPr/>
        </p:nvSpPr>
        <p:spPr bwMode="auto">
          <a:xfrm>
            <a:off x="5332413" y="4063752"/>
            <a:ext cx="877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Heater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800000"/>
                </a:solidFill>
              </a:rPr>
              <a:t>Suggestions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100356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Dim a LED</a:t>
            </a:r>
          </a:p>
          <a:p>
            <a:r>
              <a:rPr lang="en-US" noProof="0" dirty="0" smtClean="0"/>
              <a:t>Make application / context</a:t>
            </a:r>
            <a:endParaRPr lang="en-US" noProof="0" dirty="0"/>
          </a:p>
        </p:txBody>
      </p:sp>
      <p:cxnSp>
        <p:nvCxnSpPr>
          <p:cNvPr id="8" name="Rechte verbindingslijn 22"/>
          <p:cNvCxnSpPr>
            <a:cxnSpLocks noChangeShapeType="1"/>
          </p:cNvCxnSpPr>
          <p:nvPr/>
        </p:nvCxnSpPr>
        <p:spPr bwMode="auto">
          <a:xfrm>
            <a:off x="2589213" y="4444752"/>
            <a:ext cx="4556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" name="Rechthoek 12"/>
          <p:cNvSpPr>
            <a:spLocks noChangeArrowheads="1"/>
          </p:cNvSpPr>
          <p:nvPr/>
        </p:nvSpPr>
        <p:spPr bwMode="auto">
          <a:xfrm>
            <a:off x="3427413" y="4292352"/>
            <a:ext cx="1828800" cy="1066800"/>
          </a:xfrm>
          <a:prstGeom prst="rect">
            <a:avLst/>
          </a:prstGeom>
          <a:solidFill>
            <a:srgbClr val="3C8C9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μC</a:t>
            </a:r>
          </a:p>
        </p:txBody>
      </p:sp>
      <p:cxnSp>
        <p:nvCxnSpPr>
          <p:cNvPr id="10" name="Rechte verbindingslijn 15"/>
          <p:cNvCxnSpPr>
            <a:cxnSpLocks noChangeShapeType="1"/>
          </p:cNvCxnSpPr>
          <p:nvPr/>
        </p:nvCxnSpPr>
        <p:spPr bwMode="auto">
          <a:xfrm rot="5400000">
            <a:off x="2208213" y="4825752"/>
            <a:ext cx="7620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" name="Rechte verbindingslijn 24"/>
          <p:cNvCxnSpPr>
            <a:cxnSpLocks noChangeShapeType="1"/>
          </p:cNvCxnSpPr>
          <p:nvPr/>
        </p:nvCxnSpPr>
        <p:spPr bwMode="auto">
          <a:xfrm>
            <a:off x="2589213" y="5206752"/>
            <a:ext cx="4556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2" name="Rechte verbindingslijn 25"/>
          <p:cNvCxnSpPr>
            <a:cxnSpLocks noChangeShapeType="1"/>
          </p:cNvCxnSpPr>
          <p:nvPr/>
        </p:nvCxnSpPr>
        <p:spPr bwMode="auto">
          <a:xfrm>
            <a:off x="2741613" y="4978152"/>
            <a:ext cx="3048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2513013" y="4597152"/>
            <a:ext cx="152400" cy="457200"/>
          </a:xfrm>
          <a:prstGeom prst="rect">
            <a:avLst/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Rechte verbindingslijn met pijl 17"/>
          <p:cNvCxnSpPr>
            <a:cxnSpLocks noChangeShapeType="1"/>
          </p:cNvCxnSpPr>
          <p:nvPr/>
        </p:nvCxnSpPr>
        <p:spPr bwMode="auto">
          <a:xfrm rot="10800000">
            <a:off x="2362200" y="4751140"/>
            <a:ext cx="379413" cy="2270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0375" name="Tekstvak 36"/>
          <p:cNvSpPr txBox="1">
            <a:spLocks noChangeArrowheads="1"/>
          </p:cNvSpPr>
          <p:nvPr/>
        </p:nvSpPr>
        <p:spPr bwMode="auto">
          <a:xfrm>
            <a:off x="2436813" y="3987552"/>
            <a:ext cx="531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Set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689022" y="4479454"/>
            <a:ext cx="683178" cy="762000"/>
            <a:chOff x="5689022" y="4479454"/>
            <a:chExt cx="683178" cy="762000"/>
          </a:xfrm>
        </p:grpSpPr>
        <p:cxnSp>
          <p:nvCxnSpPr>
            <p:cNvPr id="29" name="Rechte verbindingslijn 32"/>
            <p:cNvCxnSpPr>
              <a:cxnSpLocks noChangeShapeType="1"/>
            </p:cNvCxnSpPr>
            <p:nvPr/>
          </p:nvCxnSpPr>
          <p:spPr bwMode="auto">
            <a:xfrm rot="5400000">
              <a:off x="5461216" y="4859660"/>
              <a:ext cx="7620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" name="Gelijkbenige driehoek 15"/>
            <p:cNvSpPr>
              <a:spLocks noChangeArrowheads="1"/>
            </p:cNvSpPr>
            <p:nvPr/>
          </p:nvSpPr>
          <p:spPr bwMode="auto">
            <a:xfrm flipV="1">
              <a:off x="5689022" y="4763616"/>
              <a:ext cx="304800" cy="2286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AFE0E4"/>
                </a:gs>
                <a:gs pos="20000">
                  <a:srgbClr val="AFDEE2"/>
                </a:gs>
                <a:gs pos="100000">
                  <a:srgbClr val="85AAAD"/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1" name="Rechte verbindingslijn 29"/>
            <p:cNvCxnSpPr>
              <a:cxnSpLocks noChangeShapeType="1"/>
            </p:cNvCxnSpPr>
            <p:nvPr/>
          </p:nvCxnSpPr>
          <p:spPr bwMode="auto">
            <a:xfrm>
              <a:off x="5727122" y="4990629"/>
              <a:ext cx="2286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Arrow Connector 31"/>
            <p:cNvCxnSpPr/>
            <p:nvPr/>
          </p:nvCxnSpPr>
          <p:spPr>
            <a:xfrm flipV="1">
              <a:off x="6084168" y="4648572"/>
              <a:ext cx="288032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6084168" y="4826868"/>
              <a:ext cx="288032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37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800000"/>
                </a:solidFill>
              </a:rPr>
              <a:t>Suggestions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100356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Egg timer</a:t>
            </a:r>
            <a:endParaRPr lang="en-US" noProof="0"/>
          </a:p>
        </p:txBody>
      </p:sp>
      <p:sp>
        <p:nvSpPr>
          <p:cNvPr id="9" name="Rechthoek 12"/>
          <p:cNvSpPr>
            <a:spLocks noChangeArrowheads="1"/>
          </p:cNvSpPr>
          <p:nvPr/>
        </p:nvSpPr>
        <p:spPr bwMode="auto">
          <a:xfrm>
            <a:off x="3427413" y="4292352"/>
            <a:ext cx="1828800" cy="1066800"/>
          </a:xfrm>
          <a:prstGeom prst="rect">
            <a:avLst/>
          </a:prstGeom>
          <a:solidFill>
            <a:srgbClr val="3C8C9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>
                <a:solidFill>
                  <a:srgbClr val="FFFFFF"/>
                </a:solidFill>
              </a:rPr>
              <a:t>μC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689022" y="4479454"/>
            <a:ext cx="683178" cy="762000"/>
            <a:chOff x="5689022" y="4479454"/>
            <a:chExt cx="683178" cy="762000"/>
          </a:xfrm>
        </p:grpSpPr>
        <p:cxnSp>
          <p:nvCxnSpPr>
            <p:cNvPr id="29" name="Rechte verbindingslijn 32"/>
            <p:cNvCxnSpPr>
              <a:cxnSpLocks noChangeShapeType="1"/>
            </p:cNvCxnSpPr>
            <p:nvPr/>
          </p:nvCxnSpPr>
          <p:spPr bwMode="auto">
            <a:xfrm rot="5400000">
              <a:off x="5461216" y="4859660"/>
              <a:ext cx="7620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" name="Gelijkbenige driehoek 15"/>
            <p:cNvSpPr>
              <a:spLocks noChangeArrowheads="1"/>
            </p:cNvSpPr>
            <p:nvPr/>
          </p:nvSpPr>
          <p:spPr bwMode="auto">
            <a:xfrm flipV="1">
              <a:off x="5689022" y="4763616"/>
              <a:ext cx="304800" cy="2286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AFE0E4"/>
                </a:gs>
                <a:gs pos="20000">
                  <a:srgbClr val="AFDEE2"/>
                </a:gs>
                <a:gs pos="100000">
                  <a:srgbClr val="85AAAD"/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1" name="Rechte verbindingslijn 29"/>
            <p:cNvCxnSpPr>
              <a:cxnSpLocks noChangeShapeType="1"/>
            </p:cNvCxnSpPr>
            <p:nvPr/>
          </p:nvCxnSpPr>
          <p:spPr bwMode="auto">
            <a:xfrm>
              <a:off x="5727122" y="4990629"/>
              <a:ext cx="2286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Arrow Connector 31"/>
            <p:cNvCxnSpPr/>
            <p:nvPr/>
          </p:nvCxnSpPr>
          <p:spPr>
            <a:xfrm flipV="1">
              <a:off x="6084168" y="4648572"/>
              <a:ext cx="288032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6084168" y="4826868"/>
              <a:ext cx="288032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281404" y="4293096"/>
            <a:ext cx="2055813" cy="1104900"/>
            <a:chOff x="1281404" y="4242861"/>
            <a:chExt cx="2055813" cy="1104900"/>
          </a:xfrm>
        </p:grpSpPr>
        <p:cxnSp>
          <p:nvCxnSpPr>
            <p:cNvPr id="36" name="Rechte verbindingslijn 22"/>
            <p:cNvCxnSpPr>
              <a:cxnSpLocks noChangeShapeType="1"/>
            </p:cNvCxnSpPr>
            <p:nvPr/>
          </p:nvCxnSpPr>
          <p:spPr bwMode="auto">
            <a:xfrm>
              <a:off x="2195804" y="4814361"/>
              <a:ext cx="455613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7" name="Rechte verbindingslijn 8"/>
            <p:cNvCxnSpPr>
              <a:cxnSpLocks noChangeShapeType="1"/>
            </p:cNvCxnSpPr>
            <p:nvPr/>
          </p:nvCxnSpPr>
          <p:spPr bwMode="auto">
            <a:xfrm>
              <a:off x="2881604" y="4814361"/>
              <a:ext cx="455613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8" name="Rechte verbindingslijn 15"/>
            <p:cNvCxnSpPr>
              <a:cxnSpLocks noChangeShapeType="1"/>
            </p:cNvCxnSpPr>
            <p:nvPr/>
          </p:nvCxnSpPr>
          <p:spPr bwMode="auto">
            <a:xfrm rot="5400000" flipH="1" flipV="1">
              <a:off x="2705392" y="4679423"/>
              <a:ext cx="114300" cy="317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9" name="Rechte verbindingslijn 11"/>
            <p:cNvCxnSpPr>
              <a:cxnSpLocks noChangeShapeType="1"/>
            </p:cNvCxnSpPr>
            <p:nvPr/>
          </p:nvCxnSpPr>
          <p:spPr bwMode="auto">
            <a:xfrm>
              <a:off x="2576804" y="4738161"/>
              <a:ext cx="381000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0" name="Rechte verbindingslijn 24"/>
            <p:cNvCxnSpPr>
              <a:cxnSpLocks noChangeShapeType="1"/>
            </p:cNvCxnSpPr>
            <p:nvPr/>
          </p:nvCxnSpPr>
          <p:spPr bwMode="auto">
            <a:xfrm>
              <a:off x="2195804" y="5195361"/>
              <a:ext cx="455613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1" name="Rechte verbindingslijn 25"/>
            <p:cNvCxnSpPr>
              <a:cxnSpLocks noChangeShapeType="1"/>
            </p:cNvCxnSpPr>
            <p:nvPr/>
          </p:nvCxnSpPr>
          <p:spPr bwMode="auto">
            <a:xfrm>
              <a:off x="2881604" y="5195361"/>
              <a:ext cx="455613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2" name="Rechte verbindingslijn 26"/>
            <p:cNvCxnSpPr>
              <a:cxnSpLocks noChangeShapeType="1"/>
            </p:cNvCxnSpPr>
            <p:nvPr/>
          </p:nvCxnSpPr>
          <p:spPr bwMode="auto">
            <a:xfrm rot="5400000" flipH="1" flipV="1">
              <a:off x="2705392" y="5060423"/>
              <a:ext cx="114300" cy="317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3" name="Rechte verbindingslijn 27"/>
            <p:cNvCxnSpPr>
              <a:cxnSpLocks noChangeShapeType="1"/>
            </p:cNvCxnSpPr>
            <p:nvPr/>
          </p:nvCxnSpPr>
          <p:spPr bwMode="auto">
            <a:xfrm>
              <a:off x="2576804" y="5119161"/>
              <a:ext cx="381000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4" name="Rechte verbindingslijn 28"/>
            <p:cNvCxnSpPr>
              <a:cxnSpLocks noChangeShapeType="1"/>
            </p:cNvCxnSpPr>
            <p:nvPr/>
          </p:nvCxnSpPr>
          <p:spPr bwMode="auto">
            <a:xfrm>
              <a:off x="2195804" y="4433361"/>
              <a:ext cx="455613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5" name="Rechte verbindingslijn 29"/>
            <p:cNvCxnSpPr>
              <a:cxnSpLocks noChangeShapeType="1"/>
            </p:cNvCxnSpPr>
            <p:nvPr/>
          </p:nvCxnSpPr>
          <p:spPr bwMode="auto">
            <a:xfrm>
              <a:off x="2881604" y="4433361"/>
              <a:ext cx="455613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6" name="Rechte verbindingslijn 30"/>
            <p:cNvCxnSpPr>
              <a:cxnSpLocks noChangeShapeType="1"/>
            </p:cNvCxnSpPr>
            <p:nvPr/>
          </p:nvCxnSpPr>
          <p:spPr bwMode="auto">
            <a:xfrm rot="5400000" flipH="1" flipV="1">
              <a:off x="2705392" y="4298423"/>
              <a:ext cx="114300" cy="317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7" name="Rechte verbindingslijn 31"/>
            <p:cNvCxnSpPr>
              <a:cxnSpLocks noChangeShapeType="1"/>
            </p:cNvCxnSpPr>
            <p:nvPr/>
          </p:nvCxnSpPr>
          <p:spPr bwMode="auto">
            <a:xfrm>
              <a:off x="2576804" y="4357161"/>
              <a:ext cx="381000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48" name="Rechthoek 30"/>
            <p:cNvSpPr>
              <a:spLocks noChangeArrowheads="1"/>
            </p:cNvSpPr>
            <p:nvPr/>
          </p:nvSpPr>
          <p:spPr bwMode="auto">
            <a:xfrm>
              <a:off x="1281404" y="4280961"/>
              <a:ext cx="914400" cy="381000"/>
            </a:xfrm>
            <a:prstGeom prst="rect">
              <a:avLst/>
            </a:prstGeom>
            <a:noFill/>
            <a:ln>
              <a:noFill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r>
                <a:rPr lang="nl-NL" dirty="0">
                  <a:latin typeface="+mn-lt"/>
                  <a:ea typeface="+mn-ea"/>
                  <a:cs typeface="+mn-cs"/>
                </a:rPr>
                <a:t>Soft</a:t>
              </a:r>
            </a:p>
          </p:txBody>
        </p:sp>
        <p:sp>
          <p:nvSpPr>
            <p:cNvPr id="49" name="Rechthoek 31"/>
            <p:cNvSpPr>
              <a:spLocks noChangeArrowheads="1"/>
            </p:cNvSpPr>
            <p:nvPr/>
          </p:nvSpPr>
          <p:spPr bwMode="auto">
            <a:xfrm>
              <a:off x="1281404" y="4585761"/>
              <a:ext cx="914400" cy="381000"/>
            </a:xfrm>
            <a:prstGeom prst="rect">
              <a:avLst/>
            </a:prstGeom>
            <a:noFill/>
            <a:ln>
              <a:noFill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r>
                <a:rPr lang="nl-NL" dirty="0" err="1">
                  <a:latin typeface="+mn-lt"/>
                  <a:ea typeface="+mn-ea"/>
                  <a:cs typeface="+mn-cs"/>
                </a:rPr>
                <a:t>Middle</a:t>
              </a:r>
              <a:endParaRPr lang="nl-NL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Rechthoek 32"/>
            <p:cNvSpPr>
              <a:spLocks noChangeArrowheads="1"/>
            </p:cNvSpPr>
            <p:nvPr/>
          </p:nvSpPr>
          <p:spPr bwMode="auto">
            <a:xfrm>
              <a:off x="1281404" y="4966761"/>
              <a:ext cx="914400" cy="381000"/>
            </a:xfrm>
            <a:prstGeom prst="rect">
              <a:avLst/>
            </a:prstGeom>
            <a:noFill/>
            <a:ln>
              <a:noFill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r>
                <a:rPr lang="nl-NL" dirty="0">
                  <a:latin typeface="+mn-lt"/>
                  <a:ea typeface="+mn-ea"/>
                  <a:cs typeface="+mn-cs"/>
                </a:rPr>
                <a:t>Hard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7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0350"/>
            <a:ext cx="7772400" cy="865188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solidFill>
                  <a:srgbClr val="800000"/>
                </a:solidFill>
              </a:rPr>
              <a:t>Spaghetti in code, schematics  and circuits</a:t>
            </a:r>
          </a:p>
        </p:txBody>
      </p:sp>
      <p:pic>
        <p:nvPicPr>
          <p:cNvPr id="245763" name="Picture 2" descr="http://i535.photobucket.com/albums/ee352/jrkhamme/Spaghettibab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557338"/>
            <a:ext cx="28289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4" name="TextBox 5"/>
          <p:cNvSpPr txBox="1">
            <a:spLocks noChangeArrowheads="1"/>
          </p:cNvSpPr>
          <p:nvPr/>
        </p:nvSpPr>
        <p:spPr bwMode="auto">
          <a:xfrm>
            <a:off x="3635375" y="1352550"/>
            <a:ext cx="475297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6213" indent="-176213"/>
            <a:r>
              <a:rPr lang="nl-NL" dirty="0"/>
              <a:t>Code:</a:t>
            </a:r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comments</a:t>
            </a:r>
            <a:r>
              <a:rPr lang="nl-NL" dirty="0">
                <a:solidFill>
                  <a:srgbClr val="7F7F7F"/>
                </a:solidFill>
              </a:rPr>
              <a:t> </a:t>
            </a:r>
            <a:r>
              <a:rPr lang="nl-NL" dirty="0">
                <a:solidFill>
                  <a:srgbClr val="3C8C93"/>
                </a:solidFill>
              </a:rPr>
              <a:t>/* </a:t>
            </a:r>
            <a:r>
              <a:rPr lang="nl-NL" dirty="0" err="1">
                <a:solidFill>
                  <a:srgbClr val="3C8C93"/>
                </a:solidFill>
              </a:rPr>
              <a:t>like</a:t>
            </a:r>
            <a:r>
              <a:rPr lang="nl-NL" dirty="0">
                <a:solidFill>
                  <a:srgbClr val="3C8C93"/>
                </a:solidFill>
              </a:rPr>
              <a:t> </a:t>
            </a:r>
            <a:r>
              <a:rPr lang="nl-NL" dirty="0" err="1">
                <a:solidFill>
                  <a:srgbClr val="3C8C93"/>
                </a:solidFill>
              </a:rPr>
              <a:t>this</a:t>
            </a:r>
            <a:r>
              <a:rPr lang="nl-NL" dirty="0">
                <a:solidFill>
                  <a:srgbClr val="3C8C93"/>
                </a:solidFill>
              </a:rPr>
              <a:t> */</a:t>
            </a:r>
            <a:r>
              <a:rPr lang="nl-NL" dirty="0"/>
              <a:t> or </a:t>
            </a:r>
            <a:r>
              <a:rPr lang="nl-NL" dirty="0">
                <a:solidFill>
                  <a:srgbClr val="3C8C93"/>
                </a:solidFill>
              </a:rPr>
              <a:t>// </a:t>
            </a:r>
            <a:r>
              <a:rPr lang="nl-NL" dirty="0" err="1">
                <a:solidFill>
                  <a:srgbClr val="3C8C93"/>
                </a:solidFill>
              </a:rPr>
              <a:t>this</a:t>
            </a:r>
            <a:endParaRPr lang="nl-NL" dirty="0">
              <a:solidFill>
                <a:srgbClr val="3C8C93"/>
              </a:solidFill>
            </a:endParaRPr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functional</a:t>
            </a:r>
            <a:r>
              <a:rPr lang="nl-NL" dirty="0"/>
              <a:t> </a:t>
            </a:r>
            <a:r>
              <a:rPr lang="nl-NL" dirty="0" err="1"/>
              <a:t>variable</a:t>
            </a:r>
            <a:r>
              <a:rPr lang="nl-NL" dirty="0"/>
              <a:t> </a:t>
            </a:r>
            <a:r>
              <a:rPr lang="nl-NL" dirty="0" err="1"/>
              <a:t>names</a:t>
            </a:r>
            <a:endParaRPr lang="nl-NL" dirty="0"/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 smtClean="0"/>
              <a:t>functions</a:t>
            </a:r>
            <a:endParaRPr lang="nl-NL" dirty="0"/>
          </a:p>
          <a:p>
            <a:pPr marL="176213" indent="-176213"/>
            <a:endParaRPr lang="nl-NL" dirty="0"/>
          </a:p>
          <a:p>
            <a:pPr marL="176213" indent="-176213"/>
            <a:r>
              <a:rPr lang="nl-NL" dirty="0"/>
              <a:t>Schematics:</a:t>
            </a:r>
          </a:p>
          <a:p>
            <a:pPr marL="176213" indent="-176213">
              <a:buFont typeface="Arial" charset="0"/>
              <a:buChar char="•"/>
            </a:pPr>
            <a:r>
              <a:rPr lang="nl-NL" dirty="0"/>
              <a:t>Draw the complete </a:t>
            </a:r>
            <a:r>
              <a:rPr lang="nl-NL" dirty="0" smtClean="0"/>
              <a:t>circuit (</a:t>
            </a:r>
            <a:r>
              <a:rPr lang="nl-NL" dirty="0" err="1" smtClean="0"/>
              <a:t>correctly</a:t>
            </a:r>
            <a:r>
              <a:rPr lang="nl-NL" dirty="0" smtClean="0"/>
              <a:t>!!)</a:t>
            </a:r>
          </a:p>
          <a:p>
            <a:r>
              <a:rPr lang="nl-NL" dirty="0" smtClean="0"/>
              <a:t>   (component </a:t>
            </a:r>
            <a:r>
              <a:rPr lang="nl-NL" dirty="0" err="1" smtClean="0"/>
              <a:t>names</a:t>
            </a:r>
            <a:r>
              <a:rPr lang="nl-NL" dirty="0" smtClean="0"/>
              <a:t>, </a:t>
            </a:r>
            <a:r>
              <a:rPr lang="nl-NL" dirty="0" err="1" smtClean="0"/>
              <a:t>values</a:t>
            </a:r>
            <a:r>
              <a:rPr lang="nl-NL" dirty="0" smtClean="0"/>
              <a:t>)</a:t>
            </a:r>
            <a:endParaRPr lang="nl-NL" dirty="0"/>
          </a:p>
          <a:p>
            <a:pPr marL="176213" indent="-176213">
              <a:buFont typeface="Arial" charset="0"/>
              <a:buChar char="•"/>
            </a:pPr>
            <a:endParaRPr lang="nl-NL" dirty="0"/>
          </a:p>
          <a:p>
            <a:pPr marL="176213" indent="-176213"/>
            <a:r>
              <a:rPr lang="nl-NL" dirty="0"/>
              <a:t>Circuit </a:t>
            </a:r>
            <a:r>
              <a:rPr lang="nl-NL" dirty="0" smtClean="0"/>
              <a:t>(</a:t>
            </a:r>
            <a:r>
              <a:rPr lang="nl-NL" dirty="0" err="1" smtClean="0"/>
              <a:t>soldered</a:t>
            </a:r>
            <a:r>
              <a:rPr lang="nl-NL" dirty="0" smtClean="0"/>
              <a:t> </a:t>
            </a:r>
            <a:r>
              <a:rPr lang="nl-NL" dirty="0"/>
              <a:t>or </a:t>
            </a:r>
            <a:r>
              <a:rPr lang="nl-NL" dirty="0" err="1"/>
              <a:t>breadboard</a:t>
            </a:r>
            <a:r>
              <a:rPr lang="nl-NL" dirty="0"/>
              <a:t>)</a:t>
            </a:r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structured</a:t>
            </a:r>
            <a:endParaRPr lang="nl-NL" dirty="0"/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color</a:t>
            </a:r>
            <a:r>
              <a:rPr lang="nl-NL" dirty="0"/>
              <a:t> </a:t>
            </a:r>
            <a:r>
              <a:rPr lang="nl-NL" dirty="0" err="1"/>
              <a:t>coding</a:t>
            </a:r>
            <a:r>
              <a:rPr lang="nl-NL" dirty="0"/>
              <a:t> in </a:t>
            </a:r>
            <a:r>
              <a:rPr lang="nl-NL" dirty="0" err="1"/>
              <a:t>wires</a:t>
            </a:r>
            <a:endParaRPr lang="nl-NL" dirty="0"/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Think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component placement</a:t>
            </a:r>
          </a:p>
          <a:p>
            <a:pPr marL="176213" indent="-176213">
              <a:buFont typeface="Arial" charset="0"/>
              <a:buChar char="•"/>
            </a:pPr>
            <a:endParaRPr lang="nl-NL" dirty="0"/>
          </a:p>
          <a:p>
            <a:pPr marL="176213" indent="-176213"/>
            <a:r>
              <a:rPr lang="nl-NL" dirty="0" err="1"/>
              <a:t>Otherwise</a:t>
            </a:r>
            <a:r>
              <a:rPr lang="nl-NL" dirty="0"/>
              <a:t>:</a:t>
            </a:r>
          </a:p>
          <a:p>
            <a:pPr marL="176213" indent="-176213">
              <a:buFont typeface="Arial" charset="0"/>
              <a:buChar char="•"/>
            </a:pPr>
            <a:r>
              <a:rPr lang="nl-NL" dirty="0"/>
              <a:t>Debugging </a:t>
            </a:r>
            <a:r>
              <a:rPr lang="nl-NL" dirty="0" err="1"/>
              <a:t>becomes</a:t>
            </a:r>
            <a:r>
              <a:rPr lang="nl-NL" dirty="0"/>
              <a:t> </a:t>
            </a:r>
            <a:r>
              <a:rPr lang="nl-NL" dirty="0" err="1" smtClean="0"/>
              <a:t>difficult</a:t>
            </a:r>
            <a:endParaRPr lang="nl-NL" dirty="0"/>
          </a:p>
          <a:p>
            <a:pPr marL="176213" indent="-176213">
              <a:buFont typeface="Arial" charset="0"/>
              <a:buChar char="•"/>
            </a:pP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 smtClean="0"/>
              <a:t>lack</a:t>
            </a:r>
            <a:r>
              <a:rPr lang="nl-NL" dirty="0" smtClean="0"/>
              <a:t> </a:t>
            </a:r>
            <a:r>
              <a:rPr lang="nl-NL" dirty="0" err="1" smtClean="0"/>
              <a:t>evidence</a:t>
            </a:r>
            <a:r>
              <a:rPr lang="nl-NL" dirty="0" smtClean="0"/>
              <a:t> in </a:t>
            </a:r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/>
              <a:t>report</a:t>
            </a:r>
          </a:p>
        </p:txBody>
      </p:sp>
    </p:spTree>
    <p:extLst>
      <p:ext uri="{BB962C8B-B14F-4D97-AF65-F5344CB8AC3E}">
        <p14:creationId xmlns:p14="http://schemas.microsoft.com/office/powerpoint/2010/main" val="341997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0350"/>
            <a:ext cx="7772400" cy="865188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solidFill>
                  <a:srgbClr val="800000"/>
                </a:solidFill>
              </a:rPr>
              <a:t>Code</a:t>
            </a:r>
          </a:p>
        </p:txBody>
      </p:sp>
      <p:sp>
        <p:nvSpPr>
          <p:cNvPr id="247811" name="TextBox 5"/>
          <p:cNvSpPr txBox="1">
            <a:spLocks noChangeArrowheads="1"/>
          </p:cNvSpPr>
          <p:nvPr/>
        </p:nvSpPr>
        <p:spPr bwMode="auto">
          <a:xfrm>
            <a:off x="5867400" y="1308824"/>
            <a:ext cx="3048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6213" indent="-176213"/>
            <a:r>
              <a:rPr lang="en-US" dirty="0" smtClean="0"/>
              <a:t>Code:</a:t>
            </a:r>
          </a:p>
          <a:p>
            <a:pPr marL="176213" indent="-176213">
              <a:buFont typeface="Arial" charset="0"/>
              <a:buChar char="•"/>
            </a:pPr>
            <a:r>
              <a:rPr lang="en-US" dirty="0" smtClean="0"/>
              <a:t>Clear variable names</a:t>
            </a:r>
          </a:p>
          <a:p>
            <a:pPr marL="176213" indent="-176213">
              <a:buFont typeface="Arial" charset="0"/>
              <a:buChar char="•"/>
            </a:pPr>
            <a:r>
              <a:rPr lang="en-US" dirty="0" smtClean="0"/>
              <a:t>Proper use of local and global variables</a:t>
            </a:r>
          </a:p>
          <a:p>
            <a:pPr marL="176213" indent="-176213">
              <a:buFont typeface="Arial" charset="0"/>
              <a:buChar char="•"/>
            </a:pPr>
            <a:r>
              <a:rPr lang="en-US" dirty="0" smtClean="0"/>
              <a:t>Functions </a:t>
            </a:r>
            <a:r>
              <a:rPr lang="en-US" sz="1600" dirty="0" smtClean="0">
                <a:latin typeface="Courier New" charset="0"/>
                <a:ea typeface="Courier New" charset="0"/>
                <a:cs typeface="Courier New" charset="0"/>
              </a:rPr>
              <a:t>setup()</a:t>
            </a:r>
            <a:r>
              <a:rPr lang="en-US" sz="14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/>
              <a:t>and </a:t>
            </a:r>
            <a:r>
              <a:rPr lang="en-US" sz="1600" dirty="0" smtClean="0">
                <a:latin typeface="Courier New" charset="0"/>
                <a:ea typeface="Courier New" charset="0"/>
                <a:cs typeface="Courier New" charset="0"/>
              </a:rPr>
              <a:t>loop()</a:t>
            </a:r>
            <a:r>
              <a:rPr lang="en-US" sz="1600" dirty="0" smtClean="0"/>
              <a:t> </a:t>
            </a:r>
            <a:r>
              <a:rPr lang="en-US" dirty="0" smtClean="0"/>
              <a:t>are self-explaining</a:t>
            </a:r>
          </a:p>
          <a:p>
            <a:pPr marL="176213" indent="-176213">
              <a:buFont typeface="Arial" charset="0"/>
              <a:buChar char="•"/>
            </a:pPr>
            <a:r>
              <a:rPr lang="en-US" dirty="0" smtClean="0"/>
              <a:t>Proper function names</a:t>
            </a:r>
          </a:p>
          <a:p>
            <a:pPr marL="176213" indent="-176213">
              <a:buFont typeface="Arial" charset="0"/>
              <a:buChar char="•"/>
            </a:pPr>
            <a:r>
              <a:rPr lang="en-US" dirty="0" smtClean="0"/>
              <a:t>Comments (Header)</a:t>
            </a:r>
          </a:p>
          <a:p>
            <a:pPr marL="176213" indent="-176213">
              <a:buFont typeface="Arial" charset="0"/>
              <a:buChar char="•"/>
            </a:pPr>
            <a:endParaRPr lang="en-US" dirty="0" smtClean="0"/>
          </a:p>
          <a:p>
            <a:pPr marL="176213" indent="-176213">
              <a:buFont typeface="Arial" charset="0"/>
              <a:buChar char="•"/>
            </a:pPr>
            <a:r>
              <a:rPr lang="en-US" dirty="0" smtClean="0"/>
              <a:t>Examples</a:t>
            </a:r>
          </a:p>
          <a:p>
            <a:pPr marL="633413" lvl="1" indent="-176213">
              <a:buFont typeface="Arial" charset="0"/>
              <a:buChar char="•"/>
            </a:pPr>
            <a:r>
              <a:rPr lang="en-US" dirty="0" smtClean="0">
                <a:hlinkClick r:id="rId3" action="ppaction://hlinkfile"/>
              </a:rPr>
              <a:t>Bad example</a:t>
            </a:r>
            <a:endParaRPr lang="en-US" dirty="0" smtClean="0"/>
          </a:p>
          <a:p>
            <a:pPr marL="633413" lvl="1" indent="-176213">
              <a:buFont typeface="Arial" charset="0"/>
              <a:buChar char="•"/>
            </a:pPr>
            <a:r>
              <a:rPr lang="en-US" dirty="0" smtClean="0">
                <a:hlinkClick r:id="rId4" action="ppaction://hlinkfile"/>
              </a:rPr>
              <a:t>Good example</a:t>
            </a:r>
            <a:endParaRPr lang="en-US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90600"/>
            <a:ext cx="5418138" cy="570865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19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0350"/>
            <a:ext cx="7772400" cy="865188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solidFill>
                  <a:srgbClr val="800000"/>
                </a:solidFill>
              </a:rPr>
              <a:t>Schematics</a:t>
            </a:r>
          </a:p>
        </p:txBody>
      </p:sp>
      <p:pic>
        <p:nvPicPr>
          <p:cNvPr id="249859" name="Picture 2" descr="Schemat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84313"/>
            <a:ext cx="43465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0" name="Picture 6" descr="http://i611.photobucket.com/albums/tt196/kmmankad/IR.png"/>
          <p:cNvPicPr>
            <a:picLocks noChangeAspect="1" noChangeArrowheads="1"/>
          </p:cNvPicPr>
          <p:nvPr/>
        </p:nvPicPr>
        <p:blipFill>
          <a:blip r:embed="rId4"/>
          <a:srcRect t="7809" r="3322"/>
          <a:stretch>
            <a:fillRect/>
          </a:stretch>
        </p:blipFill>
        <p:spPr bwMode="auto">
          <a:xfrm>
            <a:off x="3203575" y="2997200"/>
            <a:ext cx="302418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9861" name="Group 10"/>
          <p:cNvGrpSpPr>
            <a:grpSpLocks/>
          </p:cNvGrpSpPr>
          <p:nvPr/>
        </p:nvGrpSpPr>
        <p:grpSpPr bwMode="auto">
          <a:xfrm>
            <a:off x="684213" y="4076700"/>
            <a:ext cx="2127250" cy="1895475"/>
            <a:chOff x="827584" y="3933056"/>
            <a:chExt cx="2128052" cy="1895088"/>
          </a:xfrm>
        </p:grpSpPr>
        <p:pic>
          <p:nvPicPr>
            <p:cNvPr id="249865" name="Picture 4" descr="http://kevinmehall.net/static/2009/usb-rgb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7584" y="3933056"/>
              <a:ext cx="2116940" cy="1893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196525" y="5588481"/>
              <a:ext cx="759111" cy="239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249862" name="Picture 8" descr="http://www.robot-electronics.co.uk/images/SRF01arduin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1463" y="1341438"/>
            <a:ext cx="33242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538215" y="3911600"/>
            <a:ext cx="1943448" cy="1800200"/>
            <a:chOff x="6300192" y="3645024"/>
            <a:chExt cx="1943448" cy="18002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041851" y="1491751"/>
            <a:ext cx="1943448" cy="1800200"/>
            <a:chOff x="6300192" y="3645024"/>
            <a:chExt cx="1943448" cy="18002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260127" y="1552360"/>
            <a:ext cx="1943448" cy="1800200"/>
            <a:chOff x="6300192" y="3645024"/>
            <a:chExt cx="1943448" cy="18002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84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0350"/>
            <a:ext cx="7772400" cy="865188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solidFill>
                  <a:srgbClr val="800000"/>
                </a:solidFill>
              </a:rPr>
              <a:t>Circuits</a:t>
            </a:r>
          </a:p>
        </p:txBody>
      </p:sp>
      <p:pic>
        <p:nvPicPr>
          <p:cNvPr id="253955" name="Picture 4" descr="http://mightor.files.wordpress.com/2008/07/max127circui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9104" y="3573016"/>
            <a:ext cx="280828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6" name="Picture 6" descr="http://babryce.com/slidedigitizer/breadboar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412875"/>
            <a:ext cx="42799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1403648" y="1268438"/>
            <a:ext cx="1943448" cy="1800200"/>
            <a:chOff x="6300192" y="3645024"/>
            <a:chExt cx="1943448" cy="18002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300192" y="3645024"/>
              <a:ext cx="1943448" cy="1800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14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843"/>
            <a:ext cx="4320480" cy="60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55650" y="260350"/>
            <a:ext cx="77724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altLang="zh-CN" sz="3600" b="1" kern="0" dirty="0" smtClean="0">
                <a:ea typeface="SimSun" pitchFamily="2" charset="-122"/>
                <a:cs typeface="SimSun" pitchFamily="2" charset="-122"/>
              </a:rPr>
              <a:t>Poster</a:t>
            </a:r>
            <a:endParaRPr lang="en-US" altLang="zh-CN" sz="3600" b="1" kern="0" dirty="0" smtClean="0">
              <a:ea typeface="SimSun" pitchFamily="2" charset="-122"/>
              <a:cs typeface="SimSun" pitchFamily="2" charset="-122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539750" y="1341438"/>
            <a:ext cx="7920038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6213" indent="-176213">
              <a:buFont typeface="Arial" charset="0"/>
              <a:buChar char="•"/>
            </a:pPr>
            <a:r>
              <a:rPr lang="nl-NL" sz="2400" dirty="0" err="1" smtClean="0"/>
              <a:t>Explanation</a:t>
            </a:r>
            <a:endParaRPr lang="nl-NL" sz="2400" dirty="0"/>
          </a:p>
          <a:p>
            <a:pPr marL="176213" indent="-176213">
              <a:buFont typeface="Arial" charset="0"/>
              <a:buChar char="•"/>
            </a:pPr>
            <a:r>
              <a:rPr lang="nl-NL" sz="2400" dirty="0" err="1"/>
              <a:t>Schematic</a:t>
            </a:r>
            <a:endParaRPr lang="nl-NL" sz="2400" dirty="0"/>
          </a:p>
          <a:p>
            <a:pPr marL="176213" indent="-176213">
              <a:buFont typeface="Arial" charset="0"/>
              <a:buChar char="•"/>
            </a:pPr>
            <a:r>
              <a:rPr lang="nl-NL" sz="2400" dirty="0" smtClean="0"/>
              <a:t>Code</a:t>
            </a:r>
            <a:endParaRPr lang="nl-NL" sz="2400" dirty="0"/>
          </a:p>
          <a:p>
            <a:pPr marL="176213" indent="-176213">
              <a:buFont typeface="Arial" charset="0"/>
              <a:buChar char="•"/>
            </a:pPr>
            <a:r>
              <a:rPr lang="nl-NL" sz="2400" dirty="0"/>
              <a:t>Pictures</a:t>
            </a:r>
          </a:p>
        </p:txBody>
      </p:sp>
    </p:spTree>
    <p:extLst>
      <p:ext uri="{BB962C8B-B14F-4D97-AF65-F5344CB8AC3E}">
        <p14:creationId xmlns:p14="http://schemas.microsoft.com/office/powerpoint/2010/main" val="27690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Why microcontrollers for ID?</a:t>
            </a:r>
            <a:endParaRPr lang="en-US" sz="3600" noProof="0"/>
          </a:p>
        </p:txBody>
      </p:sp>
      <p:sp>
        <p:nvSpPr>
          <p:cNvPr id="20483" name="Tijdelijke aanduiding voor inhoud 3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r>
              <a:rPr lang="en-US" sz="2800" noProof="0" dirty="0" smtClean="0"/>
              <a:t>They enable you to turn your concepts into </a:t>
            </a:r>
            <a:r>
              <a:rPr lang="en-US" sz="2800" b="1" noProof="0" dirty="0" smtClean="0"/>
              <a:t>working interactive prototypes</a:t>
            </a:r>
          </a:p>
          <a:p>
            <a:r>
              <a:rPr lang="en-US" sz="2800" noProof="0" dirty="0" smtClean="0"/>
              <a:t>Can be used for many purposes in your career at low cost</a:t>
            </a:r>
          </a:p>
          <a:p>
            <a:r>
              <a:rPr lang="en-US" sz="2800" noProof="0" dirty="0" err="1" smtClean="0"/>
              <a:t>Arduin</a:t>
            </a:r>
            <a:r>
              <a:rPr lang="en-US" sz="2800" dirty="0" smtClean="0"/>
              <a:t>o is supported by a huge community; y</a:t>
            </a:r>
            <a:r>
              <a:rPr lang="en-US" sz="2800" noProof="0" dirty="0" err="1" smtClean="0"/>
              <a:t>ou</a:t>
            </a:r>
            <a:r>
              <a:rPr lang="en-US" sz="2800" noProof="0" dirty="0" smtClean="0"/>
              <a:t> can build upon existing code and hardware designs (your own or by others)</a:t>
            </a:r>
            <a:endParaRPr lang="en-US" sz="2800" noProof="0" dirty="0"/>
          </a:p>
        </p:txBody>
      </p:sp>
      <p:sp>
        <p:nvSpPr>
          <p:cNvPr id="20484" name="Tijdelijke aanduiding voor voettekst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Arduino Workshop</a:t>
            </a:r>
            <a:endParaRPr lang="en-US" altLang="zh-CN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55650" y="260350"/>
            <a:ext cx="77724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zh-CN" sz="3600" b="1" dirty="0">
                <a:solidFill>
                  <a:srgbClr val="800000"/>
                </a:solidFill>
              </a:rPr>
              <a:t>Resources</a:t>
            </a:r>
            <a:endParaRPr lang="en-US" altLang="zh-CN" sz="3600" b="1" dirty="0">
              <a:solidFill>
                <a:srgbClr val="800000"/>
              </a:solidFill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516930" y="1253367"/>
            <a:ext cx="7920038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6213" indent="-176213">
              <a:buFont typeface="Arial" charset="0"/>
              <a:buChar char="•"/>
            </a:pPr>
            <a:r>
              <a:rPr lang="nl-NL" sz="2400" dirty="0" smtClean="0"/>
              <a:t>Look at </a:t>
            </a:r>
            <a:r>
              <a:rPr lang="nl-NL" sz="2400" dirty="0" err="1" smtClean="0"/>
              <a:t>wiki</a:t>
            </a:r>
            <a:r>
              <a:rPr lang="nl-NL" sz="2400" dirty="0" smtClean="0"/>
              <a:t> page:</a:t>
            </a:r>
          </a:p>
          <a:p>
            <a:pPr marL="633413" lvl="1" indent="-176213">
              <a:buFont typeface="Arial" charset="0"/>
              <a:buChar char="•"/>
            </a:pP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wiki.id.tue.nl/ce/AssignmentDescription</a:t>
            </a:r>
            <a:endParaRPr lang="en-US" sz="2400" dirty="0" smtClean="0"/>
          </a:p>
          <a:p>
            <a:pPr lvl="1"/>
            <a:r>
              <a:rPr lang="en-US" sz="2400" dirty="0" smtClean="0"/>
              <a:t>  (and checkout the “Resources” section)</a:t>
            </a:r>
          </a:p>
          <a:p>
            <a:pPr lvl="1"/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Installation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hlinkClick r:id="rId4"/>
              </a:rPr>
              <a:t>http</a:t>
            </a:r>
            <a:r>
              <a:rPr lang="nl-NL" sz="2400" dirty="0">
                <a:hlinkClick r:id="rId4"/>
              </a:rPr>
              <a:t>://</a:t>
            </a:r>
            <a:r>
              <a:rPr lang="nl-NL" sz="2400" dirty="0" smtClean="0">
                <a:hlinkClick r:id="rId4"/>
              </a:rPr>
              <a:t>arduino.cc/en/Guide/Windows</a:t>
            </a:r>
            <a:endParaRPr lang="nl-NL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hlinkClick r:id="rId5"/>
              </a:rPr>
              <a:t>http://</a:t>
            </a:r>
            <a:r>
              <a:rPr lang="nl-NL" sz="2400" dirty="0" smtClean="0">
                <a:hlinkClick r:id="rId5"/>
              </a:rPr>
              <a:t>arduino.cc/en/Guide/MacOSX</a:t>
            </a:r>
            <a:endParaRPr lang="nl-NL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93397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voettekst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22532" name="Afbeelding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6632"/>
            <a:ext cx="1762472" cy="126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Afbeelding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1340768"/>
            <a:ext cx="24257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Afbeelding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592213"/>
            <a:ext cx="14732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Afbeelding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0"/>
            <a:ext cx="342900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kstvak 14"/>
          <p:cNvSpPr txBox="1">
            <a:spLocks noChangeArrowheads="1"/>
          </p:cNvSpPr>
          <p:nvPr/>
        </p:nvSpPr>
        <p:spPr bwMode="auto">
          <a:xfrm>
            <a:off x="1218654" y="2483048"/>
            <a:ext cx="1481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Arduino</a:t>
            </a:r>
            <a:r>
              <a:rPr lang="nl-NL" dirty="0"/>
              <a:t> </a:t>
            </a:r>
            <a:r>
              <a:rPr lang="nl-NL" dirty="0" err="1"/>
              <a:t>Uno</a:t>
            </a:r>
            <a:endParaRPr lang="nl-NL" dirty="0"/>
          </a:p>
        </p:txBody>
      </p:sp>
      <p:sp>
        <p:nvSpPr>
          <p:cNvPr id="22537" name="Tekstvak 16"/>
          <p:cNvSpPr txBox="1">
            <a:spLocks noChangeArrowheads="1"/>
          </p:cNvSpPr>
          <p:nvPr/>
        </p:nvSpPr>
        <p:spPr bwMode="auto">
          <a:xfrm>
            <a:off x="6084168" y="5805264"/>
            <a:ext cx="1723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Arduino</a:t>
            </a:r>
            <a:r>
              <a:rPr lang="nl-NL" dirty="0"/>
              <a:t> </a:t>
            </a:r>
            <a:r>
              <a:rPr lang="nl-NL" dirty="0" smtClean="0"/>
              <a:t>MEGA</a:t>
            </a:r>
            <a:endParaRPr lang="nl-NL" dirty="0"/>
          </a:p>
        </p:txBody>
      </p:sp>
      <p:pic>
        <p:nvPicPr>
          <p:cNvPr id="22538" name="Afbeelding 1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BF2FC"/>
              </a:clrFrom>
              <a:clrTo>
                <a:srgbClr val="EBF2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188640"/>
            <a:ext cx="23066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Tekstvak 18"/>
          <p:cNvSpPr txBox="1">
            <a:spLocks noChangeArrowheads="1"/>
          </p:cNvSpPr>
          <p:nvPr/>
        </p:nvSpPr>
        <p:spPr bwMode="auto">
          <a:xfrm>
            <a:off x="4139952" y="1114896"/>
            <a:ext cx="1609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Arduino</a:t>
            </a:r>
            <a:r>
              <a:rPr lang="nl-NL" dirty="0"/>
              <a:t> Nano</a:t>
            </a:r>
          </a:p>
        </p:txBody>
      </p:sp>
      <p:sp>
        <p:nvSpPr>
          <p:cNvPr id="22540" name="Tekstvak 19"/>
          <p:cNvSpPr txBox="1">
            <a:spLocks noChangeArrowheads="1"/>
          </p:cNvSpPr>
          <p:nvPr/>
        </p:nvSpPr>
        <p:spPr bwMode="auto">
          <a:xfrm>
            <a:off x="3820715" y="2348880"/>
            <a:ext cx="1903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Arduino</a:t>
            </a:r>
            <a:r>
              <a:rPr lang="nl-NL" dirty="0"/>
              <a:t> Pro Mini</a:t>
            </a:r>
          </a:p>
        </p:txBody>
      </p:sp>
      <p:sp>
        <p:nvSpPr>
          <p:cNvPr id="22541" name="Tekstvak 20"/>
          <p:cNvSpPr txBox="1">
            <a:spLocks noChangeArrowheads="1"/>
          </p:cNvSpPr>
          <p:nvPr/>
        </p:nvSpPr>
        <p:spPr bwMode="auto">
          <a:xfrm>
            <a:off x="4799111" y="2780928"/>
            <a:ext cx="1789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Arduino</a:t>
            </a:r>
            <a:r>
              <a:rPr lang="nl-NL" dirty="0"/>
              <a:t> </a:t>
            </a:r>
            <a:r>
              <a:rPr lang="nl-NL" dirty="0" err="1"/>
              <a:t>Lilypad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779748"/>
            <a:ext cx="42862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 l="3024" t="4247" r="3024" b="5662"/>
          <a:stretch>
            <a:fillRect/>
          </a:stretch>
        </p:blipFill>
        <p:spPr bwMode="auto">
          <a:xfrm>
            <a:off x="169508" y="3068960"/>
            <a:ext cx="4474500" cy="229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kstvak 16"/>
          <p:cNvSpPr txBox="1">
            <a:spLocks noChangeArrowheads="1"/>
          </p:cNvSpPr>
          <p:nvPr/>
        </p:nvSpPr>
        <p:spPr bwMode="auto">
          <a:xfrm>
            <a:off x="887261" y="5301208"/>
            <a:ext cx="2954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Arduino</a:t>
            </a:r>
            <a:r>
              <a:rPr lang="nl-NL" dirty="0"/>
              <a:t> </a:t>
            </a:r>
            <a:r>
              <a:rPr lang="nl-NL" dirty="0" smtClean="0"/>
              <a:t>DUE (ARM </a:t>
            </a:r>
            <a:r>
              <a:rPr lang="nl-NL" dirty="0" err="1" smtClean="0"/>
              <a:t>based</a:t>
            </a:r>
            <a:r>
              <a:rPr lang="nl-NL" dirty="0" smtClean="0"/>
              <a:t>)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voettekst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pic>
        <p:nvPicPr>
          <p:cNvPr id="24579" name="Afbeelding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696913"/>
            <a:ext cx="52578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kstvak 3"/>
          <p:cNvSpPr txBox="1">
            <a:spLocks noChangeArrowheads="1"/>
          </p:cNvSpPr>
          <p:nvPr/>
        </p:nvSpPr>
        <p:spPr bwMode="auto">
          <a:xfrm>
            <a:off x="6705600" y="2895600"/>
            <a:ext cx="1865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b="1"/>
              <a:t>Atmel AVR</a:t>
            </a:r>
          </a:p>
          <a:p>
            <a:r>
              <a:rPr lang="nl-NL" b="1"/>
              <a:t>Microcontroller</a:t>
            </a:r>
          </a:p>
        </p:txBody>
      </p:sp>
      <p:cxnSp>
        <p:nvCxnSpPr>
          <p:cNvPr id="5" name="Rechte verbindingslijn met pijl 4"/>
          <p:cNvCxnSpPr>
            <a:cxnSpLocks noChangeShapeType="1"/>
          </p:cNvCxnSpPr>
          <p:nvPr/>
        </p:nvCxnSpPr>
        <p:spPr bwMode="auto">
          <a:xfrm flipV="1">
            <a:off x="4648200" y="3211513"/>
            <a:ext cx="2057400" cy="381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" name="Rechte verbindingslijn met pijl 7"/>
          <p:cNvCxnSpPr>
            <a:cxnSpLocks noChangeShapeType="1"/>
          </p:cNvCxnSpPr>
          <p:nvPr/>
        </p:nvCxnSpPr>
        <p:spPr bwMode="auto">
          <a:xfrm rot="10800000" flipV="1">
            <a:off x="914400" y="2144713"/>
            <a:ext cx="990600" cy="609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" name="Rechte verbindingslijn met pijl 9"/>
          <p:cNvCxnSpPr>
            <a:cxnSpLocks noChangeShapeType="1"/>
          </p:cNvCxnSpPr>
          <p:nvPr/>
        </p:nvCxnSpPr>
        <p:spPr bwMode="auto">
          <a:xfrm rot="10800000" flipV="1">
            <a:off x="1066800" y="3973513"/>
            <a:ext cx="990600" cy="609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" name="Rechte verbindingslijn met pijl 10"/>
          <p:cNvCxnSpPr>
            <a:cxnSpLocks noChangeShapeType="1"/>
          </p:cNvCxnSpPr>
          <p:nvPr/>
        </p:nvCxnSpPr>
        <p:spPr bwMode="auto">
          <a:xfrm flipV="1">
            <a:off x="5334000" y="1763713"/>
            <a:ext cx="1524000" cy="1066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" name="Rechte verbindingslijn met pijl 12"/>
          <p:cNvCxnSpPr>
            <a:cxnSpLocks noChangeShapeType="1"/>
            <a:endCxn id="24595" idx="0"/>
          </p:cNvCxnSpPr>
          <p:nvPr/>
        </p:nvCxnSpPr>
        <p:spPr bwMode="auto">
          <a:xfrm rot="5400000">
            <a:off x="1378744" y="3893344"/>
            <a:ext cx="2808287" cy="225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5" name="Rechte verbindingslijn met pijl 14"/>
          <p:cNvCxnSpPr>
            <a:cxnSpLocks noChangeShapeType="1"/>
          </p:cNvCxnSpPr>
          <p:nvPr/>
        </p:nvCxnSpPr>
        <p:spPr bwMode="auto">
          <a:xfrm rot="5400000">
            <a:off x="3848100" y="4926013"/>
            <a:ext cx="1066800" cy="76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8" name="Rechte verbindingslijn met pijl 17"/>
          <p:cNvCxnSpPr>
            <a:cxnSpLocks noChangeShapeType="1"/>
          </p:cNvCxnSpPr>
          <p:nvPr/>
        </p:nvCxnSpPr>
        <p:spPr bwMode="auto">
          <a:xfrm rot="16200000" flipH="1">
            <a:off x="5753100" y="4468813"/>
            <a:ext cx="685800" cy="609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Rechte verbindingslijn met pijl 19"/>
          <p:cNvCxnSpPr>
            <a:cxnSpLocks noChangeShapeType="1"/>
          </p:cNvCxnSpPr>
          <p:nvPr/>
        </p:nvCxnSpPr>
        <p:spPr bwMode="auto">
          <a:xfrm rot="5400000" flipH="1" flipV="1">
            <a:off x="4490243" y="919957"/>
            <a:ext cx="544513" cy="228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4589" name="Tekstvak 22"/>
          <p:cNvSpPr txBox="1">
            <a:spLocks noChangeArrowheads="1"/>
          </p:cNvSpPr>
          <p:nvPr/>
        </p:nvSpPr>
        <p:spPr bwMode="auto">
          <a:xfrm>
            <a:off x="3810000" y="381000"/>
            <a:ext cx="3033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Digital input and output pins</a:t>
            </a:r>
          </a:p>
        </p:txBody>
      </p:sp>
      <p:sp>
        <p:nvSpPr>
          <p:cNvPr id="24590" name="Tekstvak 23"/>
          <p:cNvSpPr txBox="1">
            <a:spLocks noChangeArrowheads="1"/>
          </p:cNvSpPr>
          <p:nvPr/>
        </p:nvSpPr>
        <p:spPr bwMode="auto">
          <a:xfrm>
            <a:off x="3733800" y="5579393"/>
            <a:ext cx="1223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/>
              <a:t>Power out</a:t>
            </a:r>
          </a:p>
        </p:txBody>
      </p:sp>
      <p:sp>
        <p:nvSpPr>
          <p:cNvPr id="24591" name="Tekstvak 24"/>
          <p:cNvSpPr txBox="1">
            <a:spLocks noChangeArrowheads="1"/>
          </p:cNvSpPr>
          <p:nvPr/>
        </p:nvSpPr>
        <p:spPr bwMode="auto">
          <a:xfrm>
            <a:off x="6804248" y="1546945"/>
            <a:ext cx="1493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Reset</a:t>
            </a:r>
            <a:r>
              <a:rPr lang="nl-NL" dirty="0"/>
              <a:t> button</a:t>
            </a:r>
          </a:p>
        </p:txBody>
      </p:sp>
      <p:sp>
        <p:nvSpPr>
          <p:cNvPr id="24592" name="Tekstvak 25"/>
          <p:cNvSpPr txBox="1">
            <a:spLocks noChangeArrowheads="1"/>
          </p:cNvSpPr>
          <p:nvPr/>
        </p:nvSpPr>
        <p:spPr bwMode="auto">
          <a:xfrm>
            <a:off x="5791200" y="5157192"/>
            <a:ext cx="1968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err="1"/>
              <a:t>Analog</a:t>
            </a:r>
            <a:r>
              <a:rPr lang="nl-NL" dirty="0"/>
              <a:t> input </a:t>
            </a:r>
            <a:r>
              <a:rPr lang="nl-NL" dirty="0" err="1"/>
              <a:t>pins</a:t>
            </a:r>
            <a:endParaRPr lang="nl-NL" dirty="0"/>
          </a:p>
        </p:txBody>
      </p:sp>
      <p:sp>
        <p:nvSpPr>
          <p:cNvPr id="24593" name="Tekstvak 29"/>
          <p:cNvSpPr txBox="1">
            <a:spLocks noChangeArrowheads="1"/>
          </p:cNvSpPr>
          <p:nvPr/>
        </p:nvSpPr>
        <p:spPr bwMode="auto">
          <a:xfrm>
            <a:off x="15875" y="2819400"/>
            <a:ext cx="173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USB connector</a:t>
            </a:r>
          </a:p>
        </p:txBody>
      </p:sp>
      <p:sp>
        <p:nvSpPr>
          <p:cNvPr id="24594" name="Tekstvak 30"/>
          <p:cNvSpPr txBox="1">
            <a:spLocks noChangeArrowheads="1"/>
          </p:cNvSpPr>
          <p:nvPr/>
        </p:nvSpPr>
        <p:spPr bwMode="auto">
          <a:xfrm>
            <a:off x="457200" y="4648200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Power in</a:t>
            </a:r>
          </a:p>
        </p:txBody>
      </p:sp>
      <p:sp>
        <p:nvSpPr>
          <p:cNvPr id="24595" name="Tekstvak 31"/>
          <p:cNvSpPr txBox="1">
            <a:spLocks noChangeArrowheads="1"/>
          </p:cNvSpPr>
          <p:nvPr/>
        </p:nvSpPr>
        <p:spPr bwMode="auto">
          <a:xfrm>
            <a:off x="1981200" y="5410200"/>
            <a:ext cx="1377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/>
              <a:t>Clock</a:t>
            </a:r>
          </a:p>
          <a:p>
            <a:pPr algn="ctr"/>
            <a:r>
              <a:rPr lang="nl-NL"/>
              <a:t>“ heartbeat”</a:t>
            </a:r>
          </a:p>
        </p:txBody>
      </p:sp>
      <p:sp>
        <p:nvSpPr>
          <p:cNvPr id="21" name="Tekstvak 24"/>
          <p:cNvSpPr txBox="1">
            <a:spLocks noChangeArrowheads="1"/>
          </p:cNvSpPr>
          <p:nvPr/>
        </p:nvSpPr>
        <p:spPr bwMode="auto">
          <a:xfrm>
            <a:off x="6757595" y="908720"/>
            <a:ext cx="1774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 smtClean="0"/>
              <a:t>Power indicator</a:t>
            </a:r>
            <a:endParaRPr lang="nl-NL" dirty="0"/>
          </a:p>
        </p:txBody>
      </p:sp>
      <p:cxnSp>
        <p:nvCxnSpPr>
          <p:cNvPr id="25" name="Rechte verbindingslijn met pijl 10"/>
          <p:cNvCxnSpPr>
            <a:cxnSpLocks noChangeShapeType="1"/>
          </p:cNvCxnSpPr>
          <p:nvPr/>
        </p:nvCxnSpPr>
        <p:spPr bwMode="auto">
          <a:xfrm flipV="1">
            <a:off x="5580112" y="1124744"/>
            <a:ext cx="1235968" cy="10081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The development system</a:t>
            </a:r>
            <a:endParaRPr lang="en-US" sz="3600" noProof="0" dirty="0"/>
          </a:p>
        </p:txBody>
      </p:sp>
      <p:sp>
        <p:nvSpPr>
          <p:cNvPr id="34819" name="Tijdelijke aanduiding voor voettekst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  <p:sp>
        <p:nvSpPr>
          <p:cNvPr id="10" name="Afgeronde rechthoek 9"/>
          <p:cNvSpPr>
            <a:spLocks noChangeArrowheads="1"/>
          </p:cNvSpPr>
          <p:nvPr/>
        </p:nvSpPr>
        <p:spPr bwMode="auto">
          <a:xfrm>
            <a:off x="2895600" y="2590800"/>
            <a:ext cx="34290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4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821" name="Tekstvak 10"/>
          <p:cNvSpPr txBox="1">
            <a:spLocks noChangeArrowheads="1"/>
          </p:cNvSpPr>
          <p:nvPr/>
        </p:nvSpPr>
        <p:spPr bwMode="auto">
          <a:xfrm>
            <a:off x="1905000" y="2971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Input</a:t>
            </a:r>
          </a:p>
        </p:txBody>
      </p:sp>
      <p:sp>
        <p:nvSpPr>
          <p:cNvPr id="34822" name="Tekstvak 11"/>
          <p:cNvSpPr txBox="1">
            <a:spLocks noChangeArrowheads="1"/>
          </p:cNvSpPr>
          <p:nvPr/>
        </p:nvSpPr>
        <p:spPr bwMode="auto">
          <a:xfrm>
            <a:off x="6477000" y="3048000"/>
            <a:ext cx="87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Output</a:t>
            </a:r>
          </a:p>
        </p:txBody>
      </p:sp>
      <p:cxnSp>
        <p:nvCxnSpPr>
          <p:cNvPr id="13" name="Rechte verbindingslijn met pijl 12"/>
          <p:cNvCxnSpPr>
            <a:cxnSpLocks noChangeShapeType="1"/>
          </p:cNvCxnSpPr>
          <p:nvPr/>
        </p:nvCxnSpPr>
        <p:spPr bwMode="auto">
          <a:xfrm>
            <a:off x="1600200" y="3352800"/>
            <a:ext cx="2743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" name="Rechte verbindingslijn met pijl 13"/>
          <p:cNvCxnSpPr>
            <a:cxnSpLocks noChangeShapeType="1"/>
          </p:cNvCxnSpPr>
          <p:nvPr/>
        </p:nvCxnSpPr>
        <p:spPr bwMode="auto">
          <a:xfrm>
            <a:off x="6019800" y="3429000"/>
            <a:ext cx="1600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4825" name="Rechthoek 8"/>
          <p:cNvSpPr>
            <a:spLocks noChangeArrowheads="1"/>
          </p:cNvSpPr>
          <p:nvPr/>
        </p:nvSpPr>
        <p:spPr bwMode="auto">
          <a:xfrm>
            <a:off x="4343400" y="3200400"/>
            <a:ext cx="1698625" cy="3698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Microcontroller</a:t>
            </a:r>
          </a:p>
        </p:txBody>
      </p:sp>
      <p:sp>
        <p:nvSpPr>
          <p:cNvPr id="34826" name="Rechthoek 14"/>
          <p:cNvSpPr>
            <a:spLocks noChangeArrowheads="1"/>
          </p:cNvSpPr>
          <p:nvPr/>
        </p:nvSpPr>
        <p:spPr bwMode="auto">
          <a:xfrm>
            <a:off x="3733800" y="2590800"/>
            <a:ext cx="177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b="1" dirty="0" err="1">
                <a:solidFill>
                  <a:srgbClr val="FF0000"/>
                </a:solidFill>
              </a:rPr>
              <a:t>Arduino</a:t>
            </a:r>
            <a:r>
              <a:rPr lang="nl-NL" b="1" dirty="0">
                <a:solidFill>
                  <a:srgbClr val="FF0000"/>
                </a:solidFill>
              </a:rPr>
              <a:t> board</a:t>
            </a:r>
          </a:p>
        </p:txBody>
      </p:sp>
      <p:cxnSp>
        <p:nvCxnSpPr>
          <p:cNvPr id="17" name="Rechte verbindingslijn 16"/>
          <p:cNvCxnSpPr>
            <a:cxnSpLocks noChangeShapeType="1"/>
          </p:cNvCxnSpPr>
          <p:nvPr/>
        </p:nvCxnSpPr>
        <p:spPr bwMode="auto">
          <a:xfrm rot="5400000">
            <a:off x="5219701" y="3695700"/>
            <a:ext cx="228600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8" name="Rechte verbindingslijn 17"/>
          <p:cNvCxnSpPr>
            <a:cxnSpLocks noChangeShapeType="1"/>
          </p:cNvCxnSpPr>
          <p:nvPr/>
        </p:nvCxnSpPr>
        <p:spPr bwMode="auto">
          <a:xfrm rot="5400000">
            <a:off x="5753894" y="3694906"/>
            <a:ext cx="2286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9" name="Rechte verbindingslijn 18"/>
          <p:cNvCxnSpPr>
            <a:cxnSpLocks noChangeShapeType="1"/>
          </p:cNvCxnSpPr>
          <p:nvPr/>
        </p:nvCxnSpPr>
        <p:spPr bwMode="auto">
          <a:xfrm>
            <a:off x="5257800" y="38100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2" name="Rechte verbindingslijn 21"/>
          <p:cNvCxnSpPr>
            <a:cxnSpLocks noChangeShapeType="1"/>
          </p:cNvCxnSpPr>
          <p:nvPr/>
        </p:nvCxnSpPr>
        <p:spPr bwMode="auto">
          <a:xfrm>
            <a:off x="5257800" y="38862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3" name="Rechte verbindingslijn 22"/>
          <p:cNvCxnSpPr>
            <a:cxnSpLocks noChangeShapeType="1"/>
          </p:cNvCxnSpPr>
          <p:nvPr/>
        </p:nvCxnSpPr>
        <p:spPr bwMode="auto">
          <a:xfrm>
            <a:off x="5791200" y="38100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4" name="Rechte verbindingslijn 23"/>
          <p:cNvCxnSpPr>
            <a:cxnSpLocks noChangeShapeType="1"/>
          </p:cNvCxnSpPr>
          <p:nvPr/>
        </p:nvCxnSpPr>
        <p:spPr bwMode="auto">
          <a:xfrm>
            <a:off x="5791200" y="38862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5" name="Rechte verbindingslijn 24"/>
          <p:cNvCxnSpPr>
            <a:cxnSpLocks noChangeShapeType="1"/>
          </p:cNvCxnSpPr>
          <p:nvPr/>
        </p:nvCxnSpPr>
        <p:spPr bwMode="auto">
          <a:xfrm rot="5400000">
            <a:off x="5256213" y="3962400"/>
            <a:ext cx="153988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6" name="Rechte verbindingslijn 25"/>
          <p:cNvCxnSpPr>
            <a:cxnSpLocks noChangeShapeType="1"/>
          </p:cNvCxnSpPr>
          <p:nvPr/>
        </p:nvCxnSpPr>
        <p:spPr bwMode="auto">
          <a:xfrm rot="5400000">
            <a:off x="5791201" y="3962400"/>
            <a:ext cx="152400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7" name="Rechte verbindingslijn 26"/>
          <p:cNvCxnSpPr>
            <a:cxnSpLocks noChangeShapeType="1"/>
          </p:cNvCxnSpPr>
          <p:nvPr/>
        </p:nvCxnSpPr>
        <p:spPr bwMode="auto">
          <a:xfrm>
            <a:off x="5257800" y="40386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8" name="Rechte verbindingslijn 27"/>
          <p:cNvCxnSpPr>
            <a:cxnSpLocks noChangeShapeType="1"/>
          </p:cNvCxnSpPr>
          <p:nvPr/>
        </p:nvCxnSpPr>
        <p:spPr bwMode="auto">
          <a:xfrm>
            <a:off x="5791200" y="4038600"/>
            <a:ext cx="152400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4" name="Rechte verbindingslijn 33"/>
          <p:cNvCxnSpPr>
            <a:cxnSpLocks noChangeShapeType="1"/>
          </p:cNvCxnSpPr>
          <p:nvPr/>
        </p:nvCxnSpPr>
        <p:spPr bwMode="auto">
          <a:xfrm>
            <a:off x="5335588" y="3732213"/>
            <a:ext cx="227012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6" name="Rechte verbindingslijn 35"/>
          <p:cNvCxnSpPr>
            <a:cxnSpLocks noChangeShapeType="1"/>
          </p:cNvCxnSpPr>
          <p:nvPr/>
        </p:nvCxnSpPr>
        <p:spPr bwMode="auto">
          <a:xfrm>
            <a:off x="5638800" y="3732213"/>
            <a:ext cx="227013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7" name="Rechte verbindingslijn 36"/>
          <p:cNvCxnSpPr>
            <a:cxnSpLocks noChangeShapeType="1"/>
          </p:cNvCxnSpPr>
          <p:nvPr/>
        </p:nvCxnSpPr>
        <p:spPr bwMode="auto">
          <a:xfrm rot="5400000">
            <a:off x="5487988" y="3733800"/>
            <a:ext cx="15081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0" name="Rechte verbindingslijn 39"/>
          <p:cNvCxnSpPr>
            <a:cxnSpLocks noChangeShapeType="1"/>
          </p:cNvCxnSpPr>
          <p:nvPr/>
        </p:nvCxnSpPr>
        <p:spPr bwMode="auto">
          <a:xfrm rot="5400000">
            <a:off x="5564187" y="3732213"/>
            <a:ext cx="150813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1" name="Rechthoek 40"/>
          <p:cNvSpPr>
            <a:spLocks noChangeArrowheads="1"/>
          </p:cNvSpPr>
          <p:nvPr/>
        </p:nvSpPr>
        <p:spPr bwMode="auto">
          <a:xfrm>
            <a:off x="5580063" y="3644900"/>
            <a:ext cx="46037" cy="182563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4" name="Rechte verbindingslijn met pijl 43"/>
          <p:cNvCxnSpPr>
            <a:cxnSpLocks noChangeShapeType="1"/>
          </p:cNvCxnSpPr>
          <p:nvPr/>
        </p:nvCxnSpPr>
        <p:spPr bwMode="auto">
          <a:xfrm rot="5400000" flipH="1" flipV="1">
            <a:off x="4533901" y="3848100"/>
            <a:ext cx="53340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4843" name="Rechthoek 47"/>
          <p:cNvSpPr>
            <a:spLocks noChangeArrowheads="1"/>
          </p:cNvSpPr>
          <p:nvPr/>
        </p:nvSpPr>
        <p:spPr bwMode="auto">
          <a:xfrm>
            <a:off x="3505200" y="3581400"/>
            <a:ext cx="1249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/>
              <a:t>Stabilized</a:t>
            </a:r>
          </a:p>
          <a:p>
            <a:pPr algn="ctr"/>
            <a:r>
              <a:rPr lang="nl-NL" sz="1400"/>
              <a:t>power supply</a:t>
            </a:r>
          </a:p>
        </p:txBody>
      </p:sp>
      <p:sp>
        <p:nvSpPr>
          <p:cNvPr id="34844" name="Rechthoek 48"/>
          <p:cNvSpPr>
            <a:spLocks noChangeArrowheads="1"/>
          </p:cNvSpPr>
          <p:nvPr/>
        </p:nvSpPr>
        <p:spPr bwMode="auto">
          <a:xfrm>
            <a:off x="5295900" y="3810000"/>
            <a:ext cx="646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/>
              <a:t>Clock</a:t>
            </a:r>
          </a:p>
        </p:txBody>
      </p:sp>
      <p:pic>
        <p:nvPicPr>
          <p:cNvPr id="34845" name="Afbeelding 49" descr="j031677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219200"/>
            <a:ext cx="152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6" name="Tekstvak 50"/>
          <p:cNvSpPr txBox="1">
            <a:spLocks noChangeArrowheads="1"/>
          </p:cNvSpPr>
          <p:nvPr/>
        </p:nvSpPr>
        <p:spPr bwMode="auto">
          <a:xfrm>
            <a:off x="4953000" y="1295400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b="1"/>
              <a:t>Computer</a:t>
            </a:r>
          </a:p>
        </p:txBody>
      </p:sp>
      <p:cxnSp>
        <p:nvCxnSpPr>
          <p:cNvPr id="52" name="Rechte verbindingslijn met pijl 51"/>
          <p:cNvCxnSpPr>
            <a:cxnSpLocks noChangeShapeType="1"/>
          </p:cNvCxnSpPr>
          <p:nvPr/>
        </p:nvCxnSpPr>
        <p:spPr bwMode="auto">
          <a:xfrm rot="16200000" flipH="1">
            <a:off x="4007644" y="2405856"/>
            <a:ext cx="3683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4848" name="Tekstvak 53"/>
          <p:cNvSpPr txBox="1">
            <a:spLocks noChangeArrowheads="1"/>
          </p:cNvSpPr>
          <p:nvPr/>
        </p:nvSpPr>
        <p:spPr bwMode="auto">
          <a:xfrm>
            <a:off x="4267200" y="2209800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USB port</a:t>
            </a:r>
          </a:p>
        </p:txBody>
      </p:sp>
      <p:pic>
        <p:nvPicPr>
          <p:cNvPr id="34849" name="Afbeelding 5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4419600"/>
            <a:ext cx="16764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Rechte verbindingslijn met pijl 56"/>
          <p:cNvCxnSpPr>
            <a:cxnSpLocks noChangeShapeType="1"/>
          </p:cNvCxnSpPr>
          <p:nvPr/>
        </p:nvCxnSpPr>
        <p:spPr bwMode="auto">
          <a:xfrm rot="5400000" flipH="1" flipV="1">
            <a:off x="4114800" y="4114800"/>
            <a:ext cx="685800" cy="685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34851" name="Afbeelding 6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209800"/>
            <a:ext cx="20701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2" name="Afbeelding 6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3581400"/>
            <a:ext cx="18557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noProof="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A microcontroller . . </a:t>
            </a:r>
            <a:endParaRPr lang="en-US" sz="3600" noProof="0" dirty="0"/>
          </a:p>
        </p:txBody>
      </p:sp>
      <p:sp>
        <p:nvSpPr>
          <p:cNvPr id="3891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noProof="0" dirty="0" smtClean="0"/>
              <a:t>Is a processor with</a:t>
            </a:r>
          </a:p>
          <a:p>
            <a:r>
              <a:rPr lang="en-US" sz="2400" noProof="0" dirty="0" smtClean="0"/>
              <a:t>Low power</a:t>
            </a:r>
          </a:p>
          <a:p>
            <a:r>
              <a:rPr lang="en-US" sz="2400" noProof="0" dirty="0" smtClean="0"/>
              <a:t>Low cost</a:t>
            </a:r>
          </a:p>
          <a:p>
            <a:r>
              <a:rPr lang="en-US" sz="2400" noProof="0" dirty="0" smtClean="0"/>
              <a:t>Dedicated for a single task</a:t>
            </a:r>
          </a:p>
          <a:p>
            <a:r>
              <a:rPr lang="en-US" sz="2400" noProof="0" dirty="0" smtClean="0"/>
              <a:t>On-board program memory</a:t>
            </a:r>
          </a:p>
          <a:p>
            <a:r>
              <a:rPr lang="en-US" sz="2400" noProof="0" dirty="0" smtClean="0"/>
              <a:t>On-board data memory</a:t>
            </a:r>
          </a:p>
          <a:p>
            <a:r>
              <a:rPr lang="en-US" sz="2400" noProof="0" dirty="0" smtClean="0"/>
              <a:t>I/O pins (digital and/or analog)</a:t>
            </a:r>
          </a:p>
          <a:p>
            <a:r>
              <a:rPr lang="en-US" sz="2400" noProof="0" dirty="0" smtClean="0"/>
              <a:t>(Timer/counter circuits)</a:t>
            </a:r>
          </a:p>
          <a:p>
            <a:r>
              <a:rPr lang="en-US" sz="2400" noProof="0" dirty="0" smtClean="0"/>
              <a:t>(Bus protocols: RS232, USB, I</a:t>
            </a:r>
            <a:r>
              <a:rPr lang="en-US" sz="2400" baseline="30000" noProof="0" dirty="0" smtClean="0"/>
              <a:t>2</a:t>
            </a:r>
            <a:r>
              <a:rPr lang="en-US" sz="2400" noProof="0" dirty="0" smtClean="0"/>
              <a:t>C, SPI, …))</a:t>
            </a:r>
            <a:endParaRPr lang="en-US" sz="2400" noProof="0" dirty="0"/>
          </a:p>
        </p:txBody>
      </p:sp>
      <p:sp>
        <p:nvSpPr>
          <p:cNvPr id="38916" name="Tijdelijke aanduiding voor voet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CN">
                <a:cs typeface="SimSun" pitchFamily="2" charset="-122"/>
              </a:rPr>
              <a:t>Arduino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3760</TotalTime>
  <Words>1431</Words>
  <Application>Microsoft Office PowerPoint</Application>
  <PresentationFormat>On-screen Show (4:3)</PresentationFormat>
  <Paragraphs>511</Paragraphs>
  <Slides>50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Default Design</vt:lpstr>
      <vt:lpstr>Workshop Arduino</vt:lpstr>
      <vt:lpstr>Arduino Workshop</vt:lpstr>
      <vt:lpstr>“Microcontrollers are not scary”</vt:lpstr>
      <vt:lpstr>Products with microcontrollers</vt:lpstr>
      <vt:lpstr>Why microcontrollers for ID?</vt:lpstr>
      <vt:lpstr>PowerPoint Presentation</vt:lpstr>
      <vt:lpstr>PowerPoint Presentation</vt:lpstr>
      <vt:lpstr>The development system</vt:lpstr>
      <vt:lpstr>A microcontroller . . </vt:lpstr>
      <vt:lpstr>Electronics: Digital Inputs</vt:lpstr>
      <vt:lpstr>PowerPoint Presentation</vt:lpstr>
      <vt:lpstr>Electronics: Digital Inputs</vt:lpstr>
      <vt:lpstr>Electronics: Analog Inputs</vt:lpstr>
      <vt:lpstr>PowerPoint Presentation</vt:lpstr>
      <vt:lpstr>Electronics: Analog Inputs</vt:lpstr>
      <vt:lpstr>Electronics: Digital Outputs</vt:lpstr>
      <vt:lpstr>PowerPoint Presentation</vt:lpstr>
      <vt:lpstr>Electronics: Digital Outputs</vt:lpstr>
      <vt:lpstr>Electronics: Digital Outputs</vt:lpstr>
      <vt:lpstr>Electronics: Digital Outputs</vt:lpstr>
      <vt:lpstr>Some Hardware Limitations (Arduino Uno)</vt:lpstr>
      <vt:lpstr>The IDE program</vt:lpstr>
      <vt:lpstr>The program</vt:lpstr>
      <vt:lpstr>The program</vt:lpstr>
      <vt:lpstr>Compiling and uploading code</vt:lpstr>
      <vt:lpstr>www.arduino.cc</vt:lpstr>
      <vt:lpstr>The Arduino Programming Environment</vt:lpstr>
      <vt:lpstr>Settings</vt:lpstr>
      <vt:lpstr>Blink</vt:lpstr>
      <vt:lpstr>Blink with button</vt:lpstr>
      <vt:lpstr>Blink and read button</vt:lpstr>
      <vt:lpstr>Possible hardware for Blink with  button</vt:lpstr>
      <vt:lpstr>PowerPoint Presentation</vt:lpstr>
      <vt:lpstr>PowerPoint Presentation</vt:lpstr>
      <vt:lpstr>PowerPoint Presentation</vt:lpstr>
      <vt:lpstr>Create some interaction: The “Physical Pixel” example</vt:lpstr>
      <vt:lpstr>How to proceed?</vt:lpstr>
      <vt:lpstr>Available examples</vt:lpstr>
      <vt:lpstr>The mini project</vt:lpstr>
      <vt:lpstr>The mini project</vt:lpstr>
      <vt:lpstr>PowerPoint Presentation</vt:lpstr>
      <vt:lpstr>Suggestions</vt:lpstr>
      <vt:lpstr>Suggestions</vt:lpstr>
      <vt:lpstr>Suggestions</vt:lpstr>
      <vt:lpstr>Spaghetti in code, schematics  and circuits</vt:lpstr>
      <vt:lpstr>Code</vt:lpstr>
      <vt:lpstr>Schematics</vt:lpstr>
      <vt:lpstr>Circuits</vt:lpstr>
      <vt:lpstr>PowerPoint Presentation</vt:lpstr>
      <vt:lpstr>PowerPoint Presentation</vt:lpstr>
    </vt:vector>
  </TitlesOfParts>
  <Company>Technische Universiteit Eindhoven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Wei Chen</dc:creator>
  <cp:lastModifiedBy>Industrial Design</cp:lastModifiedBy>
  <cp:revision>350</cp:revision>
  <cp:lastPrinted>2012-10-01T09:00:56Z</cp:lastPrinted>
  <dcterms:created xsi:type="dcterms:W3CDTF">2012-10-01T09:00:02Z</dcterms:created>
  <dcterms:modified xsi:type="dcterms:W3CDTF">2014-12-01T09:22:57Z</dcterms:modified>
</cp:coreProperties>
</file>