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2" r:id="rId1"/>
    <p:sldMasterId id="2147483654" r:id="rId2"/>
    <p:sldMasterId id="2147483656" r:id="rId3"/>
  </p:sldMasterIdLst>
  <p:notesMasterIdLst>
    <p:notesMasterId r:id="rId59"/>
  </p:notesMasterIdLst>
  <p:sldIdLst>
    <p:sldId id="256" r:id="rId4"/>
    <p:sldId id="391" r:id="rId5"/>
    <p:sldId id="403" r:id="rId6"/>
    <p:sldId id="404" r:id="rId7"/>
    <p:sldId id="405" r:id="rId8"/>
    <p:sldId id="406" r:id="rId9"/>
    <p:sldId id="407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402" r:id="rId18"/>
    <p:sldId id="399" r:id="rId19"/>
    <p:sldId id="400" r:id="rId20"/>
    <p:sldId id="401" r:id="rId21"/>
    <p:sldId id="357" r:id="rId22"/>
    <p:sldId id="386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33" r:id="rId45"/>
    <p:sldId id="328" r:id="rId46"/>
    <p:sldId id="331" r:id="rId47"/>
    <p:sldId id="330" r:id="rId48"/>
    <p:sldId id="332" r:id="rId49"/>
    <p:sldId id="335" r:id="rId50"/>
    <p:sldId id="334" r:id="rId51"/>
    <p:sldId id="338" r:id="rId52"/>
    <p:sldId id="337" r:id="rId53"/>
    <p:sldId id="336" r:id="rId54"/>
    <p:sldId id="347" r:id="rId55"/>
    <p:sldId id="348" r:id="rId56"/>
    <p:sldId id="343" r:id="rId57"/>
    <p:sldId id="390" r:id="rId58"/>
  </p:sldIdLst>
  <p:sldSz cx="9144000" cy="6858000" type="screen4x3"/>
  <p:notesSz cx="6858000" cy="92964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é Spanjaard" initials="" lastIdx="0" clrIdx="0"/>
  <p:cmAuthor id="1" name="TU/e" initials="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49" autoAdjust="0"/>
    <p:restoredTop sz="84390" autoAdjust="0"/>
  </p:normalViewPr>
  <p:slideViewPr>
    <p:cSldViewPr>
      <p:cViewPr>
        <p:scale>
          <a:sx n="70" d="100"/>
          <a:sy n="70" d="100"/>
        </p:scale>
        <p:origin x="-8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Click to edit Master text styles</a:t>
            </a:r>
          </a:p>
          <a:p>
            <a:pPr lvl="1"/>
            <a:r>
              <a:rPr lang="nl-NL" noProof="0" smtClean="0"/>
              <a:t>Second level</a:t>
            </a:r>
          </a:p>
          <a:p>
            <a:pPr lvl="2"/>
            <a:r>
              <a:rPr lang="nl-NL" noProof="0" smtClean="0"/>
              <a:t>Third level</a:t>
            </a:r>
          </a:p>
          <a:p>
            <a:pPr lvl="3"/>
            <a:r>
              <a:rPr lang="nl-NL" noProof="0" smtClean="0"/>
              <a:t>Fourth level</a:t>
            </a:r>
          </a:p>
          <a:p>
            <a:pPr lvl="4"/>
            <a:r>
              <a:rPr lang="nl-NL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AF45E1-4CD0-4C38-80B4-0F591BEC815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775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5F1916-A924-4EDE-95BA-11A8AB703516}" type="slidenum">
              <a:rPr lang="nl-NL" smtClean="0"/>
              <a:pPr/>
              <a:t>0</a:t>
            </a:fld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32855-2C98-4E27-8DB4-A1D3E1B46459}" type="slidenum">
              <a:rPr lang="en-US"/>
              <a:pPr/>
              <a:t>15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B2B53-2BEE-4661-9CE0-7E6469BD18D2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491E73-F933-4FC2-B4A5-EEF92679F1D2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9C86F-3BE0-48B0-B1F5-EDB239D297CC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A2740A-014B-4C33-A7FF-46C4C0A2573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EBF3B2-D67D-48C0-BEB9-039C002FBE74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1118D9-DBD3-45AE-89D9-7CCEA0CF7A4B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4471B-757A-4ED4-B5EC-4B33B3124197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043E5-5525-4B1F-85CD-B2DF1552E7E7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F387C-91AF-4584-A111-9BB4ADD25FEE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0317C8-545F-442B-812A-8785BAB2B393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A5832A-49A1-47A5-BC80-F4E7C976D461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489D89-7AE8-4895-8168-2C6399CC6195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BCAF-62FC-4C17-BE4E-A5731A015532}" type="slidenum">
              <a:rPr lang="nl-NL" smtClean="0"/>
              <a:pPr/>
              <a:t>2</a:t>
            </a:fld>
            <a:endParaRPr lang="nl-N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4401B9-FB54-4B3D-B634-DC388247BCFD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35E18-B816-414E-80F6-5DEFAAD83A33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870418-FBAD-41F0-9F96-FA3F5533527F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98FF27-A7C7-4296-B7A7-095BD71C4B81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4C322-C520-4739-9151-AD994FC557A2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C7D45-F292-40E7-8175-F87D24F98263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A0785-011B-4863-9388-9F43DC5D51F3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86F0BA-9044-4888-A665-DE4F81A99E77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80FAC7-667B-44E3-908E-3326DA55FE1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802DA-2B18-4B72-8541-0A71F3C6BE63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3</a:t>
            </a:fld>
            <a:endParaRPr lang="nl-N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BCAF-62FC-4C17-BE4E-A5731A015532}" type="slidenum">
              <a:rPr lang="nl-NL" smtClean="0"/>
              <a:pPr/>
              <a:t>41</a:t>
            </a:fld>
            <a:endParaRPr lang="nl-N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42</a:t>
            </a:fld>
            <a:endParaRPr lang="nl-N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43</a:t>
            </a:fld>
            <a:endParaRPr lang="nl-N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44</a:t>
            </a:fld>
            <a:endParaRPr lang="nl-NL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45</a:t>
            </a:fld>
            <a:endParaRPr lang="nl-N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46</a:t>
            </a:fld>
            <a:endParaRPr lang="nl-N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BCAF-62FC-4C17-BE4E-A5731A015532}" type="slidenum">
              <a:rPr lang="nl-NL" smtClean="0"/>
              <a:pPr/>
              <a:t>47</a:t>
            </a:fld>
            <a:endParaRPr lang="nl-N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BCAF-62FC-4C17-BE4E-A5731A015532}" type="slidenum">
              <a:rPr lang="nl-NL" smtClean="0"/>
              <a:pPr/>
              <a:t>48</a:t>
            </a:fld>
            <a:endParaRPr lang="nl-N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49</a:t>
            </a:fld>
            <a:endParaRPr lang="nl-N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BCAF-62FC-4C17-BE4E-A5731A015532}" type="slidenum">
              <a:rPr lang="nl-NL" smtClean="0"/>
              <a:pPr/>
              <a:t>50</a:t>
            </a:fld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4</a:t>
            </a:fld>
            <a:endParaRPr lang="nl-N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BCAF-62FC-4C17-BE4E-A5731A015532}" type="slidenum">
              <a:rPr lang="nl-NL" smtClean="0"/>
              <a:pPr/>
              <a:t>51</a:t>
            </a:fld>
            <a:endParaRPr lang="nl-N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BCAF-62FC-4C17-BE4E-A5731A015532}" type="slidenum">
              <a:rPr lang="nl-NL" smtClean="0"/>
              <a:pPr/>
              <a:t>52</a:t>
            </a:fld>
            <a:endParaRPr lang="nl-NL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53</a:t>
            </a:fld>
            <a:endParaRPr lang="nl-N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45E1-4CD0-4C38-80B4-0F591BEC8152}" type="slidenum">
              <a:rPr lang="nl-NL" smtClean="0"/>
              <a:pPr>
                <a:defRPr/>
              </a:pPr>
              <a:t>54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5</a:t>
            </a:fld>
            <a:endParaRPr lang="nl-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first processing example</a:t>
            </a:r>
            <a:r>
              <a:rPr lang="en-US" baseline="0" dirty="0" smtClean="0"/>
              <a:t> shows if/then/else and printing booleans, also the use of the ternairy operator instead of if/then/else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second</a:t>
            </a:r>
            <a:r>
              <a:rPr lang="en-US" baseline="0" dirty="0" smtClean="0"/>
              <a:t> processing example is a demo with 4 circles to play around with and demonstrate the first simple things you can do using variables, operators and if/then/else. When opening the sketch, below the actual code (scroll down) are remarks on how to alter the example in a step wise fashion to demonstrate some stuff.</a:t>
            </a: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EAC11-B28A-4480-B0FD-3940F289E076}" type="slidenum">
              <a:rPr lang="nl-NL" smtClean="0"/>
              <a:pPr/>
              <a:t>6</a:t>
            </a:fld>
            <a:endParaRPr 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BCAF-62FC-4C17-BE4E-A5731A015532}" type="slidenum">
              <a:rPr lang="nl-NL" smtClean="0"/>
              <a:pPr/>
              <a:t>7</a:t>
            </a:fld>
            <a:endParaRPr lang="nl-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BCAF-62FC-4C17-BE4E-A5731A015532}" type="slidenum">
              <a:rPr lang="nl-NL" smtClean="0"/>
              <a:pPr/>
              <a:t>8</a:t>
            </a:fld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E6E45CBE-B202-4C41-9830-372F8F7ED60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2AD87-F354-4046-B858-0CA948398D63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343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343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B7C99E31-5008-4403-822C-B80C4DC7223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65152-873B-4BD4-B5F4-EA2416902263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eaLnBrk="0" hangingPunct="0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foto oran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25" y="1125538"/>
            <a:ext cx="357187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orange 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710F2CB7-F500-4C59-B1C1-078E41ADDF4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02DA4-71B9-494E-AB07-BD6FF35FB11D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043D7558-2BF8-407D-9CB9-FC5938A262F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9812-83AD-49AD-BA05-FC62AF393ACE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19537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3921125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1038C28A-BF3D-4B6E-8D76-9E3BD2BA827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F6D22-44DA-4574-AEA7-5C114DCA7596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54A01864-5EEE-4D3A-A7CA-CCA0D5AB816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4578C-5CC4-4E91-B227-2B334F8DAFD4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69E70F3D-AF8F-494B-B77A-BDD87E0DD72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4AD1E-5A1A-47C1-B5FE-6611C4F0ED09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1D58829B-7F61-43F2-AD2E-F9CC93DEE3D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5345D-C2DC-4FB8-B282-D167A11515CE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Departement of Industrial Design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F53DEFC6-7B25-410E-843E-A1954438DED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7870A-1DCB-44A9-9D86-A96BB3B3146B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4988DCCC-8CBF-4FEE-83B3-83DBD85D200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07677-C1C0-4D0A-9829-9B4A17E38F86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4EC195B9-905C-4A16-B51C-6F84142BC2E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CC488-D451-4D84-80D9-FA0231CF1ADD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63A43F73-1849-475E-A611-0730D3C0AEE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6C726-663D-4A07-B13A-4133DE75A33B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522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522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A7ED440D-E10E-4AF4-8259-B4B509F99B4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0517F-C046-45A8-95EE-B27950F6838F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E8AF849F-4428-45F7-85E6-175AB457131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6D252-0C1A-4C2A-924C-807162E7699E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4EF6B12E-877A-4BD3-9A14-FE3CBA11E9B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79A7A-8582-470B-BB73-3292D84A5097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19537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3921125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D8E696AE-65D9-44D2-B01D-84204506D92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9EEC-1E84-4CA5-9042-DF098859A180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82C9680A-F7D8-4D72-B921-98FE664CC05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9C0BF-1899-4838-A192-8290C5A6886A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CDA4291C-9F7E-4FDC-BF2A-D399BC8C0B0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B7396-8E42-4F2A-98DC-1D2425D79C60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BFB6D489-5F8B-4E98-A746-454F6B7C586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EFC86-8EE6-4E2A-BAE2-F0EF35BC38C4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8E0AFD47-F135-477B-8909-921AD1163FB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303D0-39DE-41E3-8DE6-C85A5DFDAF63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28132B75-FE2E-48FC-9D44-9A2A8367AA7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C16CB-6EE2-457B-B5C9-CB7497A7CB8A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0FF00525-9D98-4208-AB1A-614F3D8DEF2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DB5A7-7F56-4654-801B-71F84B60308D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5371CBC9-27C8-40A5-98F3-EACC00BF33D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1D6B-7A7A-46EE-99BE-B61356450F89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522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522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7FA1564B-918E-41E5-A1F8-B77B0354322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7F7AB-4869-451A-A42F-820F4AB25B79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211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600200"/>
            <a:ext cx="39211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E8D1F0F8-26F2-4AC6-9565-8B883AEE4A4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38CF-DCD2-45C9-8D34-E7D08BE601B6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28619428-2926-4F97-81C6-C83FBAC7B3F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F7C54-12C8-4517-95BB-D26A64CAF7DC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AACB5AF0-40D1-4BA0-A21F-FD9769C849F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22065-3262-4332-BBD7-9E2F17C2E420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D68AC209-159A-46A2-81D7-7EDB17713A3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291B-5017-451D-B517-A75CFB4D63EC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BC9E07D8-80AB-4307-A250-74B27737766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D7B41-2C39-480D-A923-32027ED67548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PAGE </a:t>
            </a:r>
            <a:fld id="{50AAC9B6-6FB5-4EBE-B872-B27CE1FA57B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3E2C9-736C-4BAA-8FCA-2AF444ABEE41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orange b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9820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159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dirty="0" smtClean="0"/>
            </a:lvl1pPr>
          </a:lstStyle>
          <a:p>
            <a:pPr>
              <a:defRPr/>
            </a:pPr>
            <a:r>
              <a:rPr lang="nl-NL"/>
              <a:t>/ Departement of Industrial Design</a:t>
            </a:r>
          </a:p>
        </p:txBody>
      </p:sp>
      <p:pic>
        <p:nvPicPr>
          <p:cNvPr id="1029" name="Picture 10" descr="date ba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PAGE </a:t>
            </a:r>
            <a:fld id="{D1C9864D-83C5-495E-AE61-A5B033D5942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1031" name="Picture 12" descr="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60FDF7-266D-44B8-A87C-03BF8723EB32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103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46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9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2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67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n-lt"/>
        </a:defRPr>
      </a:lvl2pPr>
      <a:lvl3pPr marL="809625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>
          <a:solidFill>
            <a:schemeClr val="tx1"/>
          </a:solidFill>
          <a:latin typeface="+mn-lt"/>
        </a:defRPr>
      </a:lvl3pPr>
      <a:lvl4pPr marL="1090613" indent="-2794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>
          <a:solidFill>
            <a:schemeClr val="tx1"/>
          </a:solidFill>
          <a:latin typeface="+mn-lt"/>
        </a:defRPr>
      </a:lvl4pPr>
      <a:lvl5pPr marL="13493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>
          <a:solidFill>
            <a:schemeClr val="tx1"/>
          </a:solidFill>
          <a:latin typeface="+mn-lt"/>
        </a:defRPr>
      </a:lvl5pPr>
      <a:lvl6pPr marL="18065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7" descr="orange ba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89820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9" descr="date b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159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PAGE </a:t>
            </a:r>
            <a:fld id="{BF9634D8-C1E6-4922-9A1C-AAA19389934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13319" name="Picture 11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5739175-A1DB-44B4-A18D-FBAAC572FE7A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133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306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814388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3pPr>
      <a:lvl4pPr marL="1069975" indent="-254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orange ba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89820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date b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159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nl-NL"/>
              <a:t>/ name of department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PAGE </a:t>
            </a:r>
            <a:fld id="{D4F5CE54-20A2-44A6-A234-2DCF1EA7B7A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25607" name="Picture 7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0828BD-FA67-4351-B1CD-9E44F16627A7}" type="datetime1">
              <a:rPr lang="nl-NL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306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814388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3pPr>
      <a:lvl4pPr marL="1069975" indent="-254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math4teaching.com/2011/11/29/math-and-multimedia-blog-carnival-17/" TargetMode="External"/><Relationship Id="rId4" Type="http://schemas.openxmlformats.org/officeDocument/2006/relationships/hyperlink" Target="http://en.wikipedia.org/wiki/Wallpaper_grou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en.wikipedia.org/wiki/Wallpaper_grou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fac-web.spsu.edu/math/tile/grammar/chinese/china5.ht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18" Type="http://schemas.openxmlformats.org/officeDocument/2006/relationships/image" Target="../media/image32.w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17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5" Type="http://schemas.openxmlformats.org/officeDocument/2006/relationships/image" Target="../media/image29.emf"/><Relationship Id="rId10" Type="http://schemas.openxmlformats.org/officeDocument/2006/relationships/image" Target="../media/image24.emf"/><Relationship Id="rId19" Type="http://schemas.openxmlformats.org/officeDocument/2006/relationships/image" Target="../media/image33.w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escher.nl/galerij/symmetri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oney.com/OA_HTML/ibeCZzpHome.jsp?a=b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ach.com/default.aspx?cm_sp=TopNav-_-t-_-CoachHom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2.png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esel.com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orphocode.com/blog/biomimetics/why-looking-at-natur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peterjamesthomas.com/2010/04/21/patterns-patterns-everywher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eterjamesthomas.com/2010/04/21/patterns-patterns-everywhere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Frieze-group-5-example2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Frieze_group" TargetMode="External"/><Relationship Id="rId4" Type="http://schemas.openxmlformats.org/officeDocument/2006/relationships/hyperlink" Target="http://euler.slu.edu/escher/index.php/Frieze_Names_Exploration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oramio.com/photo/31164826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redearth.com/wallpap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DB702 “Golden Ratio”</a:t>
            </a:r>
            <a:br>
              <a:rPr lang="en-US" dirty="0" smtClean="0"/>
            </a:br>
            <a:r>
              <a:rPr lang="en-US" dirty="0" smtClean="0"/>
              <a:t>Symmetry Groups </a:t>
            </a:r>
            <a:r>
              <a:rPr lang="en-US" dirty="0" smtClean="0"/>
              <a:t>Theory</a:t>
            </a:r>
            <a:br>
              <a:rPr lang="en-US" dirty="0" smtClean="0"/>
            </a:br>
            <a:r>
              <a:rPr lang="en-US" dirty="0" smtClean="0"/>
              <a:t>Part II: towards wallpaper groups</a:t>
            </a:r>
            <a:endParaRPr lang="en-US" dirty="0" smtClean="0"/>
          </a:p>
        </p:txBody>
      </p:sp>
      <p:sp>
        <p:nvSpPr>
          <p:cNvPr id="38914" name="Subtitle 2"/>
          <p:cNvSpPr>
            <a:spLocks noGrp="1"/>
          </p:cNvSpPr>
          <p:nvPr>
            <p:ph type="subTitle" idx="1"/>
          </p:nvPr>
        </p:nvSpPr>
        <p:spPr>
          <a:xfrm>
            <a:off x="611188" y="3742233"/>
            <a:ext cx="5113337" cy="550863"/>
          </a:xfrm>
        </p:spPr>
        <p:txBody>
          <a:bodyPr/>
          <a:lstStyle/>
          <a:p>
            <a:r>
              <a:rPr lang="en-US" dirty="0" err="1" smtClean="0"/>
              <a:t>Loe</a:t>
            </a:r>
            <a:r>
              <a:rPr lang="en-US" dirty="0" smtClean="0"/>
              <a:t> </a:t>
            </a:r>
            <a:r>
              <a:rPr lang="en-US" dirty="0" err="1" smtClean="0"/>
              <a:t>Feijs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Wallpaper  groups (overview)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484784"/>
            <a:ext cx="8820472" cy="1656184"/>
          </a:xfrm>
        </p:spPr>
        <p:txBody>
          <a:bodyPr/>
          <a:lstStyle/>
          <a:p>
            <a:pPr lvl="0">
              <a:defRPr/>
            </a:pPr>
            <a:r>
              <a:rPr lang="en-US" sz="2000" dirty="0" smtClean="0"/>
              <a:t>Recall: a group is essentially a set of transformations having closure, identity, </a:t>
            </a:r>
            <a:r>
              <a:rPr lang="en-US" sz="2000" dirty="0" err="1" smtClean="0"/>
              <a:t>invertibility</a:t>
            </a:r>
            <a:r>
              <a:rPr lang="en-US" sz="2000" dirty="0" smtClean="0"/>
              <a:t> and </a:t>
            </a:r>
            <a:r>
              <a:rPr lang="en-US" sz="2000" dirty="0" err="1" smtClean="0"/>
              <a:t>associativity</a:t>
            </a:r>
            <a:endParaRPr lang="en-US" sz="2000" dirty="0" smtClean="0"/>
          </a:p>
          <a:p>
            <a:pPr lvl="0">
              <a:defRPr/>
            </a:pPr>
            <a:r>
              <a:rPr lang="en-US" sz="2000" dirty="0" smtClean="0"/>
              <a:t>Sometimes a figure or pattern stays the same under a transformation</a:t>
            </a:r>
          </a:p>
          <a:p>
            <a:pPr lvl="0">
              <a:defRPr/>
            </a:pPr>
            <a:r>
              <a:rPr lang="en-US" sz="2000" dirty="0" smtClean="0"/>
              <a:t>In which case that transformation is said to be a </a:t>
            </a:r>
            <a:r>
              <a:rPr lang="en-US" sz="2000" i="1" dirty="0" smtClean="0"/>
              <a:t>symmetry of the figure</a:t>
            </a:r>
          </a:p>
          <a:p>
            <a:pPr lvl="0">
              <a:defRPr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E8D1F0F8-26F2-4AC6-9565-8B883AEE4A4B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DC6338CF-DCD2-45C9-8D34-E7D08BE601B6}" type="datetime1">
              <a:rPr lang="nl-NL" smtClean="0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1475656" y="6519446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Source: Fejes Toth, Regular figures</a:t>
            </a:r>
            <a:endParaRPr lang="nl-NL" sz="1600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PAGE </a:t>
            </a:r>
            <a:fld id="{EB532726-C744-459F-97FD-2F7EC5FAEA5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Date Placeholder 5"/>
          <p:cNvSpPr txBox="1">
            <a:spLocks/>
          </p:cNvSpPr>
          <p:nvPr/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E6285-B436-4224-9953-606F1823F3B8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28-2-2016</a:t>
            </a:fld>
            <a:endParaRPr kumimoji="0" lang="nl-NL" sz="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88224" y="4293096"/>
            <a:ext cx="2555776" cy="2564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09900"/>
            <a:ext cx="73437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1403648" y="4149080"/>
            <a:ext cx="11521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99592" y="3501008"/>
            <a:ext cx="0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434712" y="4769856"/>
            <a:ext cx="21602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403648" y="4725144"/>
            <a:ext cx="3312368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7452320" y="3212976"/>
            <a:ext cx="338919" cy="545910"/>
          </a:xfrm>
          <a:custGeom>
            <a:avLst/>
            <a:gdLst>
              <a:gd name="connsiteX0" fmla="*/ 0 w 338919"/>
              <a:gd name="connsiteY0" fmla="*/ 0 h 545910"/>
              <a:gd name="connsiteX1" fmla="*/ 286603 w 338919"/>
              <a:gd name="connsiteY1" fmla="*/ 177421 h 545910"/>
              <a:gd name="connsiteX2" fmla="*/ 313899 w 338919"/>
              <a:gd name="connsiteY2" fmla="*/ 327546 h 545910"/>
              <a:gd name="connsiteX3" fmla="*/ 259307 w 338919"/>
              <a:gd name="connsiteY3" fmla="*/ 450376 h 545910"/>
              <a:gd name="connsiteX4" fmla="*/ 68239 w 338919"/>
              <a:gd name="connsiteY4" fmla="*/ 545910 h 54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19" h="545910">
                <a:moveTo>
                  <a:pt x="0" y="0"/>
                </a:moveTo>
                <a:cubicBezTo>
                  <a:pt x="117143" y="61415"/>
                  <a:pt x="234287" y="122830"/>
                  <a:pt x="286603" y="177421"/>
                </a:cubicBezTo>
                <a:cubicBezTo>
                  <a:pt x="338919" y="232012"/>
                  <a:pt x="318448" y="282054"/>
                  <a:pt x="313899" y="327546"/>
                </a:cubicBezTo>
                <a:cubicBezTo>
                  <a:pt x="309350" y="373039"/>
                  <a:pt x="300250" y="413982"/>
                  <a:pt x="259307" y="450376"/>
                </a:cubicBezTo>
                <a:cubicBezTo>
                  <a:pt x="218364" y="486770"/>
                  <a:pt x="143301" y="516340"/>
                  <a:pt x="68239" y="545910"/>
                </a:cubicBezTo>
              </a:path>
            </a:pathLst>
          </a:cu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917200" y="3068960"/>
            <a:ext cx="31064" cy="3645024"/>
          </a:xfrm>
          <a:prstGeom prst="line">
            <a:avLst/>
          </a:prstGeom>
          <a:ln w="57150" cmpd="dbl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58434" y="6021288"/>
            <a:ext cx="4461638" cy="1268"/>
          </a:xfrm>
          <a:prstGeom prst="line">
            <a:avLst/>
          </a:prstGeom>
          <a:ln w="57150" cmpd="dbl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27584" y="6623380"/>
            <a:ext cx="4461638" cy="1268"/>
          </a:xfrm>
          <a:prstGeom prst="line">
            <a:avLst/>
          </a:prstGeom>
          <a:ln w="57150" cmpd="dbl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iamond 28"/>
          <p:cNvSpPr/>
          <p:nvPr/>
        </p:nvSpPr>
        <p:spPr>
          <a:xfrm>
            <a:off x="7390192" y="3401704"/>
            <a:ext cx="216024" cy="266328"/>
          </a:xfrm>
          <a:prstGeom prst="diamond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80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Wallpaper  groups (overview)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484784"/>
            <a:ext cx="8820472" cy="1656184"/>
          </a:xfrm>
        </p:spPr>
        <p:txBody>
          <a:bodyPr/>
          <a:lstStyle/>
          <a:p>
            <a:pPr lvl="0">
              <a:defRPr/>
            </a:pPr>
            <a:r>
              <a:rPr lang="en-US" sz="2000" dirty="0" smtClean="0"/>
              <a:t>There are 17 distinct wallpaper groups</a:t>
            </a:r>
            <a:endParaRPr lang="en-US" sz="2000" i="1" dirty="0" smtClean="0"/>
          </a:p>
          <a:p>
            <a:pPr lvl="0">
              <a:defRPr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E8D1F0F8-26F2-4AC6-9565-8B883AEE4A4B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DC6338CF-DCD2-45C9-8D34-E7D08BE601B6}" type="datetime1">
              <a:rPr lang="nl-NL" smtClean="0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PAGE </a:t>
            </a:r>
            <a:fld id="{EB532726-C744-459F-97FD-2F7EC5FAEA5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Date Placeholder 5"/>
          <p:cNvSpPr txBox="1">
            <a:spLocks/>
          </p:cNvSpPr>
          <p:nvPr/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E6285-B436-4224-9953-606F1823F3B8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28-2-2016</a:t>
            </a:fld>
            <a:endParaRPr kumimoji="0" lang="nl-NL" sz="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44208" y="4293096"/>
            <a:ext cx="2699792" cy="2564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138" name="Picture 2" descr="http://mathworld.wolfram.com/images/eps-gif/WallpaperGroups_7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5256584" cy="453191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699792" y="5622339"/>
            <a:ext cx="6609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p2: Primitive cell, 2-fold rotation symmetry, no mirrors or glide reflections.</a:t>
            </a:r>
          </a:p>
          <a:p>
            <a:r>
              <a:rPr lang="en-US" sz="1200" dirty="0" smtClean="0"/>
              <a:t>p4g: Primitive cell, 4-fold rotation, glide reflection perpendicular to main axis, mirror axis at 45°.</a:t>
            </a:r>
          </a:p>
          <a:p>
            <a:r>
              <a:rPr lang="en-US" sz="1200" dirty="0" err="1" smtClean="0"/>
              <a:t>cmm</a:t>
            </a:r>
            <a:r>
              <a:rPr lang="en-US" sz="1200" dirty="0" smtClean="0"/>
              <a:t>: </a:t>
            </a:r>
            <a:r>
              <a:rPr lang="en-US" sz="1200" dirty="0" err="1" smtClean="0"/>
              <a:t>Centred</a:t>
            </a:r>
            <a:r>
              <a:rPr lang="en-US" sz="1200" dirty="0" smtClean="0"/>
              <a:t> cell, 2-fold rotation, mirror axes both perpendicular and parallel to main axis.</a:t>
            </a:r>
          </a:p>
          <a:p>
            <a:r>
              <a:rPr lang="en-US" sz="1200" dirty="0" smtClean="0"/>
              <a:t>p31m: Primitive cell, 3-fold rotation, mirror axis at 60° </a:t>
            </a:r>
            <a:r>
              <a:rPr lang="en-US" sz="1200" dirty="0" smtClean="0">
                <a:hlinkClick r:id="rId4"/>
              </a:rPr>
              <a:t>en.wikipedia.org/wiki/</a:t>
            </a:r>
            <a:r>
              <a:rPr lang="en-US" sz="1200" dirty="0" err="1" smtClean="0">
                <a:hlinkClick r:id="rId4"/>
              </a:rPr>
              <a:t>Wallpaper_group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6519446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5"/>
              </a:rPr>
              <a:t>Figure from: math4teaching.com/2011/11/29/math-and-multimedia-blog-carnival-17/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0672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9111" y="2413992"/>
            <a:ext cx="44672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Wallpaper  </a:t>
            </a:r>
            <a:r>
              <a:rPr lang="en-US" smtClean="0"/>
              <a:t>groups (example p1)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484784"/>
            <a:ext cx="8820472" cy="1656184"/>
          </a:xfrm>
        </p:spPr>
        <p:txBody>
          <a:bodyPr/>
          <a:lstStyle/>
          <a:p>
            <a:pPr lvl="0">
              <a:spcBef>
                <a:spcPts val="600"/>
              </a:spcBef>
              <a:buNone/>
              <a:defRPr/>
            </a:pPr>
            <a:r>
              <a:rPr lang="en-US" sz="2000" smtClean="0"/>
              <a:t>the group “p1”: 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000" smtClean="0"/>
              <a:t>only translations 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000" smtClean="0"/>
              <a:t>no rotations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000" smtClean="0"/>
              <a:t>no reflections  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000" smtClean="0"/>
              <a:t>no glide reflections </a:t>
            </a:r>
          </a:p>
          <a:p>
            <a:pPr lvl="0">
              <a:defRPr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E8D1F0F8-26F2-4AC6-9565-8B883AEE4A4B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DC6338CF-DCD2-45C9-8D34-E7D08BE601B6}" type="datetime1">
              <a:rPr lang="nl-NL" smtClean="0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323528" y="651944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Source</a:t>
            </a:r>
            <a:r>
              <a:rPr lang="nl-NL" sz="1600" smtClean="0"/>
              <a:t>: </a:t>
            </a:r>
            <a:r>
              <a:rPr lang="nl-NL" sz="1600" smtClean="0">
                <a:hlinkClick r:id="rId4"/>
              </a:rPr>
              <a:t>en.wikipedia.org/wiki/Wallpaper_group#Group_p4g</a:t>
            </a:r>
            <a:endParaRPr lang="nl-NL" sz="1600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PAGE </a:t>
            </a:r>
            <a:fld id="{EB532726-C744-459F-97FD-2F7EC5FAEA5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Date Placeholder 5"/>
          <p:cNvSpPr txBox="1">
            <a:spLocks/>
          </p:cNvSpPr>
          <p:nvPr/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E6285-B436-4224-9953-606F1823F3B8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28-2-2016</a:t>
            </a:fld>
            <a:endParaRPr kumimoji="0" lang="nl-NL" sz="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403667" y="3847720"/>
            <a:ext cx="504966" cy="6168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403667" y="3199648"/>
            <a:ext cx="504056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444208" y="5589240"/>
            <a:ext cx="2699792" cy="126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Wallpaper  </a:t>
            </a:r>
            <a:r>
              <a:rPr lang="en-US" smtClean="0"/>
              <a:t>groups (example p4g)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484784"/>
            <a:ext cx="8820472" cy="1656184"/>
          </a:xfrm>
        </p:spPr>
        <p:txBody>
          <a:bodyPr/>
          <a:lstStyle/>
          <a:p>
            <a:pPr lvl="0">
              <a:buNone/>
              <a:defRPr/>
            </a:pPr>
            <a:r>
              <a:rPr lang="en-US" sz="2000" smtClean="0"/>
              <a:t> group p4g:</a:t>
            </a:r>
          </a:p>
          <a:p>
            <a:pPr lvl="0">
              <a:defRPr/>
            </a:pPr>
            <a:r>
              <a:rPr lang="en-US" sz="2000" smtClean="0"/>
              <a:t>two 90°centres of rotation</a:t>
            </a:r>
          </a:p>
          <a:p>
            <a:pPr lvl="0">
              <a:defRPr/>
            </a:pPr>
            <a:r>
              <a:rPr lang="en-US" sz="2000" smtClean="0"/>
              <a:t>reflections in two </a:t>
            </a:r>
            <a:r>
              <a:rPr lang="en-US" sz="2000" b="1" baseline="-8000" smtClean="0"/>
              <a:t>┴</a:t>
            </a:r>
            <a:r>
              <a:rPr lang="en-US" sz="2000" smtClean="0"/>
              <a:t> directions</a:t>
            </a:r>
          </a:p>
          <a:p>
            <a:pPr lvl="0">
              <a:defRPr/>
            </a:pPr>
            <a:r>
              <a:rPr lang="en-US" sz="2000" smtClean="0"/>
              <a:t>rotations of 180°)</a:t>
            </a:r>
          </a:p>
          <a:p>
            <a:pPr lvl="0">
              <a:defRPr/>
            </a:pPr>
            <a:r>
              <a:rPr lang="en-US" sz="2000" smtClean="0"/>
              <a:t> glide reflections </a:t>
            </a:r>
          </a:p>
          <a:p>
            <a:pPr lvl="0">
              <a:defRPr/>
            </a:pPr>
            <a:r>
              <a:rPr lang="en-US" sz="2000" smtClean="0"/>
              <a:t>║ reflection axes</a:t>
            </a:r>
          </a:p>
          <a:p>
            <a:pPr lvl="0">
              <a:defRPr/>
            </a:pPr>
            <a:r>
              <a:rPr lang="en-US" sz="2000" smtClean="0"/>
              <a:t>and at 45°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E8D1F0F8-26F2-4AC6-9565-8B883AEE4A4B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DC6338CF-DCD2-45C9-8D34-E7D08BE601B6}" type="datetime1">
              <a:rPr lang="nl-NL" smtClean="0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PAGE </a:t>
            </a:r>
            <a:fld id="{EB532726-C744-459F-97FD-2F7EC5FAEA5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Date Placeholder 5"/>
          <p:cNvSpPr txBox="1">
            <a:spLocks/>
          </p:cNvSpPr>
          <p:nvPr/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E6285-B436-4224-9953-606F1823F3B8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28-2-2016</a:t>
            </a:fld>
            <a:endParaRPr kumimoji="0" lang="nl-NL" sz="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88224" y="4293096"/>
            <a:ext cx="2555776" cy="2564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fac-web.spsu.edu/math/tile/grammar/chinese/chin2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5" y="1628800"/>
            <a:ext cx="4875541" cy="46805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3528" y="651944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Source</a:t>
            </a:r>
            <a:r>
              <a:rPr lang="nl-NL" sz="1600" smtClean="0"/>
              <a:t>: </a:t>
            </a:r>
            <a:r>
              <a:rPr lang="nl-NL" sz="1600" smtClean="0">
                <a:hlinkClick r:id="rId4"/>
              </a:rPr>
              <a:t>//fac-web.spsu.edu/math/tile/grammar/chinese/china5.htm</a:t>
            </a:r>
            <a:endParaRPr lang="nl-NL" sz="1600" dirty="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211960" y="1412776"/>
            <a:ext cx="3312368" cy="3168352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940152" y="1700808"/>
            <a:ext cx="0" cy="3168352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07320" y="3325928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Diamond 28"/>
          <p:cNvSpPr/>
          <p:nvPr/>
        </p:nvSpPr>
        <p:spPr>
          <a:xfrm>
            <a:off x="4280200" y="2736216"/>
            <a:ext cx="216024" cy="266328"/>
          </a:xfrm>
          <a:prstGeom prst="diamond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3" name="Straight Connector 32"/>
          <p:cNvCxnSpPr/>
          <p:nvPr/>
        </p:nvCxnSpPr>
        <p:spPr>
          <a:xfrm>
            <a:off x="6403264" y="1412776"/>
            <a:ext cx="72008" cy="5445224"/>
          </a:xfrm>
          <a:prstGeom prst="line">
            <a:avLst/>
          </a:prstGeom>
          <a:ln w="57150" cmpd="dbl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456098" y="3905920"/>
            <a:ext cx="1076342" cy="11072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56098" y="2852936"/>
            <a:ext cx="1076342" cy="10529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iamond 41"/>
          <p:cNvSpPr/>
          <p:nvPr/>
        </p:nvSpPr>
        <p:spPr>
          <a:xfrm rot="5400000">
            <a:off x="5296048" y="2755776"/>
            <a:ext cx="216024" cy="266328"/>
          </a:xfrm>
          <a:prstGeom prst="diamond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3" name="Straight Connector 42"/>
          <p:cNvCxnSpPr/>
          <p:nvPr/>
        </p:nvCxnSpPr>
        <p:spPr>
          <a:xfrm>
            <a:off x="5364088" y="1412776"/>
            <a:ext cx="72008" cy="5445224"/>
          </a:xfrm>
          <a:prstGeom prst="line">
            <a:avLst/>
          </a:prstGeom>
          <a:ln w="57150" cmpd="dbl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5400000" flipH="1" flipV="1">
            <a:off x="5292080" y="3645024"/>
            <a:ext cx="1224136" cy="36004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5400000" flipH="1" flipV="1">
            <a:off x="6961911" y="4869160"/>
            <a:ext cx="1008112" cy="57606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142810" y="3915640"/>
            <a:ext cx="4461638" cy="1268"/>
          </a:xfrm>
          <a:prstGeom prst="line">
            <a:avLst/>
          </a:prstGeom>
          <a:ln w="57150" cmpd="dbl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142810" y="2896380"/>
            <a:ext cx="4461638" cy="1268"/>
          </a:xfrm>
          <a:prstGeom prst="line">
            <a:avLst/>
          </a:prstGeom>
          <a:ln w="57150" cmpd="dbl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 rot="18900000" flipV="1">
            <a:off x="4499513" y="3828758"/>
            <a:ext cx="872480" cy="36004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2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/>
          <p:cNvSpPr>
            <a:spLocks noChangeArrowheads="1"/>
          </p:cNvSpPr>
          <p:nvPr/>
        </p:nvSpPr>
        <p:spPr bwMode="auto">
          <a:xfrm>
            <a:off x="0" y="908050"/>
            <a:ext cx="9144000" cy="59499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85863"/>
            <a:ext cx="1495425" cy="1009650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70866">
            <a:off x="2051050" y="1114425"/>
            <a:ext cx="1352550" cy="1171575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1330325"/>
            <a:ext cx="1276350" cy="904875"/>
          </a:xfrm>
          <a:prstGeom prst="rect">
            <a:avLst/>
          </a:prstGeom>
          <a:noFill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625725"/>
            <a:ext cx="1200150" cy="962025"/>
          </a:xfrm>
          <a:prstGeom prst="rect">
            <a:avLst/>
          </a:prstGeom>
          <a:noFill/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2482850"/>
            <a:ext cx="1584325" cy="1039813"/>
          </a:xfrm>
          <a:prstGeom prst="rect">
            <a:avLst/>
          </a:prstGeom>
          <a:noFill/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3778250"/>
            <a:ext cx="1511300" cy="1044575"/>
          </a:xfrm>
          <a:prstGeom prst="rect">
            <a:avLst/>
          </a:prstGeom>
          <a:noFill/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8175" y="3994150"/>
            <a:ext cx="1584325" cy="933450"/>
          </a:xfrm>
          <a:prstGeom prst="rect">
            <a:avLst/>
          </a:prstGeom>
          <a:noFill/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375" y="3706813"/>
            <a:ext cx="1512888" cy="1039812"/>
          </a:xfrm>
          <a:prstGeom prst="rect">
            <a:avLst/>
          </a:prstGeom>
          <a:noFill/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163" y="3778250"/>
            <a:ext cx="1439862" cy="973138"/>
          </a:xfrm>
          <a:prstGeom prst="rect">
            <a:avLst/>
          </a:prstGeom>
          <a:noFill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850" y="5075238"/>
            <a:ext cx="1295400" cy="1085850"/>
          </a:xfrm>
          <a:prstGeom prst="rect">
            <a:avLst/>
          </a:prstGeom>
          <a:noFill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150" y="5075238"/>
            <a:ext cx="1296988" cy="1098550"/>
          </a:xfrm>
          <a:prstGeom prst="rect">
            <a:avLst/>
          </a:prstGeom>
          <a:noFill/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76600" y="5002213"/>
            <a:ext cx="1295400" cy="1225550"/>
          </a:xfrm>
          <a:prstGeom prst="rect">
            <a:avLst/>
          </a:prstGeom>
          <a:noFill/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16463" y="5002213"/>
            <a:ext cx="1296987" cy="1235075"/>
          </a:xfrm>
          <a:prstGeom prst="rect">
            <a:avLst/>
          </a:prstGeom>
          <a:noFill/>
        </p:spPr>
      </p:pic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56325" y="5075238"/>
            <a:ext cx="1368425" cy="1117600"/>
          </a:xfrm>
          <a:prstGeom prst="rect">
            <a:avLst/>
          </a:prstGeom>
          <a:noFill/>
        </p:spPr>
      </p:pic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364163" y="188913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L. Fejes Tóth, Regular Figures, Pergamon Press (1964)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6804025" y="939800"/>
            <a:ext cx="25209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nl-NL" sz="2000" b="1"/>
          </a:p>
          <a:p>
            <a:pPr>
              <a:spcBef>
                <a:spcPct val="50000"/>
              </a:spcBef>
              <a:buFontTx/>
              <a:buChar char="•"/>
            </a:pPr>
            <a:r>
              <a:rPr lang="nl-NL" sz="2000" b="1"/>
              <a:t> </a:t>
            </a:r>
            <a:r>
              <a:rPr lang="nl-NL" sz="2000"/>
              <a:t>Rotations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nl-NL" sz="2000"/>
              <a:t> Reflections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nl-NL" sz="2000"/>
              <a:t> Translations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nl-NL" sz="2000"/>
              <a:t> Glide reflections</a:t>
            </a:r>
            <a:endParaRPr lang="en-US" sz="2000"/>
          </a:p>
        </p:txBody>
      </p:sp>
      <p:pic>
        <p:nvPicPr>
          <p:cNvPr id="19" name="Picture 2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5400000">
            <a:off x="3915569" y="762794"/>
            <a:ext cx="10969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5400000">
            <a:off x="1874837" y="2443163"/>
            <a:ext cx="14398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5400000">
            <a:off x="3622676" y="2247900"/>
            <a:ext cx="125571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6337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https://en.wikipedia.org/wiki/Wallpaper_group</a:t>
            </a:r>
          </a:p>
        </p:txBody>
      </p:sp>
    </p:spTree>
    <p:extLst>
      <p:ext uri="{BB962C8B-B14F-4D97-AF65-F5344CB8AC3E}">
        <p14:creationId xmlns:p14="http://schemas.microsoft.com/office/powerpoint/2010/main" val="1950766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44208" y="5517232"/>
            <a:ext cx="2699792" cy="13407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1252538"/>
            <a:ext cx="7272338" cy="5129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581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2068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hlinkClick r:id="rId3"/>
              </a:rPr>
              <a:t>http://www.mcescher.nl/galerij/symmetrie/</a:t>
            </a:r>
            <a:endParaRPr lang="en-US" smtClean="0"/>
          </a:p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21" y="1470446"/>
            <a:ext cx="6267007" cy="505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6551766"/>
            <a:ext cx="5472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smtClean="0">
                <a:solidFill>
                  <a:srgbClr val="7030A0"/>
                </a:solidFill>
              </a:rPr>
              <a:t>Source: http://www.mcescher.nl/over/biografie/ </a:t>
            </a:r>
            <a:endParaRPr lang="en-US" sz="11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46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/ name of department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D68AC209-159A-46A2-81D7-7EDB17713A36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FEEB291B-5017-451D-B517-A75CFB4D63EC}" type="datetime1">
              <a:rPr lang="nl-NL" smtClean="0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5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0" y="639445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400">
                <a:solidFill>
                  <a:schemeClr val="accent2"/>
                </a:solidFill>
                <a:cs typeface="Times New Roman" pitchFamily="18" charset="0"/>
              </a:rPr>
              <a:t>FENDI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1640" y="5805264"/>
            <a:ext cx="7812360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26" name="Picture 2" descr="fendi-8BR001-红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69144"/>
            <a:ext cx="50800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5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/ name of department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D68AC209-159A-46A2-81D7-7EDB17713A36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FEEB291B-5017-451D-B517-A75CFB4D63EC}" type="datetime1">
              <a:rPr lang="nl-NL" smtClean="0"/>
              <a:pPr>
                <a:defRPr/>
              </a:pPr>
              <a:t>28-2-2016</a:t>
            </a:fld>
            <a:endParaRPr lang="nl-NL"/>
          </a:p>
        </p:txBody>
      </p:sp>
      <p:pic>
        <p:nvPicPr>
          <p:cNvPr id="147458" name="Picture 2" descr="http://www.maa.org/sites/default/files/images/upload_library/4/vol1/architecture/Math/f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630530"/>
            <a:ext cx="3096344" cy="4946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59832" y="4149080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rgbClr val="7030A0"/>
                </a:solidFill>
              </a:rPr>
              <a:t>Tile Frieze, Palacio de Velazquez,Parque de Retiro, Madrid</a:t>
            </a:r>
            <a:endParaRPr lang="en-US" sz="1000">
              <a:solidFill>
                <a:srgbClr val="7030A0"/>
              </a:solidFill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5445224"/>
            <a:ext cx="1440160" cy="115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91880" y="6611779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smtClean="0">
                <a:solidFill>
                  <a:srgbClr val="7030A0"/>
                </a:solidFill>
              </a:rPr>
              <a:t>Fendi</a:t>
            </a:r>
            <a:endParaRPr lang="en-US" sz="1000">
              <a:solidFill>
                <a:srgbClr val="7030A0"/>
              </a:solidFill>
            </a:endParaRPr>
          </a:p>
        </p:txBody>
      </p:sp>
      <p:pic>
        <p:nvPicPr>
          <p:cNvPr id="147463" name="Picture 7" descr="File:Rosette-Spain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437112"/>
            <a:ext cx="824903" cy="83183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283968" y="479715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smtClean="0">
                <a:solidFill>
                  <a:srgbClr val="7030A0"/>
                </a:solidFill>
              </a:rPr>
              <a:t>Image: http://euler.slu.edu/ </a:t>
            </a:r>
            <a:r>
              <a:rPr lang="en-US" sz="1000" smtClean="0"/>
              <a:t>Rosette-Spain5.jpg</a:t>
            </a:r>
          </a:p>
          <a:p>
            <a:endParaRPr lang="en-US" sz="100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628800"/>
            <a:ext cx="3744416" cy="426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nl-NL" sz="2800" smtClean="0"/>
              <a:t>Examples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nl-NL" sz="2800" smtClean="0"/>
              <a:t>Theory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nl-NL" sz="2800" smtClean="0"/>
              <a:t>Frieze groups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nl-NL" sz="2800" smtClean="0"/>
              <a:t>Rosette groups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nl-NL" sz="2800" smtClean="0"/>
              <a:t>Wallpaper groups</a:t>
            </a:r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2555776" y="278092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kern="0" smtClean="0">
                <a:solidFill>
                  <a:schemeClr val="accent2">
                    <a:lumMod val="50000"/>
                  </a:schemeClr>
                </a:solidFill>
              </a:rPr>
              <a:t>x. x</a:t>
            </a:r>
            <a:r>
              <a:rPr lang="en-US" sz="2400" i="1" kern="0" baseline="30000" smtClean="0">
                <a:solidFill>
                  <a:schemeClr val="accent2">
                    <a:lumMod val="50000"/>
                  </a:schemeClr>
                </a:solidFill>
              </a:rPr>
              <a:t>-1</a:t>
            </a:r>
            <a:r>
              <a:rPr lang="en-US" sz="2400" i="1" kern="0" smtClean="0">
                <a:solidFill>
                  <a:schemeClr val="accent2">
                    <a:lumMod val="50000"/>
                  </a:schemeClr>
                </a:solidFill>
              </a:rPr>
              <a:t> = 1</a:t>
            </a:r>
            <a:endParaRPr lang="en-US" sz="2400" i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itle 7"/>
          <p:cNvSpPr txBox="1">
            <a:spLocks/>
          </p:cNvSpPr>
          <p:nvPr/>
        </p:nvSpPr>
        <p:spPr>
          <a:xfrm>
            <a:off x="395536" y="215900"/>
            <a:ext cx="8024812" cy="9223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Symmetry: topics</a:t>
            </a:r>
            <a:endParaRPr kumimoji="0" lang="nl-NL" sz="32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16216" y="5589240"/>
            <a:ext cx="2627784" cy="126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1151607" cy="83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/ name of department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D68AC209-159A-46A2-81D7-7EDB17713A36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FEEB291B-5017-451D-B517-A75CFB4D63EC}" type="datetime1">
              <a:rPr lang="nl-NL" smtClean="0"/>
              <a:pPr>
                <a:defRPr/>
              </a:pPr>
              <a:t>28-2-2016</a:t>
            </a:fld>
            <a:endParaRPr lang="nl-N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413049"/>
            <a:ext cx="3233737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0" y="6394450"/>
            <a:ext cx="723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solidFill>
                  <a:schemeClr val="bg2"/>
                </a:solidFill>
                <a:cs typeface="Times New Roman" pitchFamily="18" charset="0"/>
              </a:rPr>
              <a:t>Fendi </a:t>
            </a:r>
            <a:r>
              <a:rPr lang="en-GB" altLang="en-US">
                <a:solidFill>
                  <a:schemeClr val="bg2"/>
                </a:solidFill>
                <a:cs typeface="Times New Roman" pitchFamily="18" charset="0"/>
              </a:rPr>
              <a:t>(source: www.eluxury.com)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340768"/>
            <a:ext cx="4164313" cy="503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[Dior+Trotter+Romantique+Bag+1.bmp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538288"/>
            <a:ext cx="4217988" cy="37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0" y="639445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400">
                <a:solidFill>
                  <a:schemeClr val="accent2"/>
                </a:solidFill>
                <a:cs typeface="Times New Roman" pitchFamily="18" charset="0"/>
              </a:rPr>
              <a:t>Dior</a:t>
            </a:r>
            <a:endParaRPr lang="en-GB" altLang="en-US" sz="140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0" y="639445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400">
                <a:solidFill>
                  <a:schemeClr val="accent2"/>
                </a:solidFill>
                <a:cs typeface="Times New Roman" pitchFamily="18" charset="0"/>
              </a:rPr>
              <a:t>Versace</a:t>
            </a:r>
            <a:endParaRPr lang="en-GB" altLang="en-US" sz="140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5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510297"/>
              </p:ext>
            </p:extLst>
          </p:nvPr>
        </p:nvGraphicFramePr>
        <p:xfrm>
          <a:off x="2484438" y="1448073"/>
          <a:ext cx="4203700" cy="522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afbeelding" r:id="rId4" imgW="3933333" imgH="4885714" progId="PBrush">
                  <p:embed/>
                </p:oleObj>
              </mc:Choice>
              <mc:Fallback>
                <p:oleObj name="Bitmapafbeelding" r:id="rId4" imgW="3933333" imgH="4885714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448073"/>
                        <a:ext cx="4203700" cy="522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59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AutoShape 2" descr="jtfdload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19" name="AutoShape 3" descr="jtfdload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0" y="6453188"/>
            <a:ext cx="2438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400">
                <a:solidFill>
                  <a:schemeClr val="accent2"/>
                </a:solidFill>
                <a:cs typeface="Times New Roman" pitchFamily="18" charset="0"/>
              </a:rPr>
              <a:t>Dooney&amp;Bourke</a:t>
            </a:r>
            <a:endParaRPr lang="en-GB" altLang="en-US" sz="140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08720"/>
            <a:ext cx="4732337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0" y="639445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400">
                <a:solidFill>
                  <a:schemeClr val="accent2"/>
                </a:solidFill>
                <a:cs typeface="Times New Roman" pitchFamily="18" charset="0"/>
              </a:rPr>
              <a:t>Burberry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76064"/>
            <a:ext cx="7200900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41vhdKY04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728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44450" y="1143000"/>
            <a:ext cx="9056688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0" y="639445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400">
                <a:solidFill>
                  <a:schemeClr val="accent2"/>
                </a:solidFill>
                <a:cs typeface="Times New Roman" pitchFamily="18" charset="0"/>
              </a:rPr>
              <a:t>Roccobarocco</a:t>
            </a:r>
            <a:endParaRPr lang="en-GB" altLang="en-US" sz="140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0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44450" y="1143000"/>
            <a:ext cx="9056688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0" y="639445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400">
                <a:solidFill>
                  <a:schemeClr val="accent2"/>
                </a:solidFill>
                <a:cs typeface="Times New Roman" pitchFamily="18" charset="0"/>
              </a:rPr>
              <a:t>Guess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57089"/>
            <a:ext cx="49530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0" y="6148388"/>
            <a:ext cx="1763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400">
                <a:solidFill>
                  <a:schemeClr val="accent2"/>
                </a:solidFill>
                <a:cs typeface="Times New Roman" pitchFamily="18" charset="0"/>
              </a:rPr>
              <a:t>ICEBERG</a:t>
            </a:r>
            <a:endParaRPr lang="en-GB" altLang="en-US" sz="140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5410" name="Object 2"/>
          <p:cNvGraphicFramePr>
            <a:graphicFrameLocks noChangeAspect="1"/>
          </p:cNvGraphicFramePr>
          <p:nvPr/>
        </p:nvGraphicFramePr>
        <p:xfrm>
          <a:off x="900113" y="1396702"/>
          <a:ext cx="7508875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afbeelding" r:id="rId4" imgW="8678486" imgH="6009524" progId="PBrush">
                  <p:embed/>
                </p:oleObj>
              </mc:Choice>
              <mc:Fallback>
                <p:oleObj name="Bitmapafbeelding" r:id="rId4" imgW="8678486" imgH="6009524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396702"/>
                        <a:ext cx="7508875" cy="520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87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0" y="639445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400">
                <a:solidFill>
                  <a:schemeClr val="accent2"/>
                </a:solidFill>
                <a:cs typeface="Times New Roman" pitchFamily="18" charset="0"/>
              </a:rPr>
              <a:t>Dior</a:t>
            </a:r>
            <a:endParaRPr lang="en-GB" altLang="en-US" sz="140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1341438"/>
            <a:ext cx="4071938" cy="537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9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7849244" cy="2952328"/>
          </a:xfrm>
        </p:spPr>
        <p:txBody>
          <a:bodyPr/>
          <a:lstStyle/>
          <a:p>
            <a:pPr algn="ctr">
              <a:buNone/>
            </a:pPr>
            <a:r>
              <a:rPr lang="en-US" sz="8000" smtClean="0"/>
              <a:t>Groups</a:t>
            </a:r>
            <a:endParaRPr lang="en-US" sz="8000" dirty="0" smtClean="0"/>
          </a:p>
          <a:p>
            <a:endParaRPr lang="en-US" dirty="0" smtClean="0"/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EB532726-C744-459F-97FD-2F7EC5FAEA58}" type="slidenum">
              <a:rPr lang="nl-NL" smtClean="0"/>
              <a:pPr/>
              <a:t>2</a:t>
            </a:fld>
            <a:endParaRPr lang="nl-NL" smtClean="0"/>
          </a:p>
        </p:txBody>
      </p:sp>
      <p:sp>
        <p:nvSpPr>
          <p:cNvPr id="40965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AAE6285-B436-4224-9953-606F1823F3B8}" type="datetime1">
              <a:rPr lang="nl-NL" smtClean="0"/>
              <a:pPr/>
              <a:t>28-2-2016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844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394450"/>
            <a:ext cx="284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400">
                <a:solidFill>
                  <a:schemeClr val="accent2"/>
                </a:solidFill>
                <a:cs typeface="Times New Roman" pitchFamily="18" charset="0"/>
              </a:rPr>
              <a:t>Tommy Hilfiger</a:t>
            </a:r>
            <a:endParaRPr lang="en-GB" altLang="en-US" sz="1400">
              <a:solidFill>
                <a:schemeClr val="accent2"/>
              </a:solidFill>
              <a:cs typeface="Times New Roman" pitchFamily="18" charset="0"/>
            </a:endParaRPr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1728788"/>
            <a:ext cx="36671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1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5" name="Group 3"/>
          <p:cNvGrpSpPr>
            <a:grpSpLocks/>
          </p:cNvGrpSpPr>
          <p:nvPr/>
        </p:nvGrpSpPr>
        <p:grpSpPr bwMode="auto">
          <a:xfrm>
            <a:off x="1571625" y="9223375"/>
            <a:ext cx="9144000" cy="0"/>
            <a:chOff x="0" y="5540"/>
            <a:chExt cx="5760" cy="0"/>
          </a:xfrm>
        </p:grpSpPr>
        <p:sp>
          <p:nvSpPr>
            <p:cNvPr id="151556" name="Rectangle 4"/>
            <p:cNvSpPr>
              <a:spLocks noChangeArrowheads="1"/>
            </p:cNvSpPr>
            <p:nvPr/>
          </p:nvSpPr>
          <p:spPr bwMode="auto">
            <a:xfrm>
              <a:off x="0" y="5540"/>
              <a:ext cx="5760" cy="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557" name="Rectangle 5"/>
            <p:cNvSpPr>
              <a:spLocks noChangeArrowheads="1"/>
            </p:cNvSpPr>
            <p:nvPr/>
          </p:nvSpPr>
          <p:spPr bwMode="auto">
            <a:xfrm>
              <a:off x="0" y="5540"/>
              <a:ext cx="5760" cy="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51558" name="Picture 6" descr="Coach-Home">
            <a:hlinkClick r:id="rId3" tooltip="Coach-Hom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1474788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1554" name="Picture 2" descr="coach-handbag-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88" y="1340768"/>
            <a:ext cx="5328692" cy="53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3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3" name="Group 3"/>
          <p:cNvGrpSpPr>
            <a:grpSpLocks/>
          </p:cNvGrpSpPr>
          <p:nvPr/>
        </p:nvGrpSpPr>
        <p:grpSpPr bwMode="auto">
          <a:xfrm>
            <a:off x="3086100" y="2532063"/>
            <a:ext cx="2973388" cy="1409700"/>
            <a:chOff x="0" y="0"/>
            <a:chExt cx="1873" cy="1114"/>
          </a:xfrm>
        </p:grpSpPr>
        <p:sp>
          <p:nvSpPr>
            <p:cNvPr id="15360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7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6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73" cy="1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GB" altLang="en-US" sz="800">
                  <a:solidFill>
                    <a:srgbClr val="4C4C4C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GB" altLang="en-US" sz="11000">
                  <a:solidFill>
                    <a:srgbClr val="4C4C4C"/>
                  </a:solidFill>
                  <a:latin typeface="Times New Roman"/>
                  <a:cs typeface="Times New Roman" pitchFamily="18" charset="0"/>
                </a:rPr>
                <a:t> </a:t>
              </a:r>
              <a:r>
                <a:rPr lang="en-GB" altLang="en-US" sz="800">
                  <a:solidFill>
                    <a:srgbClr val="4C4C4C"/>
                  </a:solidFill>
                  <a:latin typeface="Times New Roman"/>
                  <a:cs typeface="Times New Roman" pitchFamily="18" charset="0"/>
                </a:rPr>
                <a:t>                                              </a:t>
              </a:r>
              <a:endParaRPr lang="en-GB" altLang="en-US" sz="800">
                <a:solidFill>
                  <a:srgbClr val="4C4C4C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pic>
        <p:nvPicPr>
          <p:cNvPr id="153606" name="Picture 6" descr="logo_katespa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05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02" name="Picture 2" descr="116katespadefr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372195"/>
            <a:ext cx="4937125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4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516587"/>
              </p:ext>
            </p:extLst>
          </p:nvPr>
        </p:nvGraphicFramePr>
        <p:xfrm>
          <a:off x="2514600" y="1402556"/>
          <a:ext cx="4343400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Bitmapafbeelding" r:id="rId4" imgW="3428571" imgH="3419952" progId="PBrush">
                  <p:embed/>
                </p:oleObj>
              </mc:Choice>
              <mc:Fallback>
                <p:oleObj name="Bitmapafbeelding" r:id="rId4" imgW="3428571" imgH="3419952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402556"/>
                        <a:ext cx="4343400" cy="433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1" name="Object 3"/>
          <p:cNvGraphicFramePr>
            <a:graphicFrameLocks noChangeAspect="1"/>
          </p:cNvGraphicFramePr>
          <p:nvPr/>
        </p:nvGraphicFramePr>
        <p:xfrm>
          <a:off x="31750" y="6308725"/>
          <a:ext cx="13716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Bitmapafbeelding" r:id="rId6" imgW="3134162" imgH="876190" progId="PBrush">
                  <p:embed/>
                </p:oleObj>
              </mc:Choice>
              <mc:Fallback>
                <p:oleObj name="Bitmapafbeelding" r:id="rId6" imgW="3134162" imgH="876190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" y="6308725"/>
                        <a:ext cx="13716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698" name="Picture 2" descr="CIMG12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98413"/>
            <a:ext cx="7219950" cy="541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0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42" name="Picture 2" descr="147492887798536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70025"/>
            <a:ext cx="3724275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8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81" y="1368574"/>
            <a:ext cx="3271765" cy="443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7944" y="5805264"/>
            <a:ext cx="5076056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512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www.</a:t>
            </a:r>
            <a:r>
              <a:rPr lang="en-US" b="1" i="1" smtClean="0"/>
              <a:t>louisvuitton</a:t>
            </a:r>
            <a:r>
              <a:rPr lang="en-US" i="1" smtClean="0"/>
              <a:t>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0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0" y="6394450"/>
            <a:ext cx="723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solidFill>
                  <a:schemeClr val="bg2"/>
                </a:solidFill>
                <a:cs typeface="Times New Roman" pitchFamily="18" charset="0"/>
              </a:rPr>
              <a:t>Ken Scott </a:t>
            </a:r>
            <a:r>
              <a:rPr lang="en-GB" altLang="en-US">
                <a:solidFill>
                  <a:schemeClr val="bg2"/>
                </a:solidFill>
                <a:cs typeface="Times New Roman" pitchFamily="18" charset="0"/>
              </a:rPr>
              <a:t>(source: www.yoox.com)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9824" y="3244334"/>
            <a:ext cx="2544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/>
              <a:t>www.</a:t>
            </a:r>
            <a:r>
              <a:rPr lang="en-US" b="1" i="1" smtClean="0"/>
              <a:t>louisvuitton</a:t>
            </a:r>
            <a:r>
              <a:rPr lang="en-US" i="1" smtClean="0"/>
              <a:t>.com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16016" y="5805264"/>
            <a:ext cx="4427984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7203"/>
            <a:ext cx="6984255" cy="475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1981200"/>
            <a:ext cx="23336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16016" y="5805264"/>
            <a:ext cx="4427984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0" y="6394450"/>
            <a:ext cx="723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solidFill>
                  <a:schemeClr val="bg2"/>
                </a:solidFill>
                <a:cs typeface="Times New Roman" pitchFamily="18" charset="0"/>
              </a:rPr>
              <a:t>Michael Kors </a:t>
            </a:r>
            <a:r>
              <a:rPr lang="en-GB" altLang="en-US">
                <a:solidFill>
                  <a:schemeClr val="bg2"/>
                </a:solidFill>
                <a:cs typeface="Times New Roman" pitchFamily="18" charset="0"/>
              </a:rPr>
              <a:t>(source: www.thebagforum.com)</a:t>
            </a:r>
          </a:p>
        </p:txBody>
      </p:sp>
    </p:spTree>
    <p:extLst>
      <p:ext uri="{BB962C8B-B14F-4D97-AF65-F5344CB8AC3E}">
        <p14:creationId xmlns:p14="http://schemas.microsoft.com/office/powerpoint/2010/main" val="39248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Diese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249988"/>
            <a:ext cx="14097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0" y="644683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bg2"/>
                </a:solidFill>
                <a:cs typeface="Times New Roman" pitchFamily="18" charset="0"/>
              </a:rPr>
              <a:t>GAE (source: store.diesel.com)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6016" y="5805264"/>
            <a:ext cx="4427984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324322"/>
            <a:ext cx="5762625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4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  <a:p>
            <a:pPr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3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Groups</a:t>
            </a: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63588" y="1412776"/>
            <a:ext cx="79946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b="1" kern="0" smtClean="0">
                <a:latin typeface="+mn-lt"/>
              </a:rPr>
              <a:t>Examples in mathematics: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lang="en-US" kern="0" smtClean="0">
                <a:latin typeface="+mn-lt"/>
              </a:rPr>
              <a:t>Numbers and addition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lang="en-US" kern="0" noProof="0" smtClean="0">
                <a:latin typeface="+mn-lt"/>
              </a:rPr>
              <a:t>Non-zero numbers and multiplication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lang="en-US" kern="0" smtClean="0">
                <a:latin typeface="+mn-lt"/>
              </a:rPr>
              <a:t>Geometric figures and rotation</a:t>
            </a:r>
            <a:endParaRPr lang="en-US" kern="0" dirty="0" smtClean="0">
              <a:latin typeface="+mn-lt"/>
            </a:endParaRPr>
          </a:p>
          <a:p>
            <a:pPr marL="268288" indent="-268288"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US" kern="0" smtClean="0">
                <a:latin typeface="+mn-lt"/>
              </a:rPr>
              <a:t>Geometric figures and translation</a:t>
            </a:r>
            <a:endParaRPr lang="en-US" kern="0" dirty="0" smtClean="0">
              <a:latin typeface="+mn-lt"/>
            </a:endParaRPr>
          </a:p>
          <a:p>
            <a:pPr marL="268288" indent="-268288"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US" kern="0" smtClean="0"/>
              <a:t>Geometric figures and reflections</a:t>
            </a:r>
          </a:p>
          <a:p>
            <a:pPr marL="268288" indent="-268288"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r>
              <a:rPr lang="en-US" kern="0" smtClean="0"/>
              <a:t>Combinations of these</a:t>
            </a:r>
            <a:endParaRPr lang="en-US" kern="0" dirty="0" smtClean="0"/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endParaRPr lang="en-US" b="1" kern="0" smtClean="0"/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b="1" kern="0" smtClean="0"/>
              <a:t>Examples in nature: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kern="0" smtClean="0"/>
              <a:t>Plant symmetries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kern="0" smtClean="0"/>
              <a:t>Flower symmetries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kern="0" smtClean="0"/>
              <a:t>Beehive symmetries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kern="0" smtClean="0"/>
              <a:t>Butterfly symmetries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kern="0" smtClean="0"/>
              <a:t>Sea shell symmetries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kern="0" smtClean="0"/>
              <a:t>more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endParaRPr lang="en-US" b="1" kern="0" dirty="0" smtClean="0"/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5157192"/>
            <a:ext cx="20162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smtClean="0">
                <a:hlinkClick r:id="rId3"/>
              </a:rPr>
              <a:t>Source: /morphocode.com/blog/biomimetics/why-looking-at-nature/</a:t>
            </a:r>
            <a:endParaRPr lang="nl-NL" sz="1050"/>
          </a:p>
        </p:txBody>
      </p:sp>
      <p:pic>
        <p:nvPicPr>
          <p:cNvPr id="8194" name="Picture 2" descr="LookingAtNaturePostHoneyCo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356992"/>
            <a:ext cx="1872208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19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644683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bg2"/>
                </a:solidFill>
                <a:cs typeface="Times New Roman" pitchFamily="18" charset="0"/>
              </a:rPr>
              <a:t>Julius blue dog shoulder bag, (source: www.amazon.com)</a:t>
            </a:r>
          </a:p>
        </p:txBody>
      </p:sp>
      <p:pic>
        <p:nvPicPr>
          <p:cNvPr id="172035" name="Picture 3" descr="51KWHnOC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34719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388"/>
            <a:ext cx="23526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84168" y="5805264"/>
            <a:ext cx="3059832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360835"/>
            <a:ext cx="3970337" cy="45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34925" y="6381750"/>
            <a:ext cx="3455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400">
                <a:solidFill>
                  <a:schemeClr val="accent2"/>
                </a:solidFill>
              </a:rPr>
              <a:t>Braccialini</a:t>
            </a:r>
            <a:endParaRPr lang="en-US" altLang="en-US" sz="140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84168" y="5805264"/>
            <a:ext cx="3059832" cy="1052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1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7849244" cy="2952328"/>
          </a:xfrm>
        </p:spPr>
        <p:txBody>
          <a:bodyPr/>
          <a:lstStyle/>
          <a:p>
            <a:pPr algn="ctr">
              <a:buNone/>
            </a:pPr>
            <a:r>
              <a:rPr lang="en-US" sz="8000" smtClean="0"/>
              <a:t>Transformations</a:t>
            </a:r>
            <a:endParaRPr lang="en-US" sz="8000" dirty="0" smtClean="0"/>
          </a:p>
          <a:p>
            <a:endParaRPr lang="en-US" dirty="0" smtClean="0"/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EB532726-C744-459F-97FD-2F7EC5FAEA58}" type="slidenum">
              <a:rPr lang="nl-NL" smtClean="0"/>
              <a:pPr/>
              <a:t>41</a:t>
            </a:fld>
            <a:endParaRPr lang="nl-NL" smtClean="0"/>
          </a:p>
        </p:txBody>
      </p:sp>
      <p:sp>
        <p:nvSpPr>
          <p:cNvPr id="40965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AAE6285-B436-4224-9953-606F1823F3B8}" type="datetime1">
              <a:rPr lang="nl-NL" smtClean="0"/>
              <a:pPr/>
              <a:t>28-2-2016</a:t>
            </a:fld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  <a:p>
            <a:pPr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42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Transformations (rotations)</a:t>
            </a:r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395536" y="6237312"/>
            <a:ext cx="5544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smtClean="0">
                <a:hlinkClick r:id="rId3"/>
              </a:rPr>
              <a:t>Source: peterjamesthomas.com/2010/04/21/patterns-patterns-everywhere/</a:t>
            </a:r>
            <a:endParaRPr lang="nl-NL" sz="10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97152"/>
            <a:ext cx="1512168" cy="132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97152"/>
            <a:ext cx="1512168" cy="132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97152"/>
            <a:ext cx="1512168" cy="132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3687">
            <a:off x="2445713" y="4556502"/>
            <a:ext cx="1512168" cy="132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80" y="5558176"/>
            <a:ext cx="548203" cy="4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55776" y="551723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/>
              <a:t>120</a:t>
            </a:r>
            <a:r>
              <a:rPr lang="en-US" kern="0" baseline="30000" dirty="0" smtClean="0"/>
              <a:t>o</a:t>
            </a:r>
            <a:endParaRPr lang="en-US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33666">
            <a:off x="4614693" y="4561733"/>
            <a:ext cx="1512168" cy="132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373216"/>
            <a:ext cx="622747" cy="7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83968" y="55892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/>
              <a:t>240</a:t>
            </a:r>
            <a:r>
              <a:rPr lang="en-US" kern="0" baseline="30000" dirty="0" smtClean="0"/>
              <a:t>o</a:t>
            </a:r>
            <a:endParaRPr lang="en-US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16" y="4797152"/>
            <a:ext cx="1512168" cy="132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971600" y="5661248"/>
            <a:ext cx="72008" cy="72008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572396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/>
              <a:t>0</a:t>
            </a:r>
            <a:r>
              <a:rPr lang="en-US" kern="0" baseline="30000" dirty="0" smtClean="0"/>
              <a:t>o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1752600"/>
            <a:ext cx="8784976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n-lt"/>
              </a:rPr>
              <a:t>Rotation group properties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endParaRPr lang="en-US" kern="0" dirty="0" smtClean="0">
              <a:latin typeface="+mn-lt"/>
            </a:endParaRP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kern="0" dirty="0" smtClean="0">
                <a:latin typeface="+mn-lt"/>
              </a:rPr>
              <a:t>Consider the set consisting of the following three </a:t>
            </a:r>
            <a:r>
              <a:rPr lang="en-US" kern="0" dirty="0" smtClean="0"/>
              <a:t>clockwise </a:t>
            </a:r>
            <a:r>
              <a:rPr lang="en-US" kern="0" dirty="0" smtClean="0">
                <a:latin typeface="+mn-lt"/>
              </a:rPr>
              <a:t>rotations (“spins”)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kern="0" dirty="0" smtClean="0">
                <a:latin typeface="+mn-lt"/>
              </a:rPr>
              <a:t>{ 0</a:t>
            </a:r>
            <a:r>
              <a:rPr lang="en-US" kern="0" baseline="30000" dirty="0" smtClean="0">
                <a:latin typeface="+mn-lt"/>
              </a:rPr>
              <a:t>o</a:t>
            </a:r>
            <a:r>
              <a:rPr lang="en-US" kern="0" dirty="0" smtClean="0">
                <a:latin typeface="+mn-lt"/>
              </a:rPr>
              <a:t>,120</a:t>
            </a:r>
            <a:r>
              <a:rPr lang="en-US" kern="0" baseline="30000" dirty="0" smtClean="0">
                <a:latin typeface="+mn-lt"/>
              </a:rPr>
              <a:t>o</a:t>
            </a:r>
            <a:r>
              <a:rPr lang="en-US" kern="0" dirty="0" smtClean="0">
                <a:latin typeface="+mn-lt"/>
              </a:rPr>
              <a:t>, 240</a:t>
            </a:r>
            <a:r>
              <a:rPr lang="en-US" kern="0" baseline="30000" dirty="0" smtClean="0">
                <a:latin typeface="+mn-lt"/>
              </a:rPr>
              <a:t>o</a:t>
            </a:r>
            <a:r>
              <a:rPr lang="en-US" kern="0" dirty="0" smtClean="0">
                <a:latin typeface="+mn-lt"/>
              </a:rPr>
              <a:t> }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lang="en-US" kern="0" dirty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dirty="0" smtClean="0">
                <a:latin typeface="+mn-lt"/>
              </a:rPr>
              <a:t>closure : </a:t>
            </a:r>
            <a:r>
              <a:rPr lang="en-US" kern="0" dirty="0" smtClean="0"/>
              <a:t>the composition S</a:t>
            </a:r>
            <a:r>
              <a:rPr lang="en-US" kern="0" baseline="-25000" dirty="0" smtClean="0"/>
              <a:t>1</a:t>
            </a:r>
            <a:r>
              <a:rPr lang="en-US" kern="0" dirty="0" smtClean="0"/>
              <a:t>S</a:t>
            </a:r>
            <a:r>
              <a:rPr lang="en-US" kern="0" baseline="-25000" dirty="0" smtClean="0"/>
              <a:t>2 </a:t>
            </a:r>
            <a:r>
              <a:rPr lang="en-US" kern="0" dirty="0" smtClean="0"/>
              <a:t>of any two of these rotations is such a rotation again</a:t>
            </a:r>
            <a:endParaRPr lang="en-US" kern="0" dirty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dirty="0" smtClean="0">
                <a:latin typeface="+mn-lt"/>
              </a:rPr>
              <a:t>identity: </a:t>
            </a:r>
            <a:r>
              <a:rPr lang="en-US" kern="0" dirty="0" smtClean="0"/>
              <a:t>there is a neutral element </a:t>
            </a:r>
            <a:r>
              <a:rPr lang="en-US" b="1" kern="0" dirty="0" smtClean="0"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en-US" kern="0" dirty="0" smtClean="0"/>
              <a:t>(take 0</a:t>
            </a:r>
            <a:r>
              <a:rPr lang="en-US" kern="0" baseline="30000" dirty="0" smtClean="0"/>
              <a:t>o</a:t>
            </a:r>
            <a:r>
              <a:rPr lang="en-US" kern="0" dirty="0" smtClean="0"/>
              <a:t>) since S0</a:t>
            </a:r>
            <a:r>
              <a:rPr lang="en-US" kern="0" baseline="30000" dirty="0" smtClean="0"/>
              <a:t>o</a:t>
            </a:r>
            <a:r>
              <a:rPr lang="en-US" kern="0" dirty="0" smtClean="0"/>
              <a:t> = 0</a:t>
            </a:r>
            <a:r>
              <a:rPr lang="en-US" kern="0" baseline="30000" dirty="0" smtClean="0"/>
              <a:t>o</a:t>
            </a:r>
            <a:r>
              <a:rPr lang="en-US" kern="0" dirty="0" smtClean="0"/>
              <a:t>S = S for all S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dirty="0" err="1" smtClean="0"/>
              <a:t>invertability</a:t>
            </a:r>
            <a:r>
              <a:rPr lang="en-US" kern="0" dirty="0" smtClean="0"/>
              <a:t>: every rotation S has an inverse , viz. S</a:t>
            </a:r>
            <a:r>
              <a:rPr lang="en-US" kern="0" baseline="30000" dirty="0" smtClean="0"/>
              <a:t>-1</a:t>
            </a:r>
            <a:r>
              <a:rPr lang="en-US" kern="0" dirty="0" smtClean="0"/>
              <a:t> such that S S</a:t>
            </a:r>
            <a:r>
              <a:rPr lang="en-US" kern="0" baseline="30000" dirty="0" smtClean="0"/>
              <a:t>-1</a:t>
            </a:r>
            <a:r>
              <a:rPr lang="en-US" kern="0" dirty="0" smtClean="0"/>
              <a:t> = 0</a:t>
            </a:r>
            <a:r>
              <a:rPr lang="en-US" kern="0" baseline="30000" dirty="0" smtClean="0"/>
              <a:t>o</a:t>
            </a:r>
            <a:endParaRPr lang="en-US" kern="0" dirty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dirty="0" smtClean="0">
                <a:latin typeface="+mn-lt"/>
              </a:rPr>
              <a:t>associativity: </a:t>
            </a:r>
            <a:r>
              <a:rPr lang="en-US" kern="0" dirty="0" smtClean="0"/>
              <a:t>composition is associative: (S</a:t>
            </a:r>
            <a:r>
              <a:rPr lang="en-US" kern="0" baseline="-25000" dirty="0" smtClean="0"/>
              <a:t>1 </a:t>
            </a:r>
            <a:r>
              <a:rPr lang="en-US" kern="0" dirty="0" smtClean="0"/>
              <a:t>S</a:t>
            </a:r>
            <a:r>
              <a:rPr lang="en-US" kern="0" baseline="-25000" dirty="0" smtClean="0"/>
              <a:t>2</a:t>
            </a:r>
            <a:r>
              <a:rPr lang="en-US" kern="0" dirty="0" smtClean="0"/>
              <a:t>) S</a:t>
            </a:r>
            <a:r>
              <a:rPr lang="en-US" kern="0" baseline="-25000" dirty="0" smtClean="0"/>
              <a:t>3</a:t>
            </a:r>
            <a:r>
              <a:rPr lang="en-US" kern="0" dirty="0" smtClean="0"/>
              <a:t> = S</a:t>
            </a:r>
            <a:r>
              <a:rPr lang="en-US" kern="0" baseline="-25000" dirty="0" smtClean="0"/>
              <a:t>1 </a:t>
            </a:r>
            <a:r>
              <a:rPr lang="en-US" kern="0" dirty="0" smtClean="0"/>
              <a:t>(S</a:t>
            </a:r>
            <a:r>
              <a:rPr lang="en-US" kern="0" baseline="-25000" dirty="0" smtClean="0"/>
              <a:t>2</a:t>
            </a:r>
            <a:r>
              <a:rPr lang="en-US" kern="0" dirty="0" smtClean="0"/>
              <a:t> S</a:t>
            </a:r>
            <a:r>
              <a:rPr lang="en-US" kern="0" baseline="-25000" dirty="0" smtClean="0"/>
              <a:t>3</a:t>
            </a:r>
            <a:r>
              <a:rPr lang="en-US" kern="0" dirty="0" smtClean="0"/>
              <a:t>)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US" kern="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  <a:p>
            <a:pPr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43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Transformations (translations)</a:t>
            </a: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1560" y="1752600"/>
            <a:ext cx="849694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b="1" kern="0" smtClean="0">
                <a:latin typeface="+mn-lt"/>
              </a:rPr>
              <a:t>Translation group properties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endParaRPr lang="en-US" kern="0" smtClean="0">
              <a:latin typeface="+mn-lt"/>
            </a:endParaRP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kern="0" smtClean="0">
                <a:latin typeface="+mn-lt"/>
              </a:rPr>
              <a:t>Consider the set containing the horizontal translations h</a:t>
            </a:r>
            <a:r>
              <a:rPr lang="en-US" kern="0" baseline="-25000" smtClean="0">
                <a:latin typeface="+mn-lt"/>
              </a:rPr>
              <a:t>x</a:t>
            </a:r>
            <a:r>
              <a:rPr lang="en-US" kern="0" smtClean="0">
                <a:latin typeface="+mn-lt"/>
              </a:rPr>
              <a:t> and the vertical translations v</a:t>
            </a:r>
            <a:r>
              <a:rPr lang="en-US" kern="0" baseline="-25000" smtClean="0">
                <a:latin typeface="+mn-lt"/>
              </a:rPr>
              <a:t>y</a:t>
            </a:r>
            <a:r>
              <a:rPr lang="en-US" kern="0" smtClean="0">
                <a:latin typeface="+mn-lt"/>
              </a:rPr>
              <a:t> and all compositions thereof (x and y are real numbers)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lang="en-US" kern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/>
              <a:t>closure : the composition T</a:t>
            </a:r>
            <a:r>
              <a:rPr lang="en-US" kern="0" baseline="-25000" smtClean="0"/>
              <a:t>1</a:t>
            </a:r>
            <a:r>
              <a:rPr lang="en-US" kern="0" smtClean="0"/>
              <a:t>T</a:t>
            </a:r>
            <a:r>
              <a:rPr lang="en-US" kern="0" baseline="-25000" smtClean="0"/>
              <a:t>2 </a:t>
            </a:r>
            <a:r>
              <a:rPr lang="en-US" kern="0" smtClean="0"/>
              <a:t>of any two translations is a translation again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/>
              <a:t>identity: there is a neutral element  </a:t>
            </a:r>
            <a:r>
              <a:rPr lang="en-US" sz="2000" b="1" kern="0" smtClean="0"/>
              <a:t> </a:t>
            </a:r>
            <a:r>
              <a:rPr lang="en-US" sz="2000" b="1" kern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kern="0" smtClean="0"/>
              <a:t> </a:t>
            </a:r>
            <a:r>
              <a:rPr lang="en-US" kern="0" smtClean="0"/>
              <a:t>(= h</a:t>
            </a:r>
            <a:r>
              <a:rPr lang="en-US" kern="0" baseline="-25000" smtClean="0"/>
              <a:t>0</a:t>
            </a:r>
            <a:r>
              <a:rPr lang="en-US" kern="0" smtClean="0"/>
              <a:t> = v</a:t>
            </a:r>
            <a:r>
              <a:rPr lang="en-US" kern="0" baseline="-25000" smtClean="0"/>
              <a:t>0</a:t>
            </a:r>
            <a:r>
              <a:rPr lang="en-US" kern="0" smtClean="0"/>
              <a:t>) such that T </a:t>
            </a:r>
            <a:r>
              <a:rPr lang="en-US" sz="2000" b="1" kern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kern="0" smtClean="0"/>
              <a:t> =</a:t>
            </a:r>
            <a:r>
              <a:rPr lang="en-US" sz="2000" kern="0" smtClean="0"/>
              <a:t> </a:t>
            </a:r>
            <a:r>
              <a:rPr lang="en-US" sz="2000" b="1" kern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kern="0" baseline="-25000" smtClean="0"/>
              <a:t> </a:t>
            </a:r>
            <a:r>
              <a:rPr lang="en-US" kern="0" smtClean="0"/>
              <a:t>T = T for all T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/>
              <a:t>invertability: every translation T has an inverse T</a:t>
            </a:r>
            <a:r>
              <a:rPr lang="en-US" kern="0" baseline="30000" smtClean="0"/>
              <a:t>-1 </a:t>
            </a:r>
            <a:r>
              <a:rPr lang="en-US" kern="0" smtClean="0"/>
              <a:t> such that T T</a:t>
            </a:r>
            <a:r>
              <a:rPr lang="en-US" kern="0" baseline="30000" smtClean="0"/>
              <a:t>-1</a:t>
            </a:r>
            <a:r>
              <a:rPr lang="en-US" kern="0" smtClean="0"/>
              <a:t> = </a:t>
            </a:r>
            <a:r>
              <a:rPr lang="en-US" sz="2000" b="1" kern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kern="0" smtClean="0"/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/>
              <a:t>associativity: composition is associative: (T</a:t>
            </a:r>
            <a:r>
              <a:rPr lang="en-US" kern="0" baseline="-25000" smtClean="0"/>
              <a:t>1</a:t>
            </a:r>
            <a:r>
              <a:rPr lang="en-US" kern="0" smtClean="0"/>
              <a:t> T</a:t>
            </a:r>
            <a:r>
              <a:rPr lang="en-US" kern="0" baseline="-25000" smtClean="0"/>
              <a:t>2</a:t>
            </a:r>
            <a:r>
              <a:rPr lang="en-US" kern="0" smtClean="0"/>
              <a:t>) T</a:t>
            </a:r>
            <a:r>
              <a:rPr lang="en-US" kern="0" baseline="-25000" smtClean="0"/>
              <a:t>3</a:t>
            </a:r>
            <a:r>
              <a:rPr lang="en-US" kern="0" smtClean="0"/>
              <a:t> = T</a:t>
            </a:r>
            <a:r>
              <a:rPr lang="en-US" kern="0" baseline="-25000" smtClean="0"/>
              <a:t>1 </a:t>
            </a:r>
            <a:r>
              <a:rPr lang="en-US" kern="0" smtClean="0"/>
              <a:t>(T</a:t>
            </a:r>
            <a:r>
              <a:rPr lang="en-US" kern="0" baseline="-25000" smtClean="0"/>
              <a:t>2</a:t>
            </a:r>
            <a:r>
              <a:rPr lang="en-US" kern="0" smtClean="0"/>
              <a:t> T</a:t>
            </a:r>
            <a:r>
              <a:rPr lang="en-US" kern="0" baseline="-25000" smtClean="0"/>
              <a:t>3</a:t>
            </a:r>
            <a:r>
              <a:rPr lang="en-US" kern="0" smtClean="0"/>
              <a:t>)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US" kern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6237312"/>
            <a:ext cx="5544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smtClean="0">
                <a:hlinkClick r:id="rId3"/>
              </a:rPr>
              <a:t>Source: peterjamesthomas.com/2010/04/21/patterns-patterns-everywhere/</a:t>
            </a:r>
            <a:endParaRPr lang="nl-NL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611188" y="2060848"/>
            <a:ext cx="7994650" cy="3498577"/>
          </a:xfrm>
        </p:spPr>
        <p:txBody>
          <a:bodyPr/>
          <a:lstStyle/>
          <a:p>
            <a:endParaRPr lang="en-US" sz="2000" smtClean="0"/>
          </a:p>
          <a:p>
            <a:pPr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243888" y="6554043"/>
            <a:ext cx="609600" cy="187325"/>
          </a:xfrm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44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xfrm>
            <a:off x="7527925" y="6554043"/>
            <a:ext cx="647700" cy="187325"/>
          </a:xfrm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Transformations (translations)</a:t>
            </a: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7544" y="1196752"/>
            <a:ext cx="8496944" cy="3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lang="en-US" kern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closure : 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the composition T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of any two translations is a translation again</a:t>
            </a:r>
            <a:endParaRPr lang="en-US" sz="1600" kern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identity: 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there is a neutral element  </a:t>
            </a:r>
            <a:r>
              <a:rPr lang="en-US" sz="1600" b="1" kern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kern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kern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(= h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0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 = v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0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) such that T</a:t>
            </a:r>
            <a:r>
              <a:rPr lang="en-US" kern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kern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kern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=</a:t>
            </a:r>
            <a:r>
              <a:rPr lang="en-US" kern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kern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kern="0" baseline="-2500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T = T for all T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invertability: every translation T has an inverse T</a:t>
            </a:r>
            <a:r>
              <a:rPr lang="en-US" sz="1600" kern="0" baseline="30000" smtClean="0">
                <a:solidFill>
                  <a:schemeClr val="tx2">
                    <a:lumMod val="50000"/>
                  </a:schemeClr>
                </a:solidFill>
              </a:rPr>
              <a:t>-1 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 such that T T</a:t>
            </a:r>
            <a:r>
              <a:rPr lang="en-US" sz="1600" kern="0" baseline="30000" smtClean="0">
                <a:solidFill>
                  <a:schemeClr val="tx2">
                    <a:lumMod val="50000"/>
                  </a:schemeClr>
                </a:solidFill>
              </a:rPr>
              <a:t>-1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 =</a:t>
            </a:r>
            <a:r>
              <a:rPr lang="en-US" kern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kern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1600" kern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associativity: 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composition is associative: (T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 T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) T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 = T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1 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(T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 T</a:t>
            </a:r>
            <a:r>
              <a:rPr lang="en-US" sz="1600" kern="0" baseline="-2500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en-US" sz="1600" kern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US" kern="0" smtClean="0">
              <a:latin typeface="+mn-lt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790808"/>
            <a:ext cx="3600400" cy="35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2555776" y="5733256"/>
            <a:ext cx="1224136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55776" y="5877272"/>
            <a:ext cx="2448272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44896" y="540403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h</a:t>
            </a:r>
            <a:r>
              <a:rPr lang="nl-NL" baseline="-25000" smtClean="0"/>
              <a:t>1</a:t>
            </a:r>
            <a:endParaRPr lang="nl-NL" baseline="-25000"/>
          </a:p>
        </p:txBody>
      </p:sp>
      <p:sp>
        <p:nvSpPr>
          <p:cNvPr id="21" name="TextBox 20"/>
          <p:cNvSpPr txBox="1"/>
          <p:nvPr/>
        </p:nvSpPr>
        <p:spPr>
          <a:xfrm>
            <a:off x="4499992" y="551723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h</a:t>
            </a:r>
            <a:r>
              <a:rPr lang="nl-NL" baseline="-25000" smtClean="0"/>
              <a:t>2</a:t>
            </a:r>
            <a:endParaRPr lang="nl-NL" baseline="-25000"/>
          </a:p>
        </p:txBody>
      </p:sp>
      <p:cxnSp>
        <p:nvCxnSpPr>
          <p:cNvPr id="22" name="Straight Arrow Connector 21"/>
          <p:cNvCxnSpPr/>
          <p:nvPr/>
        </p:nvCxnSpPr>
        <p:spPr>
          <a:xfrm rot="16200000">
            <a:off x="2083078" y="4178556"/>
            <a:ext cx="1224136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39752" y="377974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v</a:t>
            </a:r>
            <a:r>
              <a:rPr lang="nl-NL" baseline="-25000" smtClean="0"/>
              <a:t>1</a:t>
            </a:r>
            <a:endParaRPr lang="nl-NL" baseline="-2500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915816" y="4293096"/>
            <a:ext cx="2304256" cy="1224136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95936" y="423993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v</a:t>
            </a:r>
            <a:r>
              <a:rPr lang="nl-NL" baseline="-25000" smtClean="0"/>
              <a:t>1</a:t>
            </a:r>
            <a:r>
              <a:rPr lang="nl-NL" smtClean="0"/>
              <a:t>h</a:t>
            </a:r>
            <a:r>
              <a:rPr lang="nl-NL" baseline="-25000" smtClean="0"/>
              <a:t>2</a:t>
            </a:r>
            <a:endParaRPr lang="nl-NL" baseline="-2500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139952" y="5527865"/>
            <a:ext cx="1224136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flipH="1">
            <a:off x="4729072" y="519864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h</a:t>
            </a:r>
            <a:r>
              <a:rPr lang="nl-NL" baseline="-25000" smtClean="0"/>
              <a:t>-1</a:t>
            </a:r>
            <a:endParaRPr lang="nl-NL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  <a:p>
            <a:pPr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45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Transformations (reflections)</a:t>
            </a: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1560" y="1752600"/>
            <a:ext cx="849694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b="1" kern="0" smtClean="0">
                <a:latin typeface="+mn-lt"/>
              </a:rPr>
              <a:t>Reflection group properties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endParaRPr lang="en-US" kern="0" smtClean="0">
              <a:latin typeface="+mn-lt"/>
            </a:endParaRP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kern="0" smtClean="0">
                <a:latin typeface="+mn-lt"/>
              </a:rPr>
              <a:t>Consider the set containing just the identity transformation </a:t>
            </a:r>
            <a:r>
              <a:rPr lang="en-US" b="1" kern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kern="0" smtClean="0">
                <a:latin typeface="+mn-lt"/>
              </a:rPr>
              <a:t> </a:t>
            </a:r>
            <a:r>
              <a:rPr lang="en-US" kern="0" smtClean="0">
                <a:latin typeface="+mn-lt"/>
              </a:rPr>
              <a:t>and </a:t>
            </a:r>
            <a:r>
              <a:rPr lang="en-US" i="1" kern="0" smtClean="0">
                <a:latin typeface="+mn-lt"/>
              </a:rPr>
              <a:t>one</a:t>
            </a:r>
            <a:r>
              <a:rPr lang="en-US" kern="0" smtClean="0">
                <a:latin typeface="+mn-lt"/>
              </a:rPr>
              <a:t> reflection R</a:t>
            </a:r>
            <a:r>
              <a:rPr lang="en-US" kern="0" baseline="-25000" smtClean="0">
                <a:latin typeface="+mn-lt"/>
              </a:rPr>
              <a:t>L</a:t>
            </a:r>
            <a:r>
              <a:rPr lang="en-US" kern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smtClean="0">
                <a:latin typeface="+mn-lt"/>
              </a:rPr>
              <a:t> around a fixed given line L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lang="en-US" kern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closure : </a:t>
            </a:r>
            <a:r>
              <a:rPr lang="en-US" kern="0" smtClean="0"/>
              <a:t>the composition R</a:t>
            </a:r>
            <a:r>
              <a:rPr lang="en-US" kern="0" baseline="-25000" smtClean="0"/>
              <a:t>1</a:t>
            </a:r>
            <a:r>
              <a:rPr lang="en-US" kern="0" smtClean="0"/>
              <a:t>R</a:t>
            </a:r>
            <a:r>
              <a:rPr lang="en-US" kern="0" baseline="-25000" smtClean="0"/>
              <a:t>2 </a:t>
            </a:r>
            <a:r>
              <a:rPr lang="en-US" kern="0" smtClean="0"/>
              <a:t>of any two reflections is a reflection again</a:t>
            </a:r>
            <a:endParaRPr lang="en-US" kern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identity: </a:t>
            </a:r>
            <a:r>
              <a:rPr lang="en-US" kern="0" smtClean="0"/>
              <a:t>there is a neutral element</a:t>
            </a:r>
            <a:r>
              <a:rPr lang="en-US" b="1" kern="0" smtClean="0"/>
              <a:t> </a:t>
            </a:r>
            <a:r>
              <a:rPr lang="en-US" sz="2000" b="1" kern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kern="0" smtClean="0"/>
              <a:t> </a:t>
            </a:r>
            <a:r>
              <a:rPr lang="en-US" kern="0" smtClean="0"/>
              <a:t>(= R</a:t>
            </a:r>
            <a:r>
              <a:rPr lang="en-US" kern="0" baseline="-25000" smtClean="0"/>
              <a:t>L</a:t>
            </a:r>
            <a:r>
              <a:rPr lang="en-US" kern="0" smtClean="0"/>
              <a:t>R</a:t>
            </a:r>
            <a:r>
              <a:rPr lang="en-US" kern="0" baseline="-25000" smtClean="0"/>
              <a:t>L</a:t>
            </a:r>
            <a:r>
              <a:rPr lang="en-US" kern="0" smtClean="0"/>
              <a:t>) such that R</a:t>
            </a:r>
            <a:r>
              <a:rPr lang="en-US" sz="2000" b="1" kern="0" smtClean="0"/>
              <a:t> </a:t>
            </a:r>
            <a:r>
              <a:rPr lang="en-US" sz="2000" b="1" kern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kern="0" smtClean="0"/>
              <a:t> </a:t>
            </a:r>
            <a:r>
              <a:rPr lang="en-US" kern="0" smtClean="0"/>
              <a:t>= </a:t>
            </a:r>
            <a:r>
              <a:rPr lang="en-US" b="1" kern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kern="0" baseline="-25000" smtClean="0"/>
              <a:t> </a:t>
            </a:r>
            <a:r>
              <a:rPr lang="en-US" kern="0" smtClean="0"/>
              <a:t>R = R for all R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/>
              <a:t>invertability: every reflection R has an inverse R</a:t>
            </a:r>
            <a:r>
              <a:rPr lang="en-US" kern="0" baseline="30000" smtClean="0"/>
              <a:t>-1 </a:t>
            </a:r>
            <a:r>
              <a:rPr lang="en-US" kern="0" smtClean="0"/>
              <a:t> such that RR</a:t>
            </a:r>
            <a:r>
              <a:rPr lang="en-US" kern="0" baseline="30000" smtClean="0"/>
              <a:t>-1</a:t>
            </a:r>
            <a:r>
              <a:rPr lang="en-US" kern="0" smtClean="0"/>
              <a:t> = </a:t>
            </a:r>
            <a:r>
              <a:rPr lang="en-US" sz="2000" b="1" kern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kern="0" smtClean="0"/>
              <a:t> </a:t>
            </a:r>
            <a:endParaRPr lang="en-US" kern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associativity: </a:t>
            </a:r>
            <a:r>
              <a:rPr lang="en-US" kern="0" smtClean="0"/>
              <a:t>composition is associative: (R</a:t>
            </a:r>
            <a:r>
              <a:rPr lang="en-US" kern="0" baseline="-25000" smtClean="0"/>
              <a:t>1</a:t>
            </a:r>
            <a:r>
              <a:rPr lang="en-US" kern="0" smtClean="0"/>
              <a:t> R</a:t>
            </a:r>
            <a:r>
              <a:rPr lang="en-US" kern="0" baseline="-25000" smtClean="0"/>
              <a:t>2</a:t>
            </a:r>
            <a:r>
              <a:rPr lang="en-US" kern="0" smtClean="0"/>
              <a:t>) R</a:t>
            </a:r>
            <a:r>
              <a:rPr lang="en-US" kern="0" baseline="-25000" smtClean="0"/>
              <a:t>3</a:t>
            </a:r>
            <a:r>
              <a:rPr lang="en-US" kern="0" smtClean="0"/>
              <a:t> = R</a:t>
            </a:r>
            <a:r>
              <a:rPr lang="en-US" kern="0" baseline="-25000" smtClean="0"/>
              <a:t>1 </a:t>
            </a:r>
            <a:r>
              <a:rPr lang="en-US" kern="0" smtClean="0"/>
              <a:t>(R</a:t>
            </a:r>
            <a:r>
              <a:rPr lang="en-US" kern="0" baseline="-25000" smtClean="0"/>
              <a:t>2</a:t>
            </a:r>
            <a:r>
              <a:rPr lang="en-US" kern="0" smtClean="0"/>
              <a:t> R</a:t>
            </a:r>
            <a:r>
              <a:rPr lang="en-US" kern="0" baseline="-25000" smtClean="0"/>
              <a:t>3</a:t>
            </a:r>
            <a:r>
              <a:rPr lang="en-US" kern="0" smtClean="0"/>
              <a:t>)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US" kern="0" smtClean="0">
              <a:latin typeface="+mn-lt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941168"/>
            <a:ext cx="1285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46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Transformations (glide reflections)</a:t>
            </a: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1560" y="1752600"/>
            <a:ext cx="849694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n-lt"/>
              </a:rPr>
              <a:t>Glide reflection  (group?) properties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endParaRPr lang="en-US" kern="0" dirty="0" smtClean="0">
              <a:latin typeface="+mn-lt"/>
            </a:endParaRP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kern="0" dirty="0" smtClean="0">
                <a:latin typeface="+mn-lt"/>
              </a:rPr>
              <a:t>Consider the set containing all glide reflections </a:t>
            </a:r>
            <a:r>
              <a:rPr lang="en-US" kern="0" dirty="0" err="1" smtClean="0">
                <a:latin typeface="+mn-lt"/>
              </a:rPr>
              <a:t>G</a:t>
            </a:r>
            <a:r>
              <a:rPr lang="en-US" kern="0" baseline="-25000" dirty="0" err="1" smtClean="0">
                <a:latin typeface="+mn-lt"/>
              </a:rPr>
              <a:t>L,x</a:t>
            </a: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smtClean="0">
                <a:latin typeface="+mn-lt"/>
              </a:rPr>
              <a:t> along a fixed given directed line L along distance x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lang="en-US" kern="0" dirty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dirty="0" smtClean="0">
                <a:latin typeface="+mn-lt"/>
              </a:rPr>
              <a:t>closure : </a:t>
            </a:r>
            <a:r>
              <a:rPr lang="en-US" kern="0" dirty="0" smtClean="0"/>
              <a:t>the composition G</a:t>
            </a:r>
            <a:r>
              <a:rPr lang="en-US" kern="0" baseline="-25000" dirty="0" smtClean="0"/>
              <a:t>1</a:t>
            </a:r>
            <a:r>
              <a:rPr lang="en-US" kern="0" dirty="0" smtClean="0"/>
              <a:t>G</a:t>
            </a:r>
            <a:r>
              <a:rPr lang="en-US" kern="0" baseline="-25000" dirty="0" smtClean="0"/>
              <a:t>2 </a:t>
            </a:r>
            <a:r>
              <a:rPr lang="en-US" kern="0" dirty="0" smtClean="0"/>
              <a:t>of any two glide reflections is a glide reflection? (no)</a:t>
            </a:r>
            <a:endParaRPr lang="en-US" kern="0" dirty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dirty="0" smtClean="0">
                <a:latin typeface="+mn-lt"/>
              </a:rPr>
              <a:t>identity: </a:t>
            </a:r>
            <a:r>
              <a:rPr lang="en-US" kern="0" dirty="0" smtClean="0"/>
              <a:t>there is a neutral element</a:t>
            </a:r>
            <a:r>
              <a:rPr lang="en-US" b="1" kern="0" dirty="0" smtClean="0"/>
              <a:t> </a:t>
            </a:r>
            <a:r>
              <a:rPr lang="en-US" b="1" kern="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kern="0" dirty="0" smtClean="0"/>
              <a:t> </a:t>
            </a:r>
            <a:r>
              <a:rPr lang="en-US" kern="0" dirty="0" smtClean="0"/>
              <a:t>(= G</a:t>
            </a:r>
            <a:r>
              <a:rPr lang="en-US" kern="0" baseline="-25000" dirty="0" smtClean="0"/>
              <a:t>L,0</a:t>
            </a:r>
            <a:r>
              <a:rPr lang="en-US" kern="0" dirty="0" smtClean="0"/>
              <a:t>) such that G</a:t>
            </a:r>
            <a:r>
              <a:rPr lang="en-US" b="1" kern="0" dirty="0" smtClean="0"/>
              <a:t> </a:t>
            </a:r>
            <a:r>
              <a:rPr lang="en-US" b="1" kern="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kern="0" dirty="0" smtClean="0"/>
              <a:t> </a:t>
            </a:r>
            <a:r>
              <a:rPr lang="en-US" kern="0" dirty="0" smtClean="0"/>
              <a:t>= </a:t>
            </a:r>
            <a:r>
              <a:rPr lang="en-US" b="1" kern="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kern="0" baseline="-25000" dirty="0" smtClean="0"/>
              <a:t> </a:t>
            </a:r>
            <a:r>
              <a:rPr lang="en-US" kern="0" dirty="0" smtClean="0"/>
              <a:t>G = G for all G</a:t>
            </a: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dirty="0" err="1" smtClean="0"/>
              <a:t>invertability</a:t>
            </a:r>
            <a:r>
              <a:rPr lang="en-US" kern="0" dirty="0" smtClean="0"/>
              <a:t>: every glide reflection G has an inverse G</a:t>
            </a:r>
            <a:r>
              <a:rPr lang="en-US" kern="0" baseline="30000" dirty="0" smtClean="0"/>
              <a:t>-1 </a:t>
            </a:r>
            <a:r>
              <a:rPr lang="en-US" kern="0" dirty="0" smtClean="0"/>
              <a:t> such that GG</a:t>
            </a:r>
            <a:r>
              <a:rPr lang="en-US" kern="0" baseline="30000" dirty="0" smtClean="0"/>
              <a:t>-1</a:t>
            </a:r>
            <a:r>
              <a:rPr lang="en-US" kern="0" dirty="0" smtClean="0"/>
              <a:t> = </a:t>
            </a:r>
            <a:r>
              <a:rPr lang="en-US" b="1" kern="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kern="0" dirty="0" smtClean="0"/>
              <a:t> </a:t>
            </a:r>
            <a:endParaRPr lang="en-US" kern="0" dirty="0" smtClean="0">
              <a:latin typeface="+mn-lt"/>
            </a:endParaRPr>
          </a:p>
          <a:p>
            <a:pPr marL="268288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dirty="0" smtClean="0">
                <a:latin typeface="+mn-lt"/>
              </a:rPr>
              <a:t>associativity: </a:t>
            </a:r>
            <a:r>
              <a:rPr lang="en-US" kern="0" dirty="0" smtClean="0"/>
              <a:t>composition is associative: (G</a:t>
            </a:r>
            <a:r>
              <a:rPr lang="en-US" kern="0" baseline="-25000" dirty="0" smtClean="0"/>
              <a:t>1</a:t>
            </a:r>
            <a:r>
              <a:rPr lang="en-US" kern="0" dirty="0" smtClean="0"/>
              <a:t> G</a:t>
            </a:r>
            <a:r>
              <a:rPr lang="en-US" kern="0" baseline="-25000" dirty="0" smtClean="0"/>
              <a:t>2</a:t>
            </a:r>
            <a:r>
              <a:rPr lang="en-US" kern="0" dirty="0" smtClean="0"/>
              <a:t>) G</a:t>
            </a:r>
            <a:r>
              <a:rPr lang="en-US" kern="0" baseline="-25000" dirty="0" smtClean="0"/>
              <a:t>3</a:t>
            </a:r>
            <a:r>
              <a:rPr lang="en-US" kern="0" dirty="0" smtClean="0"/>
              <a:t> = G</a:t>
            </a:r>
            <a:r>
              <a:rPr lang="en-US" kern="0" baseline="-25000" dirty="0" smtClean="0"/>
              <a:t>1 </a:t>
            </a:r>
            <a:r>
              <a:rPr lang="en-US" kern="0" dirty="0" smtClean="0"/>
              <a:t>(G</a:t>
            </a:r>
            <a:r>
              <a:rPr lang="en-US" kern="0" baseline="-25000" dirty="0" smtClean="0"/>
              <a:t>2</a:t>
            </a:r>
            <a:r>
              <a:rPr lang="en-US" kern="0" dirty="0" smtClean="0"/>
              <a:t> G</a:t>
            </a:r>
            <a:r>
              <a:rPr lang="en-US" kern="0" baseline="-25000" dirty="0" smtClean="0"/>
              <a:t>3</a:t>
            </a:r>
            <a:r>
              <a:rPr lang="en-US" kern="0" dirty="0" smtClean="0"/>
              <a:t>)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US" kern="0" dirty="0" smtClean="0">
              <a:latin typeface="+mn-lt"/>
            </a:endParaRPr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094312"/>
            <a:ext cx="4352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1403648" y="5589239"/>
            <a:ext cx="1584176" cy="1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03648" y="5814392"/>
            <a:ext cx="3024336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63688" y="5216143"/>
            <a:ext cx="85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G</a:t>
            </a:r>
            <a:r>
              <a:rPr lang="nl-NL" baseline="-25000" smtClean="0"/>
              <a:t>L,1</a:t>
            </a:r>
            <a:endParaRPr lang="nl-NL" baseline="-250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67544" y="5580111"/>
            <a:ext cx="7920880" cy="0"/>
          </a:xfrm>
          <a:prstGeom prst="line">
            <a:avLst/>
          </a:prstGeom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34263" y="5805100"/>
            <a:ext cx="106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(G</a:t>
            </a:r>
            <a:r>
              <a:rPr lang="nl-NL" baseline="-25000" smtClean="0"/>
              <a:t>L,1</a:t>
            </a:r>
            <a:r>
              <a:rPr lang="nl-NL" smtClean="0"/>
              <a:t>)</a:t>
            </a:r>
            <a:r>
              <a:rPr lang="nl-NL" baseline="30000" smtClean="0"/>
              <a:t>2</a:t>
            </a:r>
            <a:endParaRPr lang="nl-NL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7849244" cy="2952328"/>
          </a:xfrm>
        </p:spPr>
        <p:txBody>
          <a:bodyPr/>
          <a:lstStyle/>
          <a:p>
            <a:pPr algn="ctr">
              <a:buNone/>
            </a:pPr>
            <a:r>
              <a:rPr lang="en-US" sz="8000" smtClean="0"/>
              <a:t>Frieze groups</a:t>
            </a:r>
            <a:endParaRPr lang="en-US" sz="8000" dirty="0" smtClean="0"/>
          </a:p>
          <a:p>
            <a:endParaRPr lang="en-US" dirty="0" smtClean="0"/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EB532726-C744-459F-97FD-2F7EC5FAEA58}" type="slidenum">
              <a:rPr lang="nl-NL" smtClean="0"/>
              <a:pPr/>
              <a:t>47</a:t>
            </a:fld>
            <a:endParaRPr lang="nl-NL" smtClean="0"/>
          </a:p>
        </p:txBody>
      </p:sp>
      <p:sp>
        <p:nvSpPr>
          <p:cNvPr id="40965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AAE6285-B436-4224-9953-606F1823F3B8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107522" name="AutoShape 2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4" name="AutoShape 4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6" name="AutoShape 6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EB532726-C744-459F-97FD-2F7EC5FAEA58}" type="slidenum">
              <a:rPr lang="nl-NL" smtClean="0"/>
              <a:pPr/>
              <a:t>48</a:t>
            </a:fld>
            <a:endParaRPr lang="nl-NL" smtClean="0"/>
          </a:p>
        </p:txBody>
      </p:sp>
      <p:sp>
        <p:nvSpPr>
          <p:cNvPr id="40965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AAE6285-B436-4224-9953-606F1823F3B8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107522" name="AutoShape 2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4" name="AutoShape 4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6" name="AutoShape 6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7533" name="Picture 13" descr="File:Frieze-group-5-exampl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33233"/>
            <a:ext cx="9144000" cy="73421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 rot="5400000">
            <a:off x="6593427" y="363228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 smtClean="0">
                <a:hlinkClick r:id="rId4"/>
              </a:rPr>
              <a:t>http://en.wikipedia.org/wiki/File:Frieze-group-5-example2.jpg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  <a:p>
            <a:pPr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4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Groups</a:t>
            </a: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63588" y="1752600"/>
            <a:ext cx="79946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b="1" kern="0" smtClean="0">
                <a:latin typeface="+mn-lt"/>
              </a:rPr>
              <a:t>Properties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endParaRPr lang="en-US" kern="0" smtClean="0">
              <a:latin typeface="+mn-lt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kern="0" smtClean="0">
                <a:latin typeface="+mn-lt"/>
              </a:rPr>
              <a:t>(consider the set  </a:t>
            </a:r>
            <a:r>
              <a:rPr lang="en-US" b="1" kern="0" smtClean="0">
                <a:latin typeface="+mn-lt"/>
              </a:rPr>
              <a:t>Z</a:t>
            </a:r>
            <a:r>
              <a:rPr lang="en-US" kern="0" smtClean="0">
                <a:latin typeface="+mn-lt"/>
              </a:rPr>
              <a:t> of integer numbers)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kern="0" smtClean="0">
                <a:latin typeface="+mn-lt"/>
              </a:rPr>
              <a:t> 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the addition </a:t>
            </a:r>
            <a:r>
              <a:rPr lang="en-US" kern="0" smtClean="0"/>
              <a:t>n</a:t>
            </a:r>
            <a:r>
              <a:rPr lang="en-US" kern="0" baseline="-25000" smtClean="0"/>
              <a:t>1</a:t>
            </a:r>
            <a:r>
              <a:rPr lang="en-US" kern="0" smtClean="0"/>
              <a:t>+n</a:t>
            </a:r>
            <a:r>
              <a:rPr lang="en-US" kern="0" baseline="-25000" smtClean="0"/>
              <a:t>2 </a:t>
            </a:r>
            <a:r>
              <a:rPr lang="en-US" kern="0" smtClean="0">
                <a:latin typeface="+mn-lt"/>
              </a:rPr>
              <a:t>of any two integer numbers is an integer number again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there is a neutral element 0 such that n + 0 = 0 + n = n for all n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every integer number n has an “inverse”, viz. –n such that n + (– n) = 0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addition is is associative: (n</a:t>
            </a:r>
            <a:r>
              <a:rPr lang="en-US" kern="0" baseline="-25000" smtClean="0">
                <a:latin typeface="+mn-lt"/>
              </a:rPr>
              <a:t>1 </a:t>
            </a:r>
            <a:r>
              <a:rPr lang="en-US" kern="0" smtClean="0">
                <a:latin typeface="+mn-lt"/>
              </a:rPr>
              <a:t>+ n</a:t>
            </a:r>
            <a:r>
              <a:rPr lang="en-US" kern="0" baseline="-25000" smtClean="0">
                <a:latin typeface="+mn-lt"/>
              </a:rPr>
              <a:t>2</a:t>
            </a:r>
            <a:r>
              <a:rPr lang="en-US" kern="0" smtClean="0">
                <a:latin typeface="+mn-lt"/>
              </a:rPr>
              <a:t>) + n</a:t>
            </a:r>
            <a:r>
              <a:rPr lang="en-US" kern="0" baseline="-25000" smtClean="0">
                <a:latin typeface="+mn-lt"/>
              </a:rPr>
              <a:t>3</a:t>
            </a:r>
            <a:r>
              <a:rPr lang="en-US" kern="0" smtClean="0">
                <a:latin typeface="+mn-lt"/>
              </a:rPr>
              <a:t> = </a:t>
            </a:r>
            <a:r>
              <a:rPr lang="en-US" kern="0" smtClean="0"/>
              <a:t>n</a:t>
            </a:r>
            <a:r>
              <a:rPr lang="en-US" kern="0" baseline="-25000" smtClean="0"/>
              <a:t>1 </a:t>
            </a:r>
            <a:r>
              <a:rPr lang="en-US" kern="0" smtClean="0"/>
              <a:t>+ (n</a:t>
            </a:r>
            <a:r>
              <a:rPr lang="en-US" kern="0" baseline="-25000" smtClean="0"/>
              <a:t>2 </a:t>
            </a:r>
            <a:r>
              <a:rPr lang="en-US" kern="0" smtClean="0"/>
              <a:t>+ n</a:t>
            </a:r>
            <a:r>
              <a:rPr lang="en-US" kern="0" baseline="-25000" smtClean="0"/>
              <a:t>3</a:t>
            </a:r>
            <a:r>
              <a:rPr lang="en-US" kern="0" smtClean="0"/>
              <a:t>)</a:t>
            </a:r>
            <a:endParaRPr lang="en-US" kern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67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  <a:p>
            <a:pPr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49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Frieze groups (overview)</a:t>
            </a:r>
            <a:endParaRPr lang="nl-NL"/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92703"/>
            <a:ext cx="4283968" cy="556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79512" y="1752600"/>
            <a:ext cx="489654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+mn-lt"/>
              </a:rPr>
              <a:t>Translations in one direction only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Glide reflections along one line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+mn-lt"/>
              </a:rPr>
              <a:t>No other rotations than 180</a:t>
            </a:r>
            <a:r>
              <a:rPr lang="en-US" sz="2400" kern="0" baseline="30000" dirty="0" smtClean="0">
                <a:latin typeface="+mn-lt"/>
              </a:rPr>
              <a:t>o</a:t>
            </a:r>
            <a:endParaRPr kumimoji="0" lang="en-US" sz="2400" b="0" i="0" u="none" strike="noStrike" kern="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 are 7 frieze groups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623731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 smtClean="0">
                <a:solidFill>
                  <a:srgbClr val="7030A0"/>
                </a:solidFill>
                <a:hlinkClick r:id="rId4"/>
              </a:rPr>
              <a:t>http://euler.slu.edu/escher/index.php/Frieze_Names_Exploration</a:t>
            </a:r>
            <a:endParaRPr lang="nl-NL" sz="1200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933056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smtClean="0">
                <a:hlinkClick r:id="rId5"/>
              </a:rPr>
              <a:t>en.wikipedia.org/wiki/</a:t>
            </a:r>
            <a:r>
              <a:rPr lang="en-US" dirty="0" err="1" smtClean="0">
                <a:hlinkClick r:id="rId5"/>
              </a:rPr>
              <a:t>Frieze_group</a:t>
            </a:r>
            <a:r>
              <a:rPr lang="en-US" dirty="0" smtClean="0"/>
              <a:t> for the reflections, translations, rotations and glide reflections of each group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7849244" cy="2952328"/>
          </a:xfrm>
        </p:spPr>
        <p:txBody>
          <a:bodyPr/>
          <a:lstStyle/>
          <a:p>
            <a:pPr algn="ctr">
              <a:buNone/>
            </a:pPr>
            <a:r>
              <a:rPr lang="en-US" sz="8000" smtClean="0"/>
              <a:t>Rosette groups</a:t>
            </a:r>
            <a:endParaRPr lang="en-US" sz="8000" dirty="0" smtClean="0"/>
          </a:p>
          <a:p>
            <a:endParaRPr lang="en-US" dirty="0" smtClean="0"/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EB532726-C744-459F-97FD-2F7EC5FAEA58}" type="slidenum">
              <a:rPr lang="nl-NL" smtClean="0"/>
              <a:pPr/>
              <a:t>50</a:t>
            </a:fld>
            <a:endParaRPr lang="nl-NL" smtClean="0"/>
          </a:p>
        </p:txBody>
      </p:sp>
      <p:sp>
        <p:nvSpPr>
          <p:cNvPr id="40965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AAE6285-B436-4224-9953-606F1823F3B8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107522" name="AutoShape 2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4" name="AutoShape 4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6" name="AutoShape 6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EB532726-C744-459F-97FD-2F7EC5FAEA58}" type="slidenum">
              <a:rPr lang="nl-NL" smtClean="0"/>
              <a:pPr/>
              <a:t>51</a:t>
            </a:fld>
            <a:endParaRPr lang="nl-NL" smtClean="0"/>
          </a:p>
        </p:txBody>
      </p:sp>
      <p:sp>
        <p:nvSpPr>
          <p:cNvPr id="40965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AAE6285-B436-4224-9953-606F1823F3B8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107522" name="AutoShape 2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4" name="AutoShape 4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6" name="AutoShape 6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2844728" y="6490512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hlinkClick r:id="rId3"/>
              </a:rPr>
              <a:t>Source: http://www.panoramio.com/photo/31164826</a:t>
            </a:r>
            <a:endParaRPr lang="nl-NL" sz="1200" dirty="0"/>
          </a:p>
        </p:txBody>
      </p:sp>
      <p:sp>
        <p:nvSpPr>
          <p:cNvPr id="14" name="Rectangle 13"/>
          <p:cNvSpPr/>
          <p:nvPr/>
        </p:nvSpPr>
        <p:spPr>
          <a:xfrm>
            <a:off x="6588224" y="4293096"/>
            <a:ext cx="2555776" cy="2564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530" name="Picture 10" descr="http://mw2.google.com/mw-panoramio/photos/medium/31164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556792"/>
            <a:ext cx="6912768" cy="4603905"/>
          </a:xfrm>
          <a:prstGeom prst="rect">
            <a:avLst/>
          </a:prstGeom>
          <a:noFill/>
        </p:spPr>
      </p:pic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611188" y="215900"/>
            <a:ext cx="8281292" cy="922338"/>
          </a:xfrm>
        </p:spPr>
        <p:txBody>
          <a:bodyPr/>
          <a:lstStyle/>
          <a:p>
            <a:r>
              <a:rPr lang="nl-NL" dirty="0" smtClean="0"/>
              <a:t>Rosette groups </a:t>
            </a:r>
            <a:br>
              <a:rPr lang="nl-NL" dirty="0" smtClean="0"/>
            </a:br>
            <a:r>
              <a:rPr lang="nl-NL" dirty="0" smtClean="0"/>
              <a:t>(example from architecture)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EB532726-C744-459F-97FD-2F7EC5FAEA58}" type="slidenum">
              <a:rPr lang="nl-NL" smtClean="0"/>
              <a:pPr/>
              <a:t>52</a:t>
            </a:fld>
            <a:endParaRPr lang="nl-NL" smtClean="0"/>
          </a:p>
        </p:txBody>
      </p:sp>
      <p:sp>
        <p:nvSpPr>
          <p:cNvPr id="40965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AAE6285-B436-4224-9953-606F1823F3B8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107522" name="AutoShape 2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4" name="AutoShape 4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6" name="AutoShape 6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6588224" y="4293096"/>
            <a:ext cx="2555776" cy="2564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611188" y="215900"/>
            <a:ext cx="8281292" cy="922338"/>
          </a:xfrm>
        </p:spPr>
        <p:txBody>
          <a:bodyPr/>
          <a:lstStyle/>
          <a:p>
            <a:r>
              <a:rPr lang="nl-NL" dirty="0" smtClean="0"/>
              <a:t>Rosette groups </a:t>
            </a:r>
            <a:br>
              <a:rPr lang="nl-NL" dirty="0" smtClean="0"/>
            </a:br>
            <a:r>
              <a:rPr lang="nl-NL" dirty="0" smtClean="0"/>
              <a:t>(example from nature)</a:t>
            </a:r>
            <a:endParaRPr lang="nl-NL" dirty="0"/>
          </a:p>
        </p:txBody>
      </p:sp>
      <p:pic>
        <p:nvPicPr>
          <p:cNvPr id="3074" name="Picture 2" descr="File:Snowcrysta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628800"/>
            <a:ext cx="5724128" cy="450128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95736" y="6509279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commons.wikimedia.org/wiki/</a:t>
            </a:r>
            <a:r>
              <a:rPr lang="en-US" sz="1400" dirty="0" err="1" smtClean="0">
                <a:solidFill>
                  <a:srgbClr val="7030A0"/>
                </a:solidFill>
              </a:rPr>
              <a:t>Image:Snow_crystals.png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Rosette  groups (overview)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2206079"/>
            <a:ext cx="3921125" cy="3959225"/>
          </a:xfrm>
        </p:spPr>
        <p:txBody>
          <a:bodyPr/>
          <a:lstStyle/>
          <a:p>
            <a:pPr lvl="0">
              <a:defRPr/>
            </a:pPr>
            <a:r>
              <a:rPr lang="en-US" sz="2400" dirty="0" smtClean="0"/>
              <a:t>n-fold rotational symmetry</a:t>
            </a:r>
          </a:p>
          <a:p>
            <a:pPr lvl="0">
              <a:defRPr/>
            </a:pPr>
            <a:r>
              <a:rPr lang="en-US" sz="2400" dirty="0" smtClean="0"/>
              <a:t>i.e. rotations over 360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/n</a:t>
            </a:r>
          </a:p>
          <a:p>
            <a:pPr lvl="0">
              <a:defRPr/>
            </a:pPr>
            <a:r>
              <a:rPr lang="en-US" sz="2400" dirty="0" smtClean="0"/>
              <a:t>no reflections</a:t>
            </a:r>
          </a:p>
          <a:p>
            <a:pPr lvl="0">
              <a:defRPr/>
            </a:pPr>
            <a:r>
              <a:rPr lang="en-US" sz="2400" dirty="0" smtClean="0"/>
              <a:t>no translations</a:t>
            </a:r>
          </a:p>
          <a:p>
            <a:pPr lvl="0">
              <a:defRPr/>
            </a:pPr>
            <a:r>
              <a:rPr lang="en-US" sz="2400" dirty="0" smtClean="0"/>
              <a:t>no glide reflections</a:t>
            </a: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2206079"/>
            <a:ext cx="3921125" cy="3959225"/>
          </a:xfrm>
        </p:spPr>
        <p:txBody>
          <a:bodyPr/>
          <a:lstStyle/>
          <a:p>
            <a:pPr lvl="0">
              <a:defRPr/>
            </a:pPr>
            <a:r>
              <a:rPr lang="en-US" sz="2400" dirty="0" smtClean="0"/>
              <a:t>n-fold rotational symmetry</a:t>
            </a:r>
          </a:p>
          <a:p>
            <a:pPr lvl="0">
              <a:defRPr/>
            </a:pPr>
            <a:r>
              <a:rPr lang="en-US" sz="2400" dirty="0" smtClean="0"/>
              <a:t>i.e. rotations over 360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/n</a:t>
            </a:r>
          </a:p>
          <a:p>
            <a:pPr lvl="0">
              <a:defRPr/>
            </a:pPr>
            <a:r>
              <a:rPr lang="en-US" sz="2400" dirty="0" smtClean="0"/>
              <a:t>n reflection lines</a:t>
            </a:r>
          </a:p>
          <a:p>
            <a:pPr lvl="0">
              <a:defRPr/>
            </a:pPr>
            <a:r>
              <a:rPr lang="en-US" sz="2400" dirty="0" smtClean="0"/>
              <a:t>no translations</a:t>
            </a:r>
          </a:p>
          <a:p>
            <a:pPr lvl="0">
              <a:defRPr/>
            </a:pPr>
            <a:r>
              <a:rPr lang="en-US" sz="2400" dirty="0" smtClean="0"/>
              <a:t>no glide reflections</a:t>
            </a:r>
          </a:p>
          <a:p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/ name of department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E8D1F0F8-26F2-4AC6-9565-8B883AEE4A4B}" type="slidenum">
              <a:rPr lang="nl-NL" smtClean="0"/>
              <a:pPr>
                <a:defRPr/>
              </a:pPr>
              <a:t>53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DC6338CF-DCD2-45C9-8D34-E7D08BE601B6}" type="datetime1">
              <a:rPr lang="nl-NL" smtClean="0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5048" y="1412776"/>
            <a:ext cx="8568952" cy="59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sz="2400" kern="0" dirty="0" smtClean="0">
                <a:latin typeface="+mn-lt"/>
              </a:rPr>
              <a:t>For each number n≥1 there are two rosette groups: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4450804"/>
            <a:ext cx="1584176" cy="152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493" y="4365104"/>
            <a:ext cx="196173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475656" y="6519446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Source: Fejes Toth, Regular figures</a:t>
            </a:r>
            <a:endParaRPr lang="nl-N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4.bp.blogspot.com/-tP8MT6Xtn5w/TtuOJRE0QoI/AAAAAAAAAdI/zX9klZZIbA4/s1600/frieze+group%25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9387" cy="64533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496" y="6608385"/>
            <a:ext cx="910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Source: Fun with Mathematics: Symmetry in Art and Nature ( Part 2 of 3) - Frieze Patterns, KNM, xploreandxpress.blogspot.nl/</a:t>
            </a:r>
            <a:endParaRPr lang="en-US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  <a:p>
            <a:pPr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5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Groups</a:t>
            </a: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1752600"/>
            <a:ext cx="87484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b="1" kern="0" smtClean="0">
                <a:latin typeface="+mn-lt"/>
              </a:rPr>
              <a:t>Properties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endParaRPr lang="en-US" kern="0" smtClean="0">
              <a:latin typeface="+mn-lt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kern="0" smtClean="0">
                <a:latin typeface="+mn-lt"/>
              </a:rPr>
              <a:t>consider the set  </a:t>
            </a:r>
            <a:r>
              <a:rPr lang="en-US" b="1" kern="0" smtClean="0">
                <a:latin typeface="+mn-lt"/>
              </a:rPr>
              <a:t>R </a:t>
            </a:r>
            <a:r>
              <a:rPr lang="en-US" kern="0" smtClean="0">
                <a:latin typeface="+mn-lt"/>
              </a:rPr>
              <a:t>\ {0} of non-zero real numbers: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kern="0" smtClean="0">
                <a:latin typeface="+mn-lt"/>
              </a:rPr>
              <a:t> 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the multiplication  </a:t>
            </a:r>
            <a:r>
              <a:rPr lang="en-US" kern="0" smtClean="0"/>
              <a:t>x</a:t>
            </a:r>
            <a:r>
              <a:rPr lang="en-US" kern="0" baseline="-25000" smtClean="0"/>
              <a:t>1</a:t>
            </a:r>
            <a:r>
              <a:rPr lang="en-US" kern="0" smtClean="0"/>
              <a:t>.x</a:t>
            </a:r>
            <a:r>
              <a:rPr lang="en-US" kern="0" baseline="-25000" smtClean="0"/>
              <a:t>2  </a:t>
            </a:r>
            <a:r>
              <a:rPr lang="en-US" kern="0" smtClean="0">
                <a:latin typeface="+mn-lt"/>
              </a:rPr>
              <a:t>of any two non-zero real numbers is a non-zero real number 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there is a neutral element (= 1) such that x.1 = 1.x = x for all x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every non-zero real number x has an inverse, viz. x</a:t>
            </a:r>
            <a:r>
              <a:rPr lang="en-US" kern="0" baseline="30000" smtClean="0">
                <a:latin typeface="+mn-lt"/>
              </a:rPr>
              <a:t>-1</a:t>
            </a:r>
            <a:r>
              <a:rPr lang="en-US" kern="0" smtClean="0">
                <a:latin typeface="+mn-lt"/>
              </a:rPr>
              <a:t> such that x.</a:t>
            </a:r>
            <a:r>
              <a:rPr lang="en-US" kern="0" smtClean="0"/>
              <a:t> x</a:t>
            </a:r>
            <a:r>
              <a:rPr lang="en-US" kern="0" baseline="30000" smtClean="0"/>
              <a:t>-1</a:t>
            </a:r>
            <a:r>
              <a:rPr lang="en-US" kern="0" smtClean="0">
                <a:latin typeface="+mn-lt"/>
              </a:rPr>
              <a:t> = 1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multiplication is is associative: (x</a:t>
            </a:r>
            <a:r>
              <a:rPr lang="en-US" kern="0" baseline="-25000" smtClean="0">
                <a:latin typeface="+mn-lt"/>
              </a:rPr>
              <a:t>1 </a:t>
            </a:r>
            <a:r>
              <a:rPr lang="en-US" kern="0" smtClean="0">
                <a:latin typeface="+mn-lt"/>
              </a:rPr>
              <a:t>. x</a:t>
            </a:r>
            <a:r>
              <a:rPr lang="en-US" kern="0" baseline="-25000" smtClean="0">
                <a:latin typeface="+mn-lt"/>
              </a:rPr>
              <a:t>2</a:t>
            </a:r>
            <a:r>
              <a:rPr lang="en-US" kern="0" smtClean="0">
                <a:latin typeface="+mn-lt"/>
              </a:rPr>
              <a:t>) . x</a:t>
            </a:r>
            <a:r>
              <a:rPr lang="en-US" kern="0" baseline="-25000" smtClean="0">
                <a:latin typeface="+mn-lt"/>
              </a:rPr>
              <a:t>3</a:t>
            </a:r>
            <a:r>
              <a:rPr lang="en-US" kern="0" smtClean="0">
                <a:latin typeface="+mn-lt"/>
              </a:rPr>
              <a:t> = </a:t>
            </a:r>
            <a:r>
              <a:rPr lang="en-US" kern="0" smtClean="0"/>
              <a:t>x</a:t>
            </a:r>
            <a:r>
              <a:rPr lang="en-US" kern="0" baseline="-25000" smtClean="0"/>
              <a:t>1 </a:t>
            </a:r>
            <a:r>
              <a:rPr lang="en-US" kern="0" smtClean="0"/>
              <a:t>. (x</a:t>
            </a:r>
            <a:r>
              <a:rPr lang="en-US" kern="0" baseline="-25000" smtClean="0"/>
              <a:t>2</a:t>
            </a:r>
            <a:r>
              <a:rPr lang="en-US" kern="0" smtClean="0"/>
              <a:t>.x</a:t>
            </a:r>
            <a:r>
              <a:rPr lang="en-US" kern="0" baseline="-25000" smtClean="0"/>
              <a:t>3</a:t>
            </a:r>
            <a:r>
              <a:rPr lang="en-US" kern="0" smtClean="0"/>
              <a:t>)</a:t>
            </a:r>
            <a:endParaRPr lang="en-US" kern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3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  <a:p>
            <a:pPr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</a:pPr>
            <a:endParaRPr lang="en-US" sz="2000" b="1" smtClean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A6EC4C93-7A19-4978-B350-76F681AE66BC}" type="slidenum">
              <a:rPr lang="nl-NL" smtClean="0"/>
              <a:pPr/>
              <a:t>6</a:t>
            </a:fld>
            <a:endParaRPr lang="nl-NL" smtClean="0"/>
          </a:p>
        </p:txBody>
      </p:sp>
      <p:sp>
        <p:nvSpPr>
          <p:cNvPr id="55301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E6AE4C2-5C07-437B-AC8E-029518A1A98B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Groups</a:t>
            </a: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1752600"/>
            <a:ext cx="87484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b="1" kern="0" smtClean="0">
                <a:latin typeface="+mn-lt"/>
              </a:rPr>
              <a:t>Properties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endParaRPr lang="en-US" kern="0" smtClean="0">
              <a:latin typeface="+mn-lt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kern="0" smtClean="0">
                <a:latin typeface="+mn-lt"/>
              </a:rPr>
              <a:t>the given set should have: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kern="0" smtClean="0">
                <a:latin typeface="+mn-lt"/>
              </a:rPr>
              <a:t> 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closure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identity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invertability</a:t>
            </a:r>
          </a:p>
          <a:p>
            <a:pPr marL="268288" lvl="0" indent="-268288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kern="0" smtClean="0">
                <a:latin typeface="+mn-lt"/>
              </a:rPr>
              <a:t>associativity</a:t>
            </a:r>
          </a:p>
        </p:txBody>
      </p:sp>
    </p:spTree>
    <p:extLst>
      <p:ext uri="{BB962C8B-B14F-4D97-AF65-F5344CB8AC3E}">
        <p14:creationId xmlns:p14="http://schemas.microsoft.com/office/powerpoint/2010/main" val="19952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7849244" cy="2952328"/>
          </a:xfrm>
        </p:spPr>
        <p:txBody>
          <a:bodyPr/>
          <a:lstStyle/>
          <a:p>
            <a:pPr algn="ctr">
              <a:buNone/>
            </a:pPr>
            <a:r>
              <a:rPr lang="en-US" sz="8000" dirty="0" smtClean="0"/>
              <a:t>Wallpaper groups</a:t>
            </a:r>
          </a:p>
          <a:p>
            <a:endParaRPr lang="en-US" dirty="0" smtClean="0"/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EB532726-C744-459F-97FD-2F7EC5FAEA58}" type="slidenum">
              <a:rPr lang="nl-NL" smtClean="0"/>
              <a:pPr/>
              <a:t>7</a:t>
            </a:fld>
            <a:endParaRPr lang="nl-NL" smtClean="0"/>
          </a:p>
        </p:txBody>
      </p:sp>
      <p:sp>
        <p:nvSpPr>
          <p:cNvPr id="40965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AAE6285-B436-4224-9953-606F1823F3B8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107522" name="AutoShape 2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4" name="AutoShape 4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6" name="AutoShape 6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8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l-NL"/>
              <a:t>/ Departement of Industrial Design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PAGE </a:t>
            </a:r>
            <a:fld id="{EB532726-C744-459F-97FD-2F7EC5FAEA58}" type="slidenum">
              <a:rPr lang="nl-NL" smtClean="0"/>
              <a:pPr/>
              <a:t>8</a:t>
            </a:fld>
            <a:endParaRPr lang="nl-NL" smtClean="0"/>
          </a:p>
        </p:txBody>
      </p:sp>
      <p:sp>
        <p:nvSpPr>
          <p:cNvPr id="40965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AAE6285-B436-4224-9953-606F1823F3B8}" type="datetime1">
              <a:rPr lang="nl-NL" smtClean="0"/>
              <a:pPr/>
              <a:t>28-2-2016</a:t>
            </a:fld>
            <a:endParaRPr lang="nl-NL" smtClean="0"/>
          </a:p>
        </p:txBody>
      </p:sp>
      <p:sp>
        <p:nvSpPr>
          <p:cNvPr id="107522" name="AutoShape 2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4" name="AutoShape 4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7526" name="AutoShape 6" descr="data:image/jpeg;base64,/9j/4AAQSkZJRgABAQAAAQABAAD/2wCEAAkGBhMSERUUExMWFBUWGB4aGBgXGRccGhsaHRgcGxgYHhsaHCYeHBokHBwaHy8gIygpLCwtFx8xNTAqNSYrLCkBCQoKDgwOGg8PGiwkHCQsLCwsLCwsLCkpLCksKiwsLCwsKSwpLCwsKSksKSksKSksLSwsLCksKSwsKSksKSwpKf/AABEIALcBEwMBIgACEQEDEQH/xAAbAAACAwEBAQAAAAAAAAAAAAAEBQADBgIBB//EAEIQAAIBAgQEBAQDBgMHBAMAAAECEQMhAAQSMQUiQVEGE2FxMoGRoSNCsRRScsHR8GKC4RUkM5KywvEHQ3OiFmOz/8QAGQEAAwEBAQAAAAAAAAAAAAAAAAECAwQF/8QAJREAAgICAgIBBAMAAAAAAAAAAAECESExAxJBUWETIjKBBEJx/9oADAMBAAIRAxEAPwD5XiY9GJj1TiIBhhwxUOoEc0SPUAGV9+vywDGDuC0tVdAdpv8AQ4z5lcGVB1JC/ieSIoK8xYWkz0tfbcfTAedpRRoHqwY//cqP0xpPF3MNPdwPuw/kPphJx2hHkIOlIR/mJb/ux5iTqzrbzRpPDXhVHy2tp1NBB7CR9Zw48UUGCqinT5hVSQBOkAmD6XPyjD7h+VFOhTQbKqj6C+AON0qIUPV+GmZHTmjHL2bZtWBfUydKlQNJDLkflEklYMR2EAR0thnWYkI9hpIPMpJAIgwN9V8ZpvE9QmKaKizYKAZm++0k79ryMaHg+eaqrLUWHUC20g9YNx13+2B2gsp8QAJTcs0SthpB5huYIudNwDblvjP1FY6hoSmtnK1eaoTMBiAPiJPX6Y01LOqJR0KqoF222Bgses7b7dJGFefempnzwVB1BeUwR8IlfyydUXFsUsCFueoUhmgzS2kAaKameX4iYEBZ6jf0nFi8Maiz6VFUuSBr20ka2diQItYHvOK8rm9AgeY7bkwIcxexgkA6iB3ucXvm6lQ8qSNBUBjIN5YsFAnoJNuaeuKtipBfDaYHIEUOpWoFkldirMGPZSDF9seU8y+tSUqadRCjVOqSeYkWOw0qbCZ9cA0KlXlPn6VcwIKqB0sOhMjlEb4JpZHXRqMpatUSQBzEgyRF7E9THaPdAaJ89TpglqqzcqCVkdlAF42xiw6yzPLudwAxE35iGNyLEDa598PE4aF2o6ZTd2RYaDYreGmDIFunUYrqXiPLjTpZKas43MaSYixF46dsIYFTzLbCjII5Q8SJEEggTBkb/vDuMMcpm8ytNRrSkp2kAexlpB7Dbcbb4X5nNeWqsRVJBgNrp0w0R8QUkkW7dcLTxkKNISiJM38yqZ+cCYw8AaOnkK1RNRrM4LONOoqCVmZAkSSOm09cU+H835tFzTQeYCoYelhNzPwhiJ64zVbxFVPw1XvtoVE37QCfvOFnDvM1kBmAa5gsA17SQR364pRwS2b/ADNIh3811SkUAVSyqdUc1pncmMG5OiDmAaR/B0Bp1Ey0wFtv3vjEqoEMCoZW/wDbALAgfFKgyo9b+uLslxPUZ0jUNmTlba0+XAZj/iAwqGBZikVqOpEEO2/ucAhT5u+/9/XF9fPk1CajBiROq1z1mBBOGfBcgtWmxIALNY9RFh/Oe+PR+rFccTl6PsxdjxmjfBSZXmZbQrEFugCxqb6kAepxRmaRBMiNiB/hN1xU/wCZBOllkx4JNWyniWV8tr3spNjuR8PvGAK9YEjSYnqTMYN4nxJnZrkSZVftM7YVtSN+vc44I9nmR0YWEETKhT1EyQP5XwRlkKiDB7Adu59PvjqmQVUxJG3oehP9PTHGULBirb7z3nfHXxxqWNGMnjJeVncz+nyH898SMeNVHfHJcmy29T0x0p8elszqW2dEjExyMuvaffExp93onBZj0DHoGPQMMkkYa+Gqc1x6AnCzDnwywV3Y9AB8yf8AT7Yy5nXGy+PMkDeIHl1/iJ+0/wDdgTiChq6HdQFE9LIo/XDV1ViSaZYppFzYhrE+kaY+mO6fDlNVjVhKeoGTAMAkkbiJsPnjz1Ooo6nG2aev4myyiA+r+FWPQjeIP1wh45xbziuhHADei36bSflirMcQoAKKTqGDliVQ1JuYELYgCN/XAtfPgggippkkAmnSAmZi+q89ewxzVRrbPHpO0nSFAIUAdAf3W+pLT0PthgHdbvmdOkhG0xYCYlUuBYgDrbbC/wD2nSYHWaS6mkg66htJm8KLk7d8DPx9geV3UzMqET5zDH5zgoB1n8h+KAEdkNMnUbjX0kkiJifdr2wJrp02BPl0+UjmqDUDcTCjm6WO18KHzD1LFGYzH4jO1z0MmBb0jHCM420J1gaVO+1rz9cMB1RzkhCGZ9IM6KfKRa01ItaZHvgU5xV0cpJQ6lNWqLEx0STFtsUU+DVGuTUYSL6WEjrBaAD88eHhtNfjdAbzNQb/AJTFPUbD2wrCjv8A2wFEL5ai5/DpajPUzUMTtcDtjmrxx3ETVcnaXgeo00wo9xPTHVOnS/Lqfb4KRNxtdyPfbFjZlQSTT6k/i1VW53MUwDgsdHWX41VVISmij4pKiYnprm57HYYi57M1DAqloO1MFhcXIABFuxm98VU+JyYTyVP+CmXP/NUt98dtWqvF8xUUmN9Ck9gAMKwo7zPC6rx5paFJI8x1UAHb421b798AvlaSmDUpm0HTre8yTYATg2rwoqVApDWfyNzt2BLSRHyn5AkMOGeHK1RyGfy4EkKoBE7CB7bmfn0XYdCk6L6FrOZtCKizsN5O3rjQ+GPDwdRUekC15m9wek9MC5XhKGtf8TSTDwwAI9RysfvjUU86uXy9VpHIzjmPXUYBMWmx2wm/Q6DqVCnpMBV3sB29rYV5vgdKrd6akjZhZh8xBwp8N+I6PmGn5zPqJu40nWe14g7xG+GvE+PpSqpTkHVICi7M0D7DaZ3wdaYrPl3GMr5WYqIZgMQJuYBtjTcJeKShSkEgC+kTuwuSZO82iceeJPD3mVVZWCvVqP8AEQFFMBSWM+pPvj3OBaFNglRakmAVAhYAEb3gATtjSUsEJZFfFq2jzAPzEGRMRJLRIvfr6YF4dVBUs7GAdvTfv/cY8zHGHZdNiRI1XjSRcQbGRgY1C5giOp2uQBH+uElSE8ntXmZyRBa42HKbz2xwreVtfUI7iD7E4KzDKw5RAtMxYfL+74EzRk2tpEiPkPrGNk1JJEatnmsgkDqevywQatriTt9RjzLtrSTuIA95/pjgVl1db2I9emK7tPrF4El5aI6HYAfQfocd0FZRcAr3E29xjvLAbTftPTpGLQIJ7NY4uHZQ7x2iZNOXVkjExyikDEx6Sk/RzNHcY9GJGPQMUSTB3C86VFTSQAIm0k3iwkXki15v2wIq41fh7w6jUZllE2IMMzfm9dINh66j2xx/y5VGjo4I27EVXLVMyrB206F1rIVVtuLDt6mMANxH8MoEQb8xALG83JEz09cbup4XpaG5NcA/ESRt/iPfGPzeQZGqFbBW0AKFJ9YJ27481SOugPL5WrUsGdh2UMbd7CPTFv8AsUgc5VDH5mQQZ7aiYjpGO8rlqlWyh6kb6nOkfSAf73wTleGsTGhUg3ZVkT1BLDfpINsJsaQNTy9FT/xA15ARXfptJ0iMWzTUCKdQiI5jTpiJnqCfvhpl/DdSoAzViCDdV5Y+QO/vPzwLnMrQpMTVXUAIXVdm7t3ImR8umEnY6oC/bhMBaQPqalU/0xaK7L8VVqfoqpTJ+Qv/ADwO+cZrIFpJ6CCR8uv9zhpmeDCoutULMgAqLBJJC/HtfaD2PviqJsWvVpOwAWpVYnd2bqfWI9ox3VqtTcqlJAAd7bdNwOkY7psqKajSqzCQsy0XgSJ02O8SRgquqV6QqoQjLyuKkLMAQ4vfcAjfbecHXIrBsrUq1WAZU07mQ2wubTb59xiihXAljlqZAmWEAWnuD2wcnGKPmJ8ekNzMAAGItZTcqBI3Bm5GwF+d4QyVGLlUpEgrUayQ1wRvJIkwoJtsMNLI7L+GcZpFWlDTAEklYA7bTYmBeMaDL5ymtI1JDKo5FQam9hBIY7X+ZjGWzuW/3ZiCBT1gB9StrCrvKkhbtAXpA6nAOWZ6ZBonSd7S09gRsZ9ZxLgmNSaNdkspWdxWRVBdVMvJABWNIi5O+0ffGwo5be3ucZfIcdDsMvVdqVVbnQTvvo9T3SdQJgEmVxZnvFFKlRNNFrU9ECSiyeoVJYhmaN7gCSegObhkpSCeIVijDSqpSDASL6y1lVQICksY62HvGZ8VhqlRaNPSDrZyD/lgwNzJJ+foMFZbP5iuaVWqEWkrctMrzAkxq1QIeYiI9oOG+cy6pUaoVWQT/EboYHbphrAMyQ8JFQoRWpumkFiu7RJ+IX9CPtGLqXBjVrVqh1axoKA/l1KGiCBYW++NTn/MSqj6hD1FBWNgGAF95u3pf54rzGWmpUuQNYmBf4E29NxIw7ZNGU8QZ5TTp6gPNRGkjp+WPfc+mEWbE0fLC7QfckAwPWcMPGlFVqU1pn4UbWPRnZhM9bi29xil8/R8ugiBtSSajGIkppiw7ge33wmsWJsWZLKAqxCPyAlmmy9pEdTb/wAYAbMCTYEyTefYbRjXtUjJ1ylSC9QIVBUgyNJkQSD622GMhnMr5bsNwCL+4mPf+mNIO8sllq1tbLpWGO8E3jbfbrbF1HKlGIIJ1QJ+W3ecD8Py5q1LGG3Hv2wwoZDMq5Lo0EyWIMdtW22No4aM5A65flK3VQZnv/pjw5O2v4QIievW898O8pwN615UUwdyfiN5iBsI/uMKc0hNWlqnSSfkNRv76Y+mLlKMVSWxKLezjUWiIBFxYRB3HpvgmkoK3s3Ufz9sVPSlgEHP5etf8Qg61j1W4/hPfD/wlk1qUzIDBDKMRcA7j6ziOOc0tlNJ+BctJP3SfZrfpiY2X7CRso/5R88TGv1pezPojH0ckWHIlV/ZYHzOGWS8O5h1BWgoBEgu/Tvv/LG3z9WEiDEdrbevrA+eLUqwijYAATB6D0H88D5JvyHVLwY7M+FaqpLVVU2gU1iJ3vY7dMP9YoUF5pCLAZjuSZDG+1/kJx5xfPqFsdUCTHYcxMk/4Y+eMbxCvVr6VN0ABbSRadoAnm07D1O+OfkyzaBsOFZ/zaBLOrGbstl7zG4ESO9vXCV8lrosZ0ipWcydgNvvt7TgDLZcUqbg0nVSoUqwM3YFXnvBOw69IxoBnEo0KOv/AIbhpiS0kypFiZF/6zGMaNBhwDgqoDoqa12/Ibi5uo9dvXHvFOCEqqpCU1MuINwCG3mw3PrivK+IaNLT5dqCwGKhy+oiymnpkT3O5iOuFHiXxHS84AK4LCHIjUin8wAlde1r2G9xhKNj7AOc8RVKSsi6WqNcmIKjopYfEQPn6xvRw4CpRbzgWhx+IIlAQSTzQNAK/DIF7Qd/cx4fRC8VkAUzqcFSbSBqI0memksbzG+KlOWNHyqleCWDgxUKbQAeXbcyNj88a0iDxaKAmqtZXpKeaC4lhELBUGDI+U7xgR2qNUZnqEMGuKZIuCbLFhfthvW4foypI0kB1YFf+GeUhef8wB+LtHfAWTzbOWn49LENTASX0nSGA3BveN4PfDAY5dxXV6LOKjrLKV0moGWeQjUA0iRIMzYzhXndPmpSJc06Z/KoMtuXa4G5sokwPeauD1XWtT0WOoQBYT7dsUrQLVCCYLNf5mLfXBQrGGlaMB3DQdtLS5kMCF0iVNxNhvg7N8O1Zahz0zoBZvMbSSpgK5LRYEkQbg2jCoRUqBzLFm0gSbKBpQfQA48znEWraaaH8OnyjuxkkuYG5LGOgn3kodhlPjGWFN6SU3dS2rzFGgBxYaZktaBBA6kx0L4ZXV1bQvkNSTzGBZXapFo1wGS+mQtisg7YAqZamKdPzDpYKSjO0/mECILAmGGrbbpGD8lmxSFSq+lqXlgXk+YWMhU2gaQwuJkXECCgEQVSSwGozqLNMkm/uLz7742nAM6uYUecuqpTnQw62kgEiNXf21WhiUGQqLUR/wAJKJHMxeag8uRMSRFRZEAiGnpgV+IO9VapcLoI8pQBpQR6CJ3na84GrBYNafEdElVNGqaoYQppwFaYkmTAF5jF/iIkAkRvN/QUzhhkqKVgldI5wJA7/wByP8vrgXjqAkj3/wCimcYmgtzdY6aSyT+JIJ7eYI9TY74a1I82pP7wjUf8I27e2M5mKpJobrzgGDaFEwASewmAMaOs4Z6gBiVXcT0b+mGxGA8dZM06pe8VYIv2GkifkPkcJ8hS8waFWWCsxIJnSLtA2JG8dQD741njtFNJICzJIIM7MonuAQTGEvhNwMxQaxCuVP8ACVliT2AJw1+JL2LcrkKimqrEgqob0MkMresi4PrgTiac3UloP1A+98bbxiPxSURQFphCA41FNxqQi0CYvMR7YxGZzOr4hF5Bv/cRH0xcHbslqi/wxWKZhTBIMhgOindvQDefTG7q5YZkyLUV6mZqd4nZPX83S1zlaeX00FlPL17j8zzBLEkSKZAEKtu56Y+gZNR5SwAAY/vYY3SwZtnvkhV0iwiIA6drYzj8AYV01Lqp65Bts0ggjpBO49DjV+XOq+PB032wpRTEpGEOR8jNIZBFFDMESQAT/wBM4j8STTVbLHynkyp0gkNBJAuIB+mo9Bgujwl/26vqWVamzL2IcxHvuMY7OwGI2K9e/wDTtiEnHBYzfj2eBg1X+RQj7YmOstmVZQxJBO4UAD5DScTB2HSPpfFcuWpxLXKj5ah2wZ5CKdhPrc/e+BczSJdRpO4+InYS3rFwOmGCkjsPYf8AjGpkZHxFlC1XlBKuNLX7lVkel8MaVCmlR3hVGq7AdAAgA9ZP647q5INmQxklQbGYuZnsTy7dMCZnMAtLQokWMQxDmJJ62nHNLZvHQuTihqGtHMq6FHU/E7/oP7th0/DHc5chQQi3n8oIkt79P/GM5w3mSswtrqtF+gXR+pw84rwUVq8MToVFBAJAt3j364TKRXxEpRRq1L8So5KKVuCY6sLEW+3rbHUtbEm7FjcgEySZudyZPphjW4pUWvrpMaaKAqBZgoO4mNP+nbBmep1agp+S9YUqgLlgSSCDekCvRSCb3MydhFxVEt2UccyjuKOqJSiCUE6omC15tsDEkaQDHWl8o60n+NRykwGAAMwJ6E2mO4n00P8Asx69KCXFdEIkAgshYQZtzgapAgw87k4x9I+WZAKtcHe/QgqbH1BnDEMOC5sAmlUYijW5XBvp7P7gj6T2xyMlUy2Y0GJRgewIXm1T+6QJntiuuFYK51jUSNAUtcASVv8ADcfEZG3Nvhua4zOVYJJzFBYMi70Va4sTq0mDv0wYQAnCsorZhXpEMmotsysFgn4WUSNhInAbuBVIhmOogkEKFmVtIOpr+gkbnfBnB9XnoSx+GoB0/wDbboN8KMtlpchjpUAs7dlHxH1MWHckDDAYZnJGkCE53qCKZUG1IjmqRuLHQPXX2BwH5ZpQNMMRyqQbj989Qv67DqcVZrNNXfW5N4ATsoEKCfQCJ98M86lOklJSksq/BT+IhuYBjB8sCSbyRO3XAABlMoWJYwYu9Rtl9T0UDYADpYHDniHH6DjykTzVGny5IpnUJXVJ1aiZiDEQOskpK1N6hUuBvy0k+EfqWPcmSe5wdknRGLlqQdSIpkx82Kg6QN7/AOoGCCF4hQ0NRqUny2uJbUKh5ZMECGCyVJjttiZngqKdPnU5gPIVwmjbUH0xANp7mN7GocN8uppQKNZApsSCagJ5SCLsSLyJ3+WPeOu2sUbBKQC9tbdXIjeWaJ2k9ScSM1PgriqMr0abFwnPqIAB1HmCiSYkDeDfbDXieXY3/Ud0S89NvbGV8G1dGbAiJUjaBYavcHlH39MMOJeEw+cbUzsjQwUtMTuBqnrMdgY6YzlhlLR1nKNBRTJrIrLcyyxdTNgfX7YtHG8v5+lagFQrAkNciTFxvBxa/gaiDy059WY4R+MfCqhKWkBSakcoExpZv5YlU2N2Z/iVQ1KtXXGoNUJAsOTlUD0EzirJZ0U6VOV5pJJixBIK3A3ET88U5rJtScLzEgNNtgQN/SP1wBRquBYtEQf3YsJI63thpWibaNseI/t2mgFolyNRqEMCFBE3kkltoHSTbfGd43wEUKr0y2qOYECBe86ZMHAfh2jWep+FOoHUDMQ4B0+kkAiDY7dcaPxy81w0WakLfXp9vli0uroHlWPvE3DqRyYN/wAJJUiJgLtfeY2xbwRx5NIxMift7nBVV9eSYQsGkdh00YVeFKUZSkGOogtEdFkwMacUm00Z8iHdSrIa0YVniredpFJ2SINRRyhrWg3I9RhgtMwbdf544TLmf0HQX7DGrM0V1KoABJO/2/u+Mj444WCPNpoLQXYASZNj6+/tjQ+JeILQoA2Z55FP0LG+wE4wuS4tU5gWlWBBDTER0EjpYD5YzlJaLirA14jUpgKoEAD9L/fExHr3ssjv/YxMY38Gh9ZzXGaKVAXqoAAfzrvO1vSfpipPFmXYwjmo0bIrH7xGPm48MZqLqBfbUCZ9hO3U9MangXheqiFfOC3voFz7k3PpjeUqRmo2x/l8xqMmRuZPaI2jCDih0qCKVOrpSTrBOnlm146nDyjww0gwVixIN2km9up9MJ87xPKlXRnLMw0nQDa0WJiffHMnbs2OOEZXTQpLBE3P+Z0Jt9fph5xnNBUqS6oajaAWIW0AEybW5vphPwzilKrXp06esQJhwJaDbbbqenTFPjYA1KaTteO+o3v8gfniks5ELqXCVpa/NqaQF1SgZpEwGkgKZJCi/wCb0OKEru+hIqU6IOmEKgxquWaxNyTG17RhhwBmYvl2P4JXmgE6LyGXtJ0iwvbqMcVeHPSDRSbUtgpIZdLBl1ytysem7C5uMaWIWPwgU2Id4IudH8UW6n33OCHzTFtLAZgTbXZ/lUW//NIwK/EKhgNVchbBYXQB0AUrEekDBmSy3nBkJMmNOlFWYN0JUAQd+l1HfDEELmaLUSiVfLqSYWoUgzGoCqvLPYnSNx0x5l69XLVKbaWWL32feYOzAgxbHB4Y1MOrIqmY5iBMbXZhaMX8FpFS4SqphGbyqbBwTYBtN1BEyCIMxhAWZvNUMvmGdCYItTCkuhdYKnYCJNpnuBgKrlTUpFabgoGDVvMIRtM8liSDTkzIJkkWsMAodI2AnqJJvG5Jvt0Aw14UHHmuULKKTEqRuGUKBtquSL7WwZAWrmJJNAdb1mBt0imOh/xG/wDDi2hw4agdbCL65APvqgwJP88eLVrRy06CCwvraPq0fbFprVlUg1YViJ8pQp7/AJRe0kSDthMaPCGrlyocoxMBV0ggbFtI6xJG18W5PgpYhD5dIbwxQdLcpOon5YHz/CyrEVHrVI6szQfX2xRlshTYxTQ6j16/e2AB7xGi9Ap5CR5lMqKlVI0rrYFVUiJYksZ6OBA3Nv7Sy5dXrtTqkVY11QdZXSOQaTqa/SCL9BcA5Pi37MxAqEqOWokMUY7Np5SoqDutp3kYJ49wtjUFR2JpuoNIryqEIBsB1uJHz64Qzvw3n6ZzNMUaLqCTzu/TQ2ygRH+Yk9++5z1D/eFbm26f6YxvhEhs0OyKxm+3w/8AcD9cbrOv+Ip6EfyGM+QqJ2iar/rhR4opz5A//b0/+N5w0Bwt8RU4FG8/jLt/C2IjsbPnvEahFWqH3ZGBnoSY/lgfwhlkYgMurXqQ/MAj9Pvh941yq+WrQdeoqSReIJidjcYR+CaBLM0gKIv11AyIsek39cVGGGxSd0g3wDwipTz1ZWBApoQ3SZYaPrGr5YL/APURQKtI90i38R/rjUcOdSzEagWAkxG0wJgd8Zv/ANQaYapRXUJVWLCbhQRc+9wO/wBcNSuVsVYHXAAGyi+tOP8A6xjL8F8RslNaaUS7ILmQBcyPX02wsfxPVFGlSpnRpglhIY72/hgj6YXUahn4im2ojtO5HoP0xUZdbJkkzYtx7NsNK06azcfG36AY9Jzz38xVtNkAt35ifrjM1OJMr/hVySp/KzaWHoDt1ERgriXH50mm7mTqOt2GmPyjYFQel9sV3kLrEEyuVqVs4adZiSdStqtsDptEDoR3wufKnXewC9e4mR7yIwbwzN+ZWRQoFR3gVNys2mJgkTK+sYK8Z8NWi4SmIBUELuex9egN+s4TuwFCERiYEWw+L74mJ6k9j66q+38rdPYde5wdQJCHT8V4n+cYQcb4u9LywiyajhRAmw9O0T9CcaPKU4UTExJ7T1xtyvFBxrNizIeaUdqwBLmwA2WIgjv9cd0OBIqWTTbYAD+pwxqJJEDY2gYIO20++OVnQjI8MyQ/bjYHQBeNuWTHYycAeI6+XbMMKjOrLAstjAFibxfqAd9sO+CDVna7dnb2sQuM74mRVzbz1ufpb+/642jszZ3mOFmvTogBSktqFEkgNqhA5aG1af3o6xGOn48Muvk02NXSzTMPT5gvKLEtEE8pAGrrgdsu1Kg7rZqvKBJkLysxO8biOsGR0xRw6NDKwpkBdQG2mCNR1AEltPQyCY7YoRRWzdcnWXRNRJOinTBHXcCZxK1Kpo1GrVeWgamIXaWPbb9djGLC2u6aaSSYJ53gCdzygeoE3645p1xRGou4L2InU9TsIaRHqR1tOGIHy+RVj8Gpt2LGFUdySYC++GXD+IeXVX9kpozSAzsIQ90UWMHbUb+2+Bc5mTUhag0KsHy1sNuUsR8RG0m+8QMX1K/lUjpgGpKJEjSu1R4+qj3btgGX5irl63mMi1x5epjcMCOUMqsxkXMiRt3x0Ms1WmKqA0BTIDIjcwMRTqF99pWNhH+I454cAKNcAQBREesut/nc464TxM06imAyPKuo6qdwfW8/LCEQZ6oR+Iq11n4rJV2uQwENbq6nEzD03YeQ6ioemYgMD3Tl8tvSW/ym0dcYy1Oi2gVk0sutGYNdW2AgEkxawO3TC+qispYc1OFGxB2uWU3EtJB626yMCGc1cuaR0sKqNuZZwT3O4n3wZw/OamFOoztTc8wdzbs3e25vcA4Dy+ZdYAYmnMmm/OsC5jqv+UjGg4swOWmjRpaWYKVIf8OF1EOdcODYi1+onYeAQpylNnVyKtN4u7yAFkyWIIBAJOygn0nBdbxOqsFpa66KukK2hUYXuQQx/MRI0ECBPcvI0Klem9GuKSKdPlFZUeYCQKeknTLKWuO3UCymqgQsrJDLaCIItt6H+mFsB3weuFoV6oo+TyimIctdt9xMiQd9h6Y2ucHMvt/LGJ4vU8pKGXpvRLTrdakEkn4RB2sWv2iMbTNPBXp/4xlMuJYMKvEPwU//AJk9O43+eGinCzxF/wAJfSrT/wCsDER2VLRnfF1MjLi7EBxvFuVuuM94MaEqyOo6x3xpPFy/7udo1rt7MNsZvwQ0NV5gsEX/AObGy/Ej+xt+FVdRjSNtxJ+W0YxPiAsMxmQ25cj5EjT8gsY3vCuImYL6utxJ29LRjP8Aj/JrC1AIZiFJ7wJW3fpPtjJbKejH8JompXCogYrEqSYNtBut+vTC/NSrgQexGx9RjXeB8lFQ1VNyShFu6m31OEfjFNObq/xn7gHGsUu1GbwrAvL1ISJkGQSRIjoVBsf1xxWqsw0kQVJmNp9f9O+Cy7FEZjJLAmeoVQFHyxwYJqe5P1/nhOWQKKNV12vF9h/5xbns9UceYwaW5dcmDAHLPcCPrjilXGkOOmCKy+ZT8sN11qvrEGO0iPoMJOnkB7w3whl6lGm8zqUEy3Ui+x748wv4TVdaKi1p6n94+mJhtP2V+jcaA1RJgQZmPl/p9cPAixacIuF5UlEIfWJJJI1lvZjsZi+1o9cOEJtvhTlbFFUgmmnviVGExHXvjhZG8/XHFeqArGNgT9BOILMzwKvCZmp/EfqxI6/ywL4rzgFcRQWoxUFWYwIuNhvETc9u+OuHErkKrAaidNp7mb9t8eZ5vPyiuig1aYhhTJeBIESDvpg/M42RADks+G/AqUNWt51q7F1ZiAxBcmZgSNsV06FFa3lCvRZXOjRpYN8QgGoNQBkDrF7jt7wlfLC1KinSeVSzKkKQQ9SWIBIB5e59BgvhWTo0y3ltTq+WGYFCCTF1MSGiY+fpuxA3E8oqaRSVvMm/m6TEzuqyCRpPWOkTOFhohCXZ9R2Zjc+wHfpA6/XB3m0jpVyxqU0MvqQIzkl9JcmR8WmdpgSN8VZ8L5xBWyAqE3AbYtJ+I9Z6CMNAeUKruQXFOmAt2KsWWmo3nWAWi225Axaaz5hDV5SwMhCRK0xAWJIBAET9cD59GEUQp1EB6oiIA+BP+4jvHbHFQQnNEMQPkvMR9dOGIb8MzyCjXhRVgIrNPKdTRoU7GLmRIsOmAqmhVLU9TssDSysoUsDcySCoIJsTuB1Jx7lao/Zq42k0wB35iYj+mPMkjkMmknWpAAE80grYeoi3rgAM4XFagcuTzoC1EnrF3Q+/xD1nCdc2Q20Ha4G2xBGxX0wdQoqDBJDRyxElugiep+3thxxrLZVniEp1ngovmaVfUAVccrBZ2hgAdwcGEApza0UAimxLqpRRUAmfiOxYIIboSZWDvDPhOeFOjmSRqshakZ3J0hQdN1g/ELiB1vgatkSJar5dGokKD5i6WVbaepDKpW9gZ2B3Y8GUEtRVkqissPURlbSYJXlLaoDRJ0gW9bSyjP1OIV2AHl0wA2oAgtBPViWMRAH9nD/gdY1T52ZSkFogMaoseWNKnVMiPYzAvMYUUuH1TWNMqQdRneANifaOvt3w2zOVp1EOXWaYWCrsdKVH/NveBcBrglm7KcDBCZuJU6mZ8xqTVCzS9QwoANoVCJgLtqPQSox9KzpjR19bDve+Pmo4HWRlTyiAeoHLE3OqIAHe1r4+jLlgQJbUjEFP4dMD7yfnjOehxLlW15+uF3iO1CdoqUz9Ki4dCgAIURhP4npEZZ56FP8A+i4zWymIfFYnLvt8Seh3xkfCFSKlUTaAdz0JxpvEnEFKPSVizGNhtDAwTtMYynByaD1C4MFZER3BEzjVNdWiXuzV8N8XUqxYLSI0gsPWB/hv8r4G43xJcxlDVCMqiqoG1xG8TveCPTc9M1wOhqq6C4p6pEkTY9AOpPTDLxHw0ZcBUaQ9xJAdSBc6Zujb7WI9cT5H4POB8Y/Zm0kAhjIb36dwLYD8XnzKxqgcrxHuFAI+2FRrNAG87D72xYM6XUi0HdY29sUk0+wn6KqefASIlpGn67fpgavmmDmD1MD07Edfni6hmgHhwINrflvII+e+BFAapBMAsb+5xqoq7ozPKWYIBHrP9cMeF02qlkBCsqlgxOkDTcj0kYI4dwBajKpNi5BI6qBsCdjNj/EPnoPEvhpUb9o/9olVeBtG7exFutxhSaCjNDOp13xMGtwYuSyslNSTCNq1KJsDiYzpFZPpeUoaFVb2H6YJRr9PniuSf7OLEsDcj+f2xmaFyVzEQB7YD4rC0Kxv8DE/8pH9MFITthf4mUrlavqoG/dgMC2HgQVtK8OOqYLAQDBNhaYMDqTBsDijwtxSioajBpebYAlWBO3YcxFrgiQMEVstUqZNVWmVaQ6AlSWBF2gW62HqJ3wlo6aV3eKg2QLq0nu9wtt9MzYTA33RmV8U4Q1KoTWLO3RiSSR3+g2+XTDDw9RpBKkkqKqtSU9dRGoyRfoB/nGHWWennqARnmqgs7LpJI6/mBB6i/eMZniVSqD5QBoogIg2qNJuSQRvAMAxAXeJwJ2AWODlWNNdEKJ0B0liROkgEm15Imw7kYs4fxEHMaGYVKraVNWlTTShJAtq+I2iREb80YE8P0Up1dVjCuW02OkIdQBNoj+zgmnmaGUKlSxO4p6PxFY/DrF1HfckjphgV8RUGq1RnVQWIcsSCrFmBFrtMSInrO2K81lVqUddMAtTOlgrq50k8rMFmAen0OGfH6JqLTrUk/CcljO61Ty6JMQJn3nFOS4artTRm8ouw1JJV3AHT90Sxud9MCeqsA3hHh4fs7pUU63XzJiy6TAFpOq7kxMadjthQr+XrIbWZKUzSZTFiS+q4UafnJHri3IZdvPFcJpqB4RJ+FVsqAdBFvQYMzHFMtXd6VNjSJcRVA/CYqTE9VBnr72BjAAE9OrmJBREqGyFZL6S0OSdWkkTJYKNMkgRsfnOEo1Q1AAaRppLhlIUKNBDkEhRCzc3nAeaPl06yksKmry9RDKFVtTPykAyQsHcAOLnC6lR8vnpNpeRzBjq9zBnuIPTCAZcWpoaOX0vqTTChg0Ea32m5C3+LpHoAEvCtbqEBY2iJUD1ttvucNq1ZMxQRagKVUaJRDpKtdmAi1xdQR6dh756JSNGjrRmWPO5A2o3CgHYEdQZHQHcgBHGuLtQVU1g1iNLVSQGCkkhZNpgzJkgR1YacqaChiW5p3vJPb1+czhxxOmk30pcCTqZgAIC2EbAC15XAZ4XTBQlx+IeWwuesxcQ3KZG+BDPOHOqCKhD0WgOo2MmLXnUCbHe3aRj6bmabCmgSDojcxYSOx74+d0uHqC3Oy+XcjZTfSSJsYYxfpJHY7HgVcVKQqrUequw1WHK0WWBE+uImhoI45xWplstUrkAsAAqknTJYAdu5OMrxzxaauQmoFWpXICIh6K0M5BvBIIEyLDrjY8YSnUy1RaxWkjrEuQIO6ntIMHHxHNZkkix5BAAkjeSQTsDcxtM98KCst6sKrZLQzUzAcQQQbG1wCLG/wBxiunUYggOYm07g+/27YqOUcAVSRdokssyd+WdXXfFVWmWqsFJF7x0xdfJm3jAW+a2DDSwPsD2I9cNfEWWDV2qJUV1ZZnUtiAAVsd9oHr6HC6pmnWudXlsGX4QQwCkbW2PvcYLREuwY6is2kgnqCCPTT6YiX2hYqyGVNWqq7iQu+8/Ff2nDjxfkadJqXlIKY0Wj0Y7nqfXHfA2WnmAxHI4gG/KSd7X9PScW+L66VGCqL0wFJAiSeY2N7Afc4pTz8B4MbU5mOC6fDRAPmC+0f63xdQpLqMAb9cU8ReSBNl6frjTvbpE/IQtIrYTAuDOx6n0NsaF/FLlKSONSIu377TZoMg6d72JXbCAJ+HTW5k6mjeLRHr/AFwTl+HmqToJOi6g9ib+gO31OM2/Yf4e12V2LHUZMydBPztiYYZbw5UKglKfX4g+rfrGJhZ9jo+iUjAgAADaMWqs9/rikuLDr9cE0ogXG/bEFnIyZmdXtc9vcYR+LKYXLm5JLIJv3JiT1tjSF+x+gwg8WMq0dVQsVVpiBcmwPeBJwLYMX+KSFWig+LTpEbgALcHoZEA9OY7xjJqNMpE7T6R26DDrO5+nWZixJ0pqEgjUukuOkCwNj3+WFSZymEokKJqOVgzFiBA6/mifQbY3jZDO8lnnpurKIKmesn2vjWVc/RraqddRCuwpun7oJjVAOkHbrO8DfGapVj/vGinJpMIkEQAWkdySqknqemCKP7SaqnyXvR1EhYXWaWojaJ16R7gdsDQIsTKeT5hozUaNKsU0gAzqaGuWEAWtcnphbl8gwlmDMRdiTETfUYuJ9e/rg5uH5w0aGuoUYu3mS6qVXlWLm5IBPe+DRwRn/aCzmahISNbALrDLPKb22HQnqbF+2BTk85VpimqsBqJKAtZtQUKCNo1L1/MSLDADZND5lV31uGhmO5J2InuQb2iMPh4bph6Dg1T5IgRpGo6tV9R21E27QPXASeFqQpujVX0sytzOoI0hoEgMPzfYYVoMl1fiWpyj1qpaonqFK+WXIIkLOgAHrLTtumOcopRFTSP+IUjUStgGO3Uho++Hw4dl9QOpCVTT8Tty+X5dwoF9PWepxxVGXoUx5dDWoabrADWE85edh9MCaCmCIQTWVcuW8pZ1m/NEosWnr6GPTFD5qoqUCoEu8EhdWxXQWCkGwZmg+gI7E1PF5Wfw1XVvJ3jaYVSfrgan45Kk6lQiLBWYX/5mHfpg/QHT082z5pVR1pqrClC6QTrUDSYEwoMXsJjFA4Xm2pUECrK6gwZl5RqGmBq7emOqvjgmQtJB0mCT7zpF8Kn43XIu9Yg/4iB9NUYeQNIfCtbym1VCrEnTGplA1FpIix26xE2nfyt4aGmjqzIBpEknk5pYNEFgRG22MzSzLMw1LablmkwPrhjmeIWEVAkb6dRB/wCZsS20OkN24dlKZrM9chq0yQSCAX1kLpUzsBPQDpi8eMqa5fy6A5gBTQMthAHMbQYiIjf0xks2D1czciV9ZO4jEymRqNTaop+E35ehjbbvhPKGSvnTWOqoxPqxnrcj+9owuzMiWU3t8+3zjp6YZ/8A4y7VjSZtDhZAI5WIkETPfr1g4B4vwuolQKwuAJjYg3W/qJj2wopJmyk0nD2CZMMWM9b/AD/ucGFQpdhuFk+8f39MVOPKgxKnb0P9MTgn4tfQ0EPMg+xP26YdOWVoxa6umPU4Uj5JXRF1ABp/MYMN9b74rylSj5bLUOipqDU2AMEEAMp7DrOG3CMqaAKSCinUpKkkg3jtIM/X5YzfEq+py2lVUgsAogC8f6/PESy6H4KqLFSDNtjH6464znAxZ1N2bUe9xcH++uOKNQdZABuQATB2tN74ZZ+ilSlSTRUWrIWShk22A63jrO+L/tkgy7ViC3+IYrU329sMqXBGaCxCjrJHsIiZwWPD6BgNba9wIIO8SAVHXHRaRJbw/LOhpswE8oX0vbpExGNjnOEJSc1Etr6XgEXMD3v9cLc5kkXyqh1tCqLGZIIgkAySSbmPfB/inPGnSpiYLyJPTdZPpc4wlktYGD8VpTdhiY74PwWk9CmxRWLICSQDJi94748wUAJ/tsJSNRnhdgw3/hUHr3N7+2C6PiWmETa67HcTBHvOPnOez/mNJMgGEX0/ej17dMFcJ4a1Q6oFzYW77d49MHVLYWfS28R0ZCiosmwC3n6E4TeJuJ0GVaVZiQTPLI2+QG574zdLJl6ksSZkgiSCIMj0AA2wF4jyjJXSkrGAs23vvtubDCUVY3ZqVzGWDMw06ioU2jlIELBYiLDpgKvx7Los00UlfhBWmBc3uFDA9fljNVMioALar+stv2n77fO2LqfCSIgKR0O3WI+Gx/piqEOh45OnmRSZ21uBH1M4GbxvUklERbfuluvcgbzhdmKZSFhS07ACOu537x3vtvjr9gUrqkiPy2PaADG1+uCkAf8A/nNaxvbsAB+s4qfxNXfdSbzd2A29D/d8AvlhZVEtNydgTtYCNr3ED1sMMKWVUi8PaA0RtfSZ373wYQA9bjVaQYppHSXO/eWOKa+crxJYDVNwi/O8GNtt8d1VAOimACRJI+yyPe/YfYzIUNNhtf5x0jbucACz9qrsRFSrPoSsX2sBGOsplPMEA62/dLsOkWOx+R+uCM9VNk/L+be42j57W7euLqQWnbULAGALkt7dP5AYYAbZG+nykmeu/wDMz9cdU6QkhRqUbsoAA+V9UX6gdsNc/RJAMXcXIJ2gA/yH+bAiBVUGGgm8R2gbW6RiQPBkNvxBBHaDIibE2I+lhvgeovNpS5EhmNxI3AERPSY9upwYGJpsbAyLWMHYXj2+mK8lyggRMcs7g7z/AGO2HYETIoVunPvaYJ62mxH03tihwRyU15yJYxcCbXPUkzO4G2+CstUlr2B+g/nPXtimhUCNqHUzHpP3AFgNrYALsvlvLJChtuYMLNt0j3/rh1wwrzajY/ICOYz8t/Y4S5msJs2oTPSJt0A/1wXUzOihMHnNpG4EE77zYT6HviZKxp0W5nMh6nmFwjN8IMyFmVFtiPi9ycLuPZzWXNt0ZiO6oEVQe1nP+YYWDJ1czUbSwUKoZmYxv9yfQdsMczkD5DI0axvGxIFj3jEy+yhptirO6xSDaQVbqOlzYjphfkcwadVHXdWB+mNZwmiTlxIEQQfW5vjK0svqqqgMaiBJ6SYxrx0rRM23TN/xWs7Ui4DBYk2ER3kYB4f4b86k1OoCCQpRpECRO03sLjDAcqimDyquncwRt1OD+Ggq0gysARpmPX6Wxg8ZRaVnzyhlwtYU3P5tBjrzQR7HGrqC9MAGBVp9BEawP54znEeTOt6Vj/1403FW/DY6QNJB+jA/yxpN5TJjpgdPgdNKT02rCGIJkjlgyAFJ3uQT/Z4qDKgqTUEoIW4IAmQTuSQfl6Y9fIUtbnygxDtM/wAbeuC+HeHWe601A9YxP1Cugw4hnBTopU6KwgwT8SAi3y64XeO0NSjQqqpIAkt2DQQCPfGiGV1IyGBGn2tb6YIXhaVFVHAZdiLwYwXkmsHyfL8VqooUMwA7OQN+2JjZ53/0+qCowpqpSeWSNv7tiY27ImjFZJCWG28X2xo80WpXGnYAC+52Ow74mJiJbGtBXhzJqSVcltyO0n4rffC/jzg55zsFQH6ANb5WxMTCjsGcZRviqM0ODeBsTsBboP1Pc4sLcrE3jmv19RfrPXExMNiRRlKUFiw1Nc79dvoIgYIoV9Uk2hDET0uSfXExMGyivhzaX5jd97dT1+pPyxb58OATMWO/19T7ziYmHQgEMAZ9Z+9vtA+WC8sVLOemkkAz8UW9r4mJh0ABTz2uo8CIP0ER/L7nvi+rXk3HT9ScTExbSJs9fPvyr+WCAeoFv6Yi1SRvIkT9DjzExNARgzKdJ0mx/wDsB/PF/Dcv5tUILSGM3tCEz9se4mGAPRUawDtIB77xiVaflwB2nExMHkfg8rwCPUA/YY7z2YHkKOYkmJ1WAmIAO23TExMJ+AGXC/DKtTZgSq6gCZ2gT6/YYAfMyspzRKk9SADefaDiYmM6vZTwc+HKjeWywDBkT2NiPqD9cJ6Vq6ejr+oxMTFr8mS9I3nmAdz9sGZZzudX1HbExMczNjB+I005qp/HN79AcaHiqjyqkfuH9MTExrPUSIeQilS1O5j4mJ+p1fzxdmvEdGi/limzuLkLChe+8TiYmIgrk7KeEhpSzwjUPzAe9xI9Jxlsz4jr1HUhigYMsqTNjvvYi23TvtjzEw/Ika3h/i78NdVJmYCCQywSLE8xB6dcTExMTZ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6588224" y="4293096"/>
            <a:ext cx="2555776" cy="2564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611188" y="215900"/>
            <a:ext cx="8024812" cy="922338"/>
          </a:xfrm>
        </p:spPr>
        <p:txBody>
          <a:bodyPr/>
          <a:lstStyle/>
          <a:p>
            <a:r>
              <a:rPr lang="nl-NL" dirty="0" smtClean="0"/>
              <a:t>Wallpaper groups (example)</a:t>
            </a:r>
            <a:endParaRPr lang="nl-NL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504950"/>
            <a:ext cx="73437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44728" y="6381328"/>
            <a:ext cx="5615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7030A0"/>
                </a:solidFill>
              </a:rPr>
              <a:t>Source: (webshop) </a:t>
            </a:r>
            <a:r>
              <a:rPr lang="en-US" sz="1200" dirty="0" smtClean="0">
                <a:solidFill>
                  <a:srgbClr val="7030A0"/>
                </a:solidFill>
                <a:hlinkClick r:id="rId4"/>
              </a:rPr>
              <a:t>http://www.firedearth.com/wallpaper</a:t>
            </a:r>
            <a:endParaRPr lang="nl-NL" sz="1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e standard orange">
  <a:themeElements>
    <a:clrScheme name="Orange transparant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Orange transpa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ange transparant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ange photo">
  <a:themeElements>
    <a:clrScheme name="Orange photo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Orange pho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ange photo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ange bullets">
  <a:themeElements>
    <a:clrScheme name="Orange bullets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Orange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ange bullets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TUe standard orange</Template>
  <TotalTime>6069</TotalTime>
  <Words>2235</Words>
  <Application>Microsoft Office PowerPoint</Application>
  <PresentationFormat>On-screen Show (4:3)</PresentationFormat>
  <Paragraphs>386</Paragraphs>
  <Slides>55</Slides>
  <Notes>53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TUe standard orange</vt:lpstr>
      <vt:lpstr>Orange photo</vt:lpstr>
      <vt:lpstr>Orange bullets</vt:lpstr>
      <vt:lpstr>Bitmapafbeelding</vt:lpstr>
      <vt:lpstr>DB702 “Golden Ratio” Symmetry Groups Theory Part II: towards wallpaper groups</vt:lpstr>
      <vt:lpstr>PowerPoint Presentation</vt:lpstr>
      <vt:lpstr>PowerPoint Presentation</vt:lpstr>
      <vt:lpstr>Groups</vt:lpstr>
      <vt:lpstr>Groups</vt:lpstr>
      <vt:lpstr>Groups</vt:lpstr>
      <vt:lpstr>Groups</vt:lpstr>
      <vt:lpstr>PowerPoint Presentation</vt:lpstr>
      <vt:lpstr>Wallpaper groups (example)</vt:lpstr>
      <vt:lpstr>Wallpaper  groups (overview)</vt:lpstr>
      <vt:lpstr>Wallpaper  groups (overview)</vt:lpstr>
      <vt:lpstr>Wallpaper  groups (example p1)</vt:lpstr>
      <vt:lpstr>Wallpaper  groups (example p4g)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Transformations (rotations)</vt:lpstr>
      <vt:lpstr>Transformations (translations)</vt:lpstr>
      <vt:lpstr>Transformations (translations)</vt:lpstr>
      <vt:lpstr>Transformations (reflections)</vt:lpstr>
      <vt:lpstr>Transformations (glide reflections)</vt:lpstr>
      <vt:lpstr>PowerPoint Presentation</vt:lpstr>
      <vt:lpstr>PowerPoint Presentation</vt:lpstr>
      <vt:lpstr>Frieze groups (overview)</vt:lpstr>
      <vt:lpstr>PowerPoint Presentation</vt:lpstr>
      <vt:lpstr>Rosette groups  (example from architecture)</vt:lpstr>
      <vt:lpstr>Rosette groups  (example from nature)</vt:lpstr>
      <vt:lpstr>Rosette  groups (overview)</vt:lpstr>
      <vt:lpstr>PowerPoint Presentation</vt:lpstr>
    </vt:vector>
  </TitlesOfParts>
  <Company>TU\e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Variables, Branches  and Loops</dc:title>
  <dc:creator>Loe Feijs</dc:creator>
  <dc:description>Design by Volle Kracht_x000d_
Template by Orange Pepper BV_x000d_
Copyright 2008</dc:description>
  <cp:lastModifiedBy>Industrial Design</cp:lastModifiedBy>
  <cp:revision>459</cp:revision>
  <dcterms:created xsi:type="dcterms:W3CDTF">2008-10-06T21:07:25Z</dcterms:created>
  <dcterms:modified xsi:type="dcterms:W3CDTF">2016-02-28T10:43:06Z</dcterms:modified>
</cp:coreProperties>
</file>