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2" r:id="rId1"/>
    <p:sldMasterId id="2147483654" r:id="rId2"/>
    <p:sldMasterId id="2147483656" r:id="rId3"/>
  </p:sldMasterIdLst>
  <p:notesMasterIdLst>
    <p:notesMasterId r:id="rId48"/>
  </p:notesMasterIdLst>
  <p:sldIdLst>
    <p:sldId id="739" r:id="rId4"/>
    <p:sldId id="768" r:id="rId5"/>
    <p:sldId id="742" r:id="rId6"/>
    <p:sldId id="738" r:id="rId7"/>
    <p:sldId id="741" r:id="rId8"/>
    <p:sldId id="735" r:id="rId9"/>
    <p:sldId id="740" r:id="rId10"/>
    <p:sldId id="744" r:id="rId11"/>
    <p:sldId id="743" r:id="rId12"/>
    <p:sldId id="725" r:id="rId13"/>
    <p:sldId id="724" r:id="rId14"/>
    <p:sldId id="728" r:id="rId15"/>
    <p:sldId id="756" r:id="rId16"/>
    <p:sldId id="755" r:id="rId17"/>
    <p:sldId id="732" r:id="rId18"/>
    <p:sldId id="727" r:id="rId19"/>
    <p:sldId id="754" r:id="rId20"/>
    <p:sldId id="749" r:id="rId21"/>
    <p:sldId id="731" r:id="rId22"/>
    <p:sldId id="748" r:id="rId23"/>
    <p:sldId id="746" r:id="rId24"/>
    <p:sldId id="747" r:id="rId25"/>
    <p:sldId id="750" r:id="rId26"/>
    <p:sldId id="764" r:id="rId27"/>
    <p:sldId id="765" r:id="rId28"/>
    <p:sldId id="763" r:id="rId29"/>
    <p:sldId id="761" r:id="rId30"/>
    <p:sldId id="762" r:id="rId31"/>
    <p:sldId id="751" r:id="rId32"/>
    <p:sldId id="752" r:id="rId33"/>
    <p:sldId id="757" r:id="rId34"/>
    <p:sldId id="758" r:id="rId35"/>
    <p:sldId id="759" r:id="rId36"/>
    <p:sldId id="760" r:id="rId37"/>
    <p:sldId id="753" r:id="rId38"/>
    <p:sldId id="777" r:id="rId39"/>
    <p:sldId id="773" r:id="rId40"/>
    <p:sldId id="772" r:id="rId41"/>
    <p:sldId id="776" r:id="rId42"/>
    <p:sldId id="778" r:id="rId43"/>
    <p:sldId id="775" r:id="rId44"/>
    <p:sldId id="766" r:id="rId45"/>
    <p:sldId id="767" r:id="rId46"/>
    <p:sldId id="729" r:id="rId47"/>
  </p:sldIdLst>
  <p:sldSz cx="9144000" cy="6858000" type="screen4x3"/>
  <p:notesSz cx="7315200" cy="96012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urier New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urier New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2B2B2"/>
    <a:srgbClr val="4D4D4D"/>
    <a:srgbClr val="FFCC00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390" autoAdjust="0"/>
  </p:normalViewPr>
  <p:slideViewPr>
    <p:cSldViewPr>
      <p:cViewPr>
        <p:scale>
          <a:sx n="80" d="100"/>
          <a:sy n="80" d="100"/>
        </p:scale>
        <p:origin x="-2298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9E0DC4A1-1D6E-40F0-9C7F-A08C4678122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4047140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0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3C5723-E1A5-47F4-8FAD-7060823A2937}" type="slidenum">
              <a:rPr lang="nl-NL" altLang="en-US" smtClean="0"/>
              <a:pPr/>
              <a:t>9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10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11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12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13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14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15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16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17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18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1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19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20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21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22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23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24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25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26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27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28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2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29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30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31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32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B658E-B411-4C3C-B62D-141A753DDF3A}" type="slidenum">
              <a:rPr lang="nl-NL" altLang="en-US" smtClean="0"/>
              <a:pPr/>
              <a:t>33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34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35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36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37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38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3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39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40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41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42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0DC4A1-1D6E-40F0-9C7F-A08C4678122A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4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5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6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7</a:t>
            </a:fld>
            <a:endParaRPr lang="nl-NL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49A9153-0B9B-4D2D-B1B9-AF4329343002}" type="slidenum">
              <a:rPr lang="nl-NL" altLang="en-US" smtClean="0"/>
              <a:pPr/>
              <a:t>8</a:t>
            </a:fld>
            <a:endParaRPr lang="nl-NL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FD81EA9-5D22-455B-B220-6186752557B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1518F-5C81-4402-9263-D77F91F20EAC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ED1A36F-ED12-4CD9-8D6D-F586A0844F5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CFB0F-3130-482E-BC24-1045D8B62DB7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Departement of Industrial Design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670DDC2-D741-4D02-B4C3-2F2AB7F6724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DA8A8-3206-4E40-AA5C-267ACE5AE0CC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foto ora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rang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BAEF5C9-FB64-46E3-AB0F-BB0C46C1C65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0B001-85B8-4C9A-8C9A-94C3E0729431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D565556-D898-4423-A237-D3A0BC867F6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251E9-61B3-47A2-B17C-1298D2DD5FA6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81E0582-6E8E-4315-A1F7-34243812A27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67770-E0B1-4551-950C-1F70FC6F9959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B23B77E-85C9-4419-BD63-5A9567472B0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58D9-87B6-4B4F-9E6F-AABD12917E0F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C1BEFEA-34F4-4AE0-9D4C-C8749C7AA5B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A52B0-8DEA-498D-94DA-05003FBB9E24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AD5621F-03CD-45A0-BBFE-2994577B81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4F19A-814F-4BCB-B248-CEFEB80587A7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Departement of Industrial Design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FE69658-E7B6-49FD-8FB9-25CF083E568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549D1-1536-465F-B1FB-0B0F9C2A6BE9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37E4A4A3-7E0E-4E72-90D7-FB8CA9B6D0B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58E3F-D39F-44FF-BDDA-642C9252320F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852955C-E3DB-4F1B-8BE0-11C2AC3703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39DE-CEA4-4D18-B336-4C352062E3F4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F1E0C6C-56D5-457F-9066-C45FECA069C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52494-7BC4-4F13-A88F-660FF5535811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0AFF7B0-DF37-48F6-9604-ABEE011A396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9B65B-B64B-4AD0-8492-3C1BE52D8531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61C7ADD-6198-45A1-A6B9-1AF9F34624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93801-858A-40CD-9455-3D5DA29E274B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1DB41AB-115E-42BD-8379-FFFA4D8719F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9BBC0-9AB4-4EAA-8BC6-B895E69673E6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3B7A56F-D4DF-4926-882C-BD29ABA4ABB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DA6E4-2A23-4DC5-9550-C3FD482EE889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00A2812-097C-402E-B019-26CAC9114CC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25EF4-F3D3-4890-8D97-6E970C5CF630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1FCA225-E7CA-4E41-AEC5-D8E0FC36334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040BE-EF9A-4CEC-B764-799EBD60AC69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542EB8E-C58D-4BA0-9801-04B8A8361D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1811-FBB1-4C78-B252-975F2A4E5150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7AE7300-6F42-41B7-AE1C-51AF64031C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00E2A-F956-4B5C-9963-7D622ECF147A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88D4227-9D17-444D-A751-B4A1A4413BC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922FA-B8BE-4BA2-979F-1206F2B90C7E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4326750-E100-4339-8EA0-4DFF574D63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74A4-D611-4EAF-A829-1C7D82AC4671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E6A5C739-49F5-4040-AA6D-F637F1EC7D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F8AD1-09CF-4E61-9A82-071D590913DE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0EFE796-276B-4F05-A6D4-23C1C1C0141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C0A4-1AD9-4FC9-A64C-51541BAF2982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1C11457-35B5-4CCF-BFE1-FC2BCBF65CC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4DB5-4B12-4644-A366-29C1653ACB83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F64C684-72F1-4FF6-A632-FA9FB297DA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CAF0-B4F8-444F-A031-823DC063BFD0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DA06B1D-8A64-405D-9203-6908F30CB07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BD8A-49F0-428B-83C7-8C24745910CE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D912C9D-5D09-45E1-8F0B-F85B53C3359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6E23-A8F6-4D55-9957-4B47E41B1C15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007046E-5A0D-4818-BAF2-FC1C1EE17CE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C9B4-FCBD-4F1C-8CD7-CE042C004FFD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7550EEC2-DD8C-4C29-83EB-6EC786065EA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36E5-C39B-4DC7-A0BD-B22C33FE4A6A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orang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nl-NL" altLang="en-US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/ Departement of Industrial Design</a:t>
            </a:r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F4659FF1-22A6-4BD9-97CD-CC05083B2DA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ACD014EC-5515-4E33-B9ED-CE08C86512A7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nl-NL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12" r:id="rId2"/>
    <p:sldLayoutId id="2147484735" r:id="rId3"/>
    <p:sldLayoutId id="2147484736" r:id="rId4"/>
    <p:sldLayoutId id="2147484737" r:id="rId5"/>
    <p:sldLayoutId id="2147484738" r:id="rId6"/>
    <p:sldLayoutId id="2147484739" r:id="rId7"/>
    <p:sldLayoutId id="2147484740" r:id="rId8"/>
    <p:sldLayoutId id="2147484741" r:id="rId9"/>
    <p:sldLayoutId id="2147484742" r:id="rId10"/>
    <p:sldLayoutId id="2147484743" r:id="rId11"/>
    <p:sldLayoutId id="2147484713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orang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D9606718-5C41-4743-9D9A-0B056D4E84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6B525F03-7568-455A-B3CE-5A3B2A4156F9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orang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8377D288-6BCB-4CFF-B772-ED79AFD05BB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512A5DBC-C933-4FDA-91BF-79727D36A2DE}" type="datetime1">
              <a:rPr lang="nl-NL"/>
              <a:pPr>
                <a:defRPr/>
              </a:pPr>
              <a:t>14-11-2016</a:t>
            </a:fld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5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Ellips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Ellipse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thworld.wolfram.com/Ellipse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/PolarCoordinates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/PolarCoordinates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world-science.net/othernews%20/090416_coffee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18864" y="1528763"/>
            <a:ext cx="8229600" cy="5329237"/>
          </a:xfrm>
        </p:spPr>
        <p:txBody>
          <a:bodyPr/>
          <a:lstStyle/>
          <a:p>
            <a:pPr eaLnBrk="1" hangingPunct="1">
              <a:buNone/>
            </a:pPr>
            <a:r>
              <a:rPr lang="nl-NL" altLang="en-US" smtClean="0"/>
              <a:t>Popular coordinate systems:</a:t>
            </a:r>
            <a:endParaRPr lang="en-US" altLang="en-US" smtClean="0"/>
          </a:p>
          <a:p>
            <a:pPr eaLnBrk="1" hangingPunct="1"/>
            <a:endParaRPr lang="nl-NL" altLang="en-US" smtClean="0"/>
          </a:p>
          <a:p>
            <a:pPr eaLnBrk="1" hangingPunct="1"/>
            <a:r>
              <a:rPr lang="nl-NL" altLang="en-US" smtClean="0"/>
              <a:t>Cartesian:  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x,y)</a:t>
            </a:r>
          </a:p>
          <a:p>
            <a:pPr eaLnBrk="1" hangingPunct="1"/>
            <a:r>
              <a:rPr lang="nl-NL" altLang="en-US" smtClean="0"/>
              <a:t>polar: 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r,</a:t>
            </a:r>
            <a:r>
              <a:rPr lang="el-GR" altLang="en-US" sz="2800" b="1" smtClean="0">
                <a:latin typeface="Courier New" pitchFamily="49" charset="0"/>
                <a:cs typeface="Courier New" pitchFamily="49" charset="0"/>
              </a:rPr>
              <a:t>ϑ</a:t>
            </a:r>
            <a:r>
              <a:rPr lang="nl-NL" altLang="en-US" sz="2800" b="1" smtClean="0">
                <a:latin typeface="Courier New" pitchFamily="49" charset="0"/>
                <a:cs typeface="Courier New" pitchFamily="49" charset="0"/>
              </a:rPr>
              <a:t>)</a:t>
            </a:r>
            <a:endParaRPr lang="nl-NL" altLang="en-US" smtClean="0"/>
          </a:p>
          <a:p>
            <a:pPr eaLnBrk="1" hangingPunct="1"/>
            <a:r>
              <a:rPr lang="nl-NL" altLang="en-US" smtClean="0"/>
              <a:t>turtle graphics: forward(L), right(</a:t>
            </a:r>
            <a:r>
              <a:rPr lang="el-GR" altLang="en-US" b="1" smtClean="0">
                <a:latin typeface="Courier New" pitchFamily="49" charset="0"/>
                <a:cs typeface="Courier New" pitchFamily="49" charset="0"/>
              </a:rPr>
              <a:t>ϑ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/>
            <a:endParaRPr lang="nl-NL" altLang="en-US" b="1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None/>
            </a:pPr>
            <a:r>
              <a:rPr lang="nl-NL" altLang="en-US" smtClean="0">
                <a:cs typeface="Courier New" pitchFamily="49" charset="0"/>
              </a:rPr>
              <a:t>In three dimensions:</a:t>
            </a:r>
          </a:p>
          <a:p>
            <a:pPr eaLnBrk="1" hangingPunct="1"/>
            <a:r>
              <a:rPr lang="nl-NL" altLang="en-US" smtClean="0">
                <a:cs typeface="Courier New" pitchFamily="49" charset="0"/>
              </a:rPr>
              <a:t>right-handed Cartesian: </a:t>
            </a:r>
            <a:r>
              <a:rPr lang="nl-NL" altLang="en-US" smtClean="0"/>
              <a:t> 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x,y,z)</a:t>
            </a:r>
            <a:endParaRPr lang="nl-NL" altLang="en-US" smtClean="0">
              <a:cs typeface="Courier New" pitchFamily="49" charset="0"/>
            </a:endParaRPr>
          </a:p>
          <a:p>
            <a:pPr eaLnBrk="1" hangingPunct="1"/>
            <a:r>
              <a:rPr lang="nl-NL" altLang="en-US" smtClean="0">
                <a:cs typeface="Courier New" pitchFamily="49" charset="0"/>
              </a:rPr>
              <a:t>spherical: </a:t>
            </a:r>
            <a:r>
              <a:rPr lang="nl-NL" altLang="en-US" smtClean="0"/>
              <a:t>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r,</a:t>
            </a:r>
            <a:r>
              <a:rPr lang="el-GR" altLang="en-US" sz="2800" b="1" smtClean="0">
                <a:latin typeface="Courier New" pitchFamily="49" charset="0"/>
                <a:cs typeface="Courier New" pitchFamily="49" charset="0"/>
              </a:rPr>
              <a:t>ϑ</a:t>
            </a:r>
            <a:r>
              <a:rPr lang="nl-NL" altLang="en-US" sz="2800" b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l-GR" altLang="en-US" sz="2800" b="1" smtClean="0">
                <a:latin typeface="Courier New" pitchFamily="49" charset="0"/>
                <a:cs typeface="Courier New" pitchFamily="49" charset="0"/>
              </a:rPr>
              <a:t>φ</a:t>
            </a:r>
            <a:r>
              <a:rPr lang="nl-NL" altLang="en-US" sz="2800" smtClean="0">
                <a:cs typeface="Courier New" pitchFamily="49" charset="0"/>
              </a:rPr>
              <a:t>)</a:t>
            </a:r>
            <a:endParaRPr lang="nl-NL" altLang="en-US" smtClean="0">
              <a:cs typeface="Courier New" pitchFamily="49" charset="0"/>
            </a:endParaRPr>
          </a:p>
          <a:p>
            <a:pPr eaLnBrk="1" hangingPunct="1"/>
            <a:r>
              <a:rPr lang="nl-NL" altLang="en-US" smtClean="0"/>
              <a:t>cylindrical: 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r,</a:t>
            </a:r>
            <a:r>
              <a:rPr lang="el-GR" altLang="en-US" sz="2800" b="1" smtClean="0">
                <a:latin typeface="Courier New" pitchFamily="49" charset="0"/>
                <a:cs typeface="Courier New" pitchFamily="49" charset="0"/>
              </a:rPr>
              <a:t>φ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,z</a:t>
            </a:r>
            <a:r>
              <a:rPr lang="nl-NL" altLang="en-US" smtClean="0">
                <a:cs typeface="Courier New" pitchFamily="49" charset="0"/>
              </a:rPr>
              <a:t>)</a:t>
            </a:r>
            <a:endParaRPr lang="nl-NL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Coordinate systems</a:t>
            </a:r>
            <a:endParaRPr lang="en-US" sz="3600" b="1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976313"/>
            <a:ext cx="6524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Box 1"/>
          <p:cNvSpPr txBox="1">
            <a:spLocks noChangeArrowheads="1"/>
          </p:cNvSpPr>
          <p:nvPr/>
        </p:nvSpPr>
        <p:spPr bwMode="auto">
          <a:xfrm>
            <a:off x="5580063" y="6178550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Cardioidal Variations</a:t>
            </a:r>
          </a:p>
          <a:p>
            <a:r>
              <a:rPr lang="en-US"/>
              <a:t>Francesco De Comite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7450" y="5373688"/>
            <a:ext cx="1944688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3808" y="5373216"/>
            <a:ext cx="5616624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512" y="6237312"/>
            <a:ext cx="46085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mtClean="0">
                <a:solidFill>
                  <a:srgbClr val="7030A0"/>
                </a:solidFill>
              </a:rPr>
              <a:t>Source: De Comité, F. Cardioidal Variations. Proceedings of Bridges 2014: Mathematics, Music, Art, Architecture, Culture, pp. 349 - 352.</a:t>
            </a:r>
            <a:endParaRPr lang="en-US" sz="11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357188"/>
            <a:ext cx="6143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1"/>
          <p:cNvSpPr txBox="1">
            <a:spLocks noChangeArrowheads="1"/>
          </p:cNvSpPr>
          <p:nvPr/>
        </p:nvSpPr>
        <p:spPr bwMode="auto">
          <a:xfrm>
            <a:off x="7740650" y="5602288"/>
            <a:ext cx="1295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Calibri" pitchFamily="34" charset="0"/>
              </a:rPr>
              <a:t>Gabriela Ligenza (2014)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51" y="1556792"/>
            <a:ext cx="916835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2162" name="Picture 2" descr="https://upload.wikimedia.org/wikipedia/en/6/6c/Max_Ernst_making_Lissajous_Figures_1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312" y="1844824"/>
            <a:ext cx="2880320" cy="3905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5733256"/>
            <a:ext cx="3024336" cy="95410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b="1" smtClean="0">
                <a:solidFill>
                  <a:srgbClr val="7030A0"/>
                </a:solidFill>
              </a:rPr>
              <a:t>Max Ernst making Lissajous Figures 1942.jpg, wikimedia</a:t>
            </a:r>
          </a:p>
          <a:p>
            <a:endParaRPr lang="en-US" sz="1400" smtClean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176" y="5589240"/>
            <a:ext cx="2987824" cy="126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2164" name="Picture 4" descr="http://40.media.tumblr.com/7e6af9bddf00ea53f4ae3ddf9c4739d3/tumblr_nijxhsvbJu1qa1j80o1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46930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5400000">
            <a:off x="6057781" y="3771781"/>
            <a:ext cx="4572000" cy="160043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7030A0"/>
                </a:solidFill>
              </a:rPr>
              <a:t>Young Man Intrigued by the Flight of a Non-Euclidean Fly, 1942 and 1947</a:t>
            </a:r>
          </a:p>
          <a:p>
            <a:r>
              <a:rPr lang="en-US" sz="1400" smtClean="0">
                <a:solidFill>
                  <a:srgbClr val="7030A0"/>
                </a:solidFill>
              </a:rPr>
              <a:t>Oil and enamel on canvas, 82x66cm. Private Collection, Zürich (from plumedeplombe.blogspot.co.uk/2012/04/ max-ernst-levity-and-gravity-in-his.html)</a:t>
            </a:r>
          </a:p>
          <a:p>
            <a:endParaRPr lang="en-US" sz="14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528763"/>
            <a:ext cx="8229600" cy="53292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None/>
            </a:pPr>
            <a:r>
              <a:rPr lang="nl-NL" altLang="en-US" smtClean="0"/>
              <a:t>Steps to program interesting curves:</a:t>
            </a:r>
            <a:endParaRPr lang="en-US" altLang="en-US" smtClean="0"/>
          </a:p>
          <a:p>
            <a:pPr eaLnBrk="1" hangingPunct="1"/>
            <a:endParaRPr lang="nl-NL" altLang="en-US" smtClean="0"/>
          </a:p>
          <a:p>
            <a:pPr eaLnBrk="1" hangingPunct="1"/>
            <a:r>
              <a:rPr lang="nl-NL" altLang="en-US" smtClean="0"/>
              <a:t>find a curve on 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mathworld.wolfram.com</a:t>
            </a:r>
          </a:p>
          <a:p>
            <a:pPr eaLnBrk="1" hangingPunct="1"/>
            <a:r>
              <a:rPr lang="nl-NL" altLang="en-US" smtClean="0"/>
              <a:t>decide upon a coordinate system</a:t>
            </a:r>
          </a:p>
          <a:p>
            <a:pPr eaLnBrk="1" hangingPunct="1"/>
            <a:r>
              <a:rPr lang="nl-NL" altLang="en-US" smtClean="0"/>
              <a:t>translate the formula into Processing</a:t>
            </a:r>
          </a:p>
          <a:p>
            <a:pPr eaLnBrk="1" hangingPunct="1"/>
            <a:r>
              <a:rPr lang="nl-NL" altLang="en-US" smtClean="0"/>
              <a:t>embed it in a  </a:t>
            </a:r>
            <a:r>
              <a:rPr lang="nl-NL" altLang="en-US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nl-NL" altLang="en-US" smtClean="0"/>
              <a:t>  loop</a:t>
            </a:r>
          </a:p>
          <a:p>
            <a:pPr eaLnBrk="1" hangingPunct="1"/>
            <a:r>
              <a:rPr lang="nl-NL" altLang="en-US" smtClean="0"/>
              <a:t>draw the curve by connecting points</a:t>
            </a:r>
            <a:endParaRPr lang="en-US" altLang="en-US" smtClean="0"/>
          </a:p>
          <a:p>
            <a:pPr eaLnBrk="1" hangingPunct="1"/>
            <a:r>
              <a:rPr lang="nl-NL" altLang="en-US" smtClean="0"/>
              <a:t>embed it in a function with parameters</a:t>
            </a:r>
          </a:p>
          <a:p>
            <a:pPr eaLnBrk="1" hangingPunct="1"/>
            <a:r>
              <a:rPr lang="nl-NL" altLang="en-US" smtClean="0"/>
              <a:t>call the function while varying parameters</a:t>
            </a:r>
          </a:p>
          <a:p>
            <a:pPr eaLnBrk="1" hangingPunct="1"/>
            <a:r>
              <a:rPr lang="nl-NL" altLang="en-US" smtClean="0"/>
              <a:t>play with tangent lines</a:t>
            </a:r>
          </a:p>
          <a:p>
            <a:pPr eaLnBrk="1" hangingPunct="1"/>
            <a:endParaRPr lang="nl-NL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6021288"/>
            <a:ext cx="3384376" cy="836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292511"/>
            <a:ext cx="7925481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28825"/>
            <a:ext cx="112680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7744" y="3068960"/>
            <a:ext cx="3312368" cy="1080120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latin typeface="+mn-lt"/>
                <a:hlinkClick r:id="rId3"/>
              </a:rPr>
              <a:t>http://mathworld.wolfram.com/Ellipse.html </a:t>
            </a:r>
            <a:endParaRPr lang="es-ES" smtClean="0">
              <a:latin typeface="+mn-lt"/>
            </a:endParaRPr>
          </a:p>
          <a:p>
            <a:endParaRPr lang="es-E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321297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smtClean="0">
                <a:latin typeface="+mn-lt"/>
              </a:rPr>
              <a:t>x = a cos(</a:t>
            </a:r>
            <a:r>
              <a:rPr lang="el-GR" altLang="en-US" sz="2400" b="1" smtClean="0">
                <a:cs typeface="Courier New" pitchFamily="49" charset="0"/>
              </a:rPr>
              <a:t>φ</a:t>
            </a:r>
            <a:r>
              <a:rPr lang="es-ES" sz="2400" smtClean="0"/>
              <a:t>)</a:t>
            </a:r>
          </a:p>
          <a:p>
            <a:r>
              <a:rPr lang="es-ES" sz="2400" smtClean="0">
                <a:latin typeface="+mn-lt"/>
              </a:rPr>
              <a:t>y = b sin(</a:t>
            </a:r>
            <a:r>
              <a:rPr lang="el-GR" altLang="en-US" sz="2400" b="1" smtClean="0">
                <a:cs typeface="Courier New" pitchFamily="49" charset="0"/>
              </a:rPr>
              <a:t>φ</a:t>
            </a:r>
            <a:r>
              <a:rPr lang="es-ES" sz="2400" smtClean="0"/>
              <a:t>)</a:t>
            </a:r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576951" y="3272351"/>
            <a:ext cx="172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mtClean="0">
                <a:solidFill>
                  <a:srgbClr val="0070C0"/>
                </a:solidFill>
              </a:rPr>
              <a:t>physics,</a:t>
            </a:r>
          </a:p>
          <a:p>
            <a:pPr algn="ctr"/>
            <a:r>
              <a:rPr lang="nl-NL" smtClean="0">
                <a:solidFill>
                  <a:schemeClr val="accent3">
                    <a:lumMod val="50000"/>
                  </a:schemeClr>
                </a:solidFill>
              </a:rPr>
              <a:t>aesthetics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03834" y="3608641"/>
            <a:ext cx="1080148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48551" y="3609399"/>
            <a:ext cx="720092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52120" y="3645024"/>
            <a:ext cx="127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rgbClr val="FF0000"/>
                </a:solidFill>
              </a:rPr>
              <a:t>coding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67744" y="4906282"/>
            <a:ext cx="6876256" cy="1951718"/>
            <a:chOff x="2267744" y="4906282"/>
            <a:chExt cx="6876256" cy="1951718"/>
          </a:xfrm>
        </p:grpSpPr>
        <p:sp>
          <p:nvSpPr>
            <p:cNvPr id="5" name="Rectangle 4"/>
            <p:cNvSpPr/>
            <p:nvPr/>
          </p:nvSpPr>
          <p:spPr>
            <a:xfrm>
              <a:off x="5759624" y="5633864"/>
              <a:ext cx="3384376" cy="12241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780" name="Picture 4" descr="Detail of a still life painted by Willem Claesz Heda in 1635. A collection of ellipse shaped objects in all direction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4977531"/>
              <a:ext cx="2664296" cy="1691829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5101322" y="4906282"/>
              <a:ext cx="316835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>
                  <a:solidFill>
                    <a:srgbClr val="7030A0"/>
                  </a:solidFill>
                  <a:latin typeface="+mn-lt"/>
                </a:rPr>
                <a:t>Willem Claesz Heda, detail from a masterpiece painted still life uitsnede uit een meesterwerk stilleven vol geschilderd met ellipsen. ca 1635, Rijksmuseum Amsterdam.</a:t>
              </a:r>
              <a:endParaRPr lang="en-US" sz="1400">
                <a:solidFill>
                  <a:srgbClr val="7030A0"/>
                </a:solidFill>
                <a:latin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201" y="4969295"/>
            <a:ext cx="1656184" cy="1891759"/>
            <a:chOff x="601201" y="4969295"/>
            <a:chExt cx="1656184" cy="1891759"/>
          </a:xfrm>
        </p:grpSpPr>
        <p:pic>
          <p:nvPicPr>
            <p:cNvPr id="75778" name="Picture 2" descr="https://upload.wikimedia.org/wikipedia/commons/4/4b/Johannes_Kepler_Uffizie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969295"/>
              <a:ext cx="1440160" cy="1671404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601201" y="6645610"/>
              <a:ext cx="165618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800" smtClean="0">
                  <a:solidFill>
                    <a:srgbClr val="7030A0"/>
                  </a:solidFill>
                </a:rPr>
                <a:t>Kepler, wikimeda commons</a:t>
              </a:r>
              <a:endParaRPr lang="en-US" sz="80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848225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18864" y="1528763"/>
            <a:ext cx="8229600" cy="5329237"/>
          </a:xfrm>
        </p:spPr>
        <p:txBody>
          <a:bodyPr/>
          <a:lstStyle/>
          <a:p>
            <a:pPr eaLnBrk="1" hangingPunct="1">
              <a:buNone/>
            </a:pPr>
            <a:r>
              <a:rPr lang="nl-NL" altLang="en-US" dirty="0" err="1" smtClean="0"/>
              <a:t>Refresh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Trigoniometry</a:t>
            </a:r>
            <a:r>
              <a:rPr lang="nl-NL" altLang="en-US" dirty="0" smtClean="0"/>
              <a:t>:</a:t>
            </a:r>
            <a:endParaRPr lang="en-US" altLang="en-US" dirty="0" smtClean="0"/>
          </a:p>
          <a:p>
            <a:pPr eaLnBrk="1" hangingPunct="1"/>
            <a:endParaRPr lang="nl-NL" altLang="en-US" dirty="0" smtClean="0"/>
          </a:p>
          <a:p>
            <a:pPr eaLnBrk="1" hangingPunct="1"/>
            <a:r>
              <a:rPr lang="nl-NL" altLang="en-US" dirty="0" err="1" smtClean="0"/>
              <a:t>sin</a:t>
            </a:r>
            <a:endParaRPr lang="nl-NL" altLang="en-US" dirty="0" smtClean="0"/>
          </a:p>
          <a:p>
            <a:pPr eaLnBrk="1" hangingPunct="1"/>
            <a:r>
              <a:rPr lang="nl-NL" altLang="en-US" dirty="0" err="1" smtClean="0"/>
              <a:t>cos</a:t>
            </a:r>
            <a:endParaRPr lang="nl-NL" altLang="en-US" dirty="0" smtClean="0"/>
          </a:p>
          <a:p>
            <a:pPr eaLnBrk="1" hangingPunct="1"/>
            <a:r>
              <a:rPr lang="nl-NL" altLang="en-US" dirty="0" smtClean="0"/>
              <a:t>tan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Coordinate systems</a:t>
            </a:r>
            <a:endParaRPr lang="en-US" sz="3600" b="1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282" name="Picture 2" descr="Sinus en cosinus op de goniometrische cirkel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48880"/>
            <a:ext cx="2552700" cy="3076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5354632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7030A0"/>
                </a:solidFill>
              </a:rPr>
              <a:t>Einheitskreis Ani.gif, wikimedia commons</a:t>
            </a:r>
          </a:p>
          <a:p>
            <a:endParaRPr lang="en-US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237060"/>
            <a:ext cx="2232665" cy="462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5400000">
            <a:off x="7971891" y="569077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dirty="0" err="1" smtClean="0">
                <a:solidFill>
                  <a:srgbClr val="7030A0"/>
                </a:solidFill>
                <a:latin typeface="+mn-lt"/>
              </a:rPr>
              <a:t>wikipedia</a:t>
            </a:r>
            <a:endParaRPr lang="en-US" sz="10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540552" cy="6683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//(c) 2015-2016 Loe Feijs and TU/e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//for Digital Craftmanship and Golden Ratio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//The ellipse is approximated by a Catmul-Rom spline.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//See mathworld.wolfram.com/Ellipse.html</a:t>
            </a:r>
          </a:p>
          <a:p>
            <a:pPr>
              <a:spcAft>
                <a:spcPts val="3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import processing.pdf.*;</a:t>
            </a:r>
          </a:p>
          <a:p>
            <a:pPr>
              <a:spcAft>
                <a:spcPts val="5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int XSIZE=int(3.6*297);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int YSIZE=int(3.6*210);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int NR = 1;</a:t>
            </a:r>
          </a:p>
          <a:p>
            <a:pPr>
              <a:spcAft>
                <a:spcPts val="5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void setup() {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//noLoop(); 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smooth();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stroke(0);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background(255);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size(XSIZE, YSIZE);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beginRecord(PDF, "ELLIPSE_" + str(NR) + ".pdf");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54055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void ellipse(float xc, float yc){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//xc,yc coordinates of centre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int steps = 500;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a = 20; //half-diameter horizontally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b = 100; //half-diameter vertically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dphi = 2*PI/steps;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noFill();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beginShape();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curveVertex(xc + a, yc);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for (int i=0; i&lt;steps + 1; i++){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x = xc + a * cos(i * dphi);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y = yc + b * sin(i * dphi);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curveVertex(x,y);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}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endShape();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540552" cy="578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US" smtClean="0"/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float dx = 0;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float dy = 0;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void draw() {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x = 200;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y = height/2;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dx += 5;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dy = 50*sin(radians(dx));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ellipse(x + dx, y + dy);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delay(100);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void keyPressed() {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endRecord();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exit();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  <a:p>
            <a:pPr>
              <a:spcAft>
                <a:spcPts val="200"/>
              </a:spcAft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67744" y="3068960"/>
            <a:ext cx="3312368" cy="1080120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 u="sng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latin typeface="+mn-lt"/>
                <a:hlinkClick r:id="rId3"/>
              </a:rPr>
              <a:t>http://mathworld.wolfram.com/Parabola.html </a:t>
            </a:r>
            <a:endParaRPr lang="es-ES" smtClean="0">
              <a:latin typeface="+mn-lt"/>
            </a:endParaRPr>
          </a:p>
          <a:p>
            <a:endParaRPr lang="es-E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321297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latin typeface="+mn-lt"/>
              </a:rPr>
              <a:t>x = d</a:t>
            </a:r>
            <a:r>
              <a:rPr lang="fr-FR" sz="2400" baseline="-25000" smtClean="0">
                <a:latin typeface="+mn-lt"/>
              </a:rPr>
              <a:t>x</a:t>
            </a:r>
            <a:r>
              <a:rPr lang="fr-FR" sz="2400" smtClean="0">
                <a:latin typeface="+mn-lt"/>
              </a:rPr>
              <a:t> + t</a:t>
            </a:r>
            <a:r>
              <a:rPr lang="fr-FR" sz="2400" baseline="30000" smtClean="0">
                <a:latin typeface="+mn-lt"/>
              </a:rPr>
              <a:t>2</a:t>
            </a:r>
            <a:r>
              <a:rPr lang="fr-FR" sz="2400" smtClean="0">
                <a:latin typeface="+mn-lt"/>
              </a:rPr>
              <a:t>/4a</a:t>
            </a:r>
          </a:p>
          <a:p>
            <a:r>
              <a:rPr lang="fr-FR" sz="2400" smtClean="0">
                <a:latin typeface="+mn-lt"/>
              </a:rPr>
              <a:t>y = d</a:t>
            </a:r>
            <a:r>
              <a:rPr lang="fr-FR" sz="2400" baseline="-25000" smtClean="0">
                <a:latin typeface="+mn-lt"/>
              </a:rPr>
              <a:t>y</a:t>
            </a:r>
            <a:r>
              <a:rPr lang="fr-FR" sz="2400" smtClean="0">
                <a:latin typeface="+mn-lt"/>
              </a:rPr>
              <a:t> + 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951" y="3272351"/>
            <a:ext cx="172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mtClean="0">
                <a:solidFill>
                  <a:srgbClr val="0070C0"/>
                </a:solidFill>
              </a:rPr>
              <a:t>physics,</a:t>
            </a:r>
          </a:p>
          <a:p>
            <a:pPr algn="ctr"/>
            <a:r>
              <a:rPr lang="nl-NL" smtClean="0">
                <a:solidFill>
                  <a:schemeClr val="accent3">
                    <a:lumMod val="50000"/>
                  </a:schemeClr>
                </a:solidFill>
              </a:rPr>
              <a:t>aesthetics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03834" y="3608641"/>
            <a:ext cx="1080148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48551" y="3609399"/>
            <a:ext cx="720092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52120" y="3645024"/>
            <a:ext cx="127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rgbClr val="FF0000"/>
                </a:solidFill>
              </a:rPr>
              <a:t>coding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8820472" cy="7035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void parabola(){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int steps = 1000;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a = 50;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dx = 3;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noFill();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beginShape(); //draw the lower branch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curveVertex(xc, yc);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for (int i=0; i&lt;steps + 1; i++){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t = i*dx;        //parametrix description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x = (t*t)/(4*a); //mathworld eq (15),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y = t;           //mathworld eq (16)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curveVertex(xc + x,yc + y); 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}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endShape();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beginShape(); //draw the upper branch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curveVertex(xc, yc);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for (int i=0; i&lt;steps + 1; i++){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t = i*dx;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x = (t*t)/(4*a); //mathworld eq (15),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y = t;           //mathworld eq (16)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curveVertex(xc + x,yc - y); 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}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     endShape();</a:t>
            </a:r>
          </a:p>
          <a:p>
            <a:pPr>
              <a:spcAft>
                <a:spcPts val="1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90725"/>
            <a:ext cx="76009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131840" y="908720"/>
            <a:ext cx="3312368" cy="1080120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79912" y="105273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latin typeface="+mn-lt"/>
              </a:rPr>
              <a:t>x = d</a:t>
            </a:r>
            <a:r>
              <a:rPr lang="fr-FR" sz="2400" baseline="-25000" smtClean="0">
                <a:latin typeface="+mn-lt"/>
              </a:rPr>
              <a:t>x</a:t>
            </a:r>
            <a:r>
              <a:rPr lang="fr-FR" sz="2400" smtClean="0">
                <a:latin typeface="+mn-lt"/>
              </a:rPr>
              <a:t> + t</a:t>
            </a:r>
            <a:r>
              <a:rPr lang="fr-FR" sz="2400" baseline="30000" smtClean="0">
                <a:latin typeface="+mn-lt"/>
              </a:rPr>
              <a:t>2</a:t>
            </a:r>
            <a:r>
              <a:rPr lang="fr-FR" sz="2400" smtClean="0">
                <a:latin typeface="+mn-lt"/>
              </a:rPr>
              <a:t>/4a</a:t>
            </a:r>
          </a:p>
          <a:p>
            <a:r>
              <a:rPr lang="fr-FR" sz="2400" smtClean="0">
                <a:latin typeface="+mn-lt"/>
              </a:rPr>
              <a:t>y = d</a:t>
            </a:r>
            <a:r>
              <a:rPr lang="fr-FR" sz="2400" baseline="-25000" smtClean="0">
                <a:latin typeface="+mn-lt"/>
              </a:rPr>
              <a:t>y</a:t>
            </a:r>
            <a:r>
              <a:rPr lang="fr-FR" sz="2400" smtClean="0">
                <a:latin typeface="+mn-lt"/>
              </a:rPr>
              <a:t> + 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267744" y="3068960"/>
            <a:ext cx="3312368" cy="1080120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curves: </a:t>
            </a:r>
            <a:r>
              <a:rPr lang="nl-NL" sz="3600" b="1" u="sng" smtClean="0">
                <a:solidFill>
                  <a:schemeClr val="tx2"/>
                </a:solidFill>
                <a:latin typeface="+mj-lt"/>
              </a:rPr>
              <a:t>bundles</a:t>
            </a:r>
            <a:endParaRPr lang="en-US" sz="3600" b="1" u="sng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1683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>
                <a:latin typeface="+mn-lt"/>
                <a:hlinkClick r:id="rId3"/>
              </a:rPr>
              <a:t>http://mathworld.wolfram.com/Parabola.html </a:t>
            </a:r>
            <a:endParaRPr lang="es-ES" smtClean="0">
              <a:latin typeface="+mn-lt"/>
            </a:endParaRPr>
          </a:p>
          <a:p>
            <a:endParaRPr lang="es-ES" smtClean="0"/>
          </a:p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15816" y="321297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latin typeface="+mn-lt"/>
              </a:rPr>
              <a:t>x = d</a:t>
            </a:r>
            <a:r>
              <a:rPr lang="fr-FR" sz="2400" baseline="-25000" smtClean="0">
                <a:latin typeface="+mn-lt"/>
              </a:rPr>
              <a:t>x</a:t>
            </a:r>
            <a:r>
              <a:rPr lang="fr-FR" sz="2400" smtClean="0">
                <a:latin typeface="+mn-lt"/>
              </a:rPr>
              <a:t> + t</a:t>
            </a:r>
            <a:r>
              <a:rPr lang="fr-FR" sz="2400" baseline="30000" smtClean="0">
                <a:latin typeface="+mn-lt"/>
              </a:rPr>
              <a:t>2</a:t>
            </a:r>
            <a:r>
              <a:rPr lang="fr-FR" sz="2400" smtClean="0">
                <a:latin typeface="+mn-lt"/>
              </a:rPr>
              <a:t>/4a</a:t>
            </a:r>
          </a:p>
          <a:p>
            <a:r>
              <a:rPr lang="fr-FR" sz="2400" smtClean="0">
                <a:latin typeface="+mn-lt"/>
              </a:rPr>
              <a:t>y = d</a:t>
            </a:r>
            <a:r>
              <a:rPr lang="fr-FR" sz="2400" baseline="-25000" smtClean="0">
                <a:latin typeface="+mn-lt"/>
              </a:rPr>
              <a:t>y</a:t>
            </a:r>
            <a:r>
              <a:rPr lang="fr-FR" sz="2400" smtClean="0">
                <a:latin typeface="+mn-lt"/>
              </a:rPr>
              <a:t> + 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951" y="3272351"/>
            <a:ext cx="172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mtClean="0">
                <a:solidFill>
                  <a:srgbClr val="0070C0"/>
                </a:solidFill>
              </a:rPr>
              <a:t>physics,</a:t>
            </a:r>
          </a:p>
          <a:p>
            <a:pPr algn="ctr"/>
            <a:r>
              <a:rPr lang="nl-NL" smtClean="0">
                <a:solidFill>
                  <a:schemeClr val="accent3">
                    <a:lumMod val="50000"/>
                  </a:schemeClr>
                </a:solidFill>
              </a:rPr>
              <a:t>aesthetics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603834" y="3608641"/>
            <a:ext cx="1080148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48551" y="3609399"/>
            <a:ext cx="720092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52120" y="3645024"/>
            <a:ext cx="1272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solidFill>
                  <a:srgbClr val="FF0000"/>
                </a:solidFill>
              </a:rPr>
              <a:t>coding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35896" y="4149080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696" y="465313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mtClean="0">
                <a:latin typeface="+mn-lt"/>
              </a:rPr>
              <a:t>parameterization: subsequent (d</a:t>
            </a:r>
            <a:r>
              <a:rPr lang="nl-NL" baseline="-25000" smtClean="0">
                <a:latin typeface="+mn-lt"/>
              </a:rPr>
              <a:t>x</a:t>
            </a:r>
            <a:r>
              <a:rPr lang="nl-NL" smtClean="0">
                <a:latin typeface="+mn-lt"/>
              </a:rPr>
              <a:t>,d</a:t>
            </a:r>
            <a:r>
              <a:rPr lang="nl-NL" baseline="-25000" smtClean="0">
                <a:latin typeface="+mn-lt"/>
              </a:rPr>
              <a:t>y</a:t>
            </a:r>
            <a:r>
              <a:rPr lang="nl-NL" smtClean="0">
                <a:latin typeface="+mn-lt"/>
              </a:rPr>
              <a:t>) values defined by a sin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540552" cy="616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void parabola(float xc, float yc){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//xc,yc coordinates of centre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int steps = 1000;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a = 50;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dx = 3;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noFill();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beginShape(); //draw the lower branch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curveVertex(xc, yc);</a:t>
            </a:r>
          </a:p>
          <a:p>
            <a:pPr>
              <a:spcAft>
                <a:spcPts val="500"/>
              </a:spcAft>
            </a:pPr>
            <a:r>
              <a:rPr lang="nl-NL" b="1" smtClean="0">
                <a:solidFill>
                  <a:srgbClr val="000000"/>
                </a:solidFill>
              </a:rPr>
              <a:t>     </a:t>
            </a:r>
            <a:r>
              <a:rPr lang="en-US" b="1" smtClean="0">
                <a:solidFill>
                  <a:srgbClr val="000000"/>
                </a:solidFill>
              </a:rPr>
              <a:t>for (int i=0; i&lt;steps + 1; i++){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t = i*dx;         //parametrix description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x = (t*t)/(4*a);  //mathworld eq (15),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y = t;            //mathworld eq (16)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curveVertex(xc + x,yc + y); 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}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     endShape();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  <a:p>
            <a:pPr>
              <a:spcAft>
                <a:spcPts val="300"/>
              </a:spcAft>
            </a:pPr>
            <a:endParaRPr lang="en-US" b="1" smtClean="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540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float dx = 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float dy = 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void draw() {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x = 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y = height/2;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dx += 10;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dy = 50*sin(radians(dx));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parabola(x + dx, y + dy); 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delay(200);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keyPressed();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  <a:p>
            <a:pPr>
              <a:spcAft>
                <a:spcPts val="30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321297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latin typeface="+mn-lt"/>
              </a:rPr>
              <a:t>x = d</a:t>
            </a:r>
            <a:r>
              <a:rPr lang="fr-FR" sz="2400" baseline="-25000" smtClean="0">
                <a:latin typeface="+mn-lt"/>
              </a:rPr>
              <a:t>x</a:t>
            </a:r>
            <a:r>
              <a:rPr lang="fr-FR" sz="2400" smtClean="0">
                <a:latin typeface="+mn-lt"/>
              </a:rPr>
              <a:t> + t</a:t>
            </a:r>
            <a:r>
              <a:rPr lang="fr-FR" sz="2400" baseline="30000" smtClean="0">
                <a:latin typeface="+mn-lt"/>
              </a:rPr>
              <a:t>2</a:t>
            </a:r>
            <a:r>
              <a:rPr lang="fr-FR" sz="2400" smtClean="0">
                <a:latin typeface="+mn-lt"/>
              </a:rPr>
              <a:t>/4a</a:t>
            </a:r>
          </a:p>
          <a:p>
            <a:r>
              <a:rPr lang="fr-FR" sz="2400" smtClean="0">
                <a:latin typeface="+mn-lt"/>
              </a:rPr>
              <a:t>y = d</a:t>
            </a:r>
            <a:r>
              <a:rPr lang="fr-FR" sz="2400" baseline="-25000" smtClean="0">
                <a:latin typeface="+mn-lt"/>
              </a:rPr>
              <a:t>y</a:t>
            </a:r>
            <a:r>
              <a:rPr lang="fr-FR" sz="2400" smtClean="0">
                <a:latin typeface="+mn-lt"/>
              </a:rPr>
              <a:t> + t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91875" cy="721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23528" y="260648"/>
            <a:ext cx="3312368" cy="1080120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616" y="4046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latin typeface="+mn-lt"/>
              </a:rPr>
              <a:t>x = d</a:t>
            </a:r>
            <a:r>
              <a:rPr lang="fr-FR" sz="2400" baseline="-25000" smtClean="0">
                <a:latin typeface="+mn-lt"/>
              </a:rPr>
              <a:t>x</a:t>
            </a:r>
            <a:r>
              <a:rPr lang="fr-FR" sz="2400" smtClean="0">
                <a:latin typeface="+mn-lt"/>
              </a:rPr>
              <a:t> + t</a:t>
            </a:r>
            <a:r>
              <a:rPr lang="fr-FR" sz="2400" baseline="30000" smtClean="0">
                <a:latin typeface="+mn-lt"/>
              </a:rPr>
              <a:t>2</a:t>
            </a:r>
            <a:r>
              <a:rPr lang="fr-FR" sz="2400" smtClean="0">
                <a:latin typeface="+mn-lt"/>
              </a:rPr>
              <a:t>/4a</a:t>
            </a:r>
          </a:p>
          <a:p>
            <a:r>
              <a:rPr lang="fr-FR" sz="2400" smtClean="0">
                <a:latin typeface="+mn-lt"/>
              </a:rPr>
              <a:t>y = d</a:t>
            </a:r>
            <a:r>
              <a:rPr lang="fr-FR" sz="2400" baseline="-25000" smtClean="0">
                <a:latin typeface="+mn-lt"/>
              </a:rPr>
              <a:t>y</a:t>
            </a:r>
            <a:r>
              <a:rPr lang="fr-FR" sz="2400" smtClean="0">
                <a:latin typeface="+mn-lt"/>
              </a:rPr>
              <a:t> + t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979712" y="1340768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9512" y="1844824"/>
            <a:ext cx="4032448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nl-NL" smtClean="0">
                <a:latin typeface="+mn-lt"/>
              </a:rPr>
              <a:t>parameterization: subsequent (d</a:t>
            </a:r>
            <a:r>
              <a:rPr lang="nl-NL" baseline="-25000" smtClean="0">
                <a:latin typeface="+mn-lt"/>
              </a:rPr>
              <a:t>x</a:t>
            </a:r>
            <a:r>
              <a:rPr lang="nl-NL" smtClean="0">
                <a:latin typeface="+mn-lt"/>
              </a:rPr>
              <a:t>,d</a:t>
            </a:r>
            <a:r>
              <a:rPr lang="nl-NL" baseline="-25000" smtClean="0">
                <a:latin typeface="+mn-lt"/>
              </a:rPr>
              <a:t>y</a:t>
            </a:r>
            <a:r>
              <a:rPr lang="nl-NL" smtClean="0">
                <a:latin typeface="+mn-lt"/>
              </a:rPr>
              <a:t>) values defined by a sin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528763"/>
            <a:ext cx="8229600" cy="5329237"/>
          </a:xfrm>
        </p:spPr>
        <p:txBody>
          <a:bodyPr/>
          <a:lstStyle/>
          <a:p>
            <a:pPr eaLnBrk="1" hangingPunct="1">
              <a:buNone/>
            </a:pPr>
            <a:r>
              <a:rPr lang="nl-NL" altLang="en-US" smtClean="0"/>
              <a:t>Popular coordinate systems:</a:t>
            </a:r>
            <a:endParaRPr lang="en-US" altLang="en-US" smtClean="0"/>
          </a:p>
          <a:p>
            <a:pPr eaLnBrk="1" hangingPunct="1"/>
            <a:endParaRPr lang="nl-NL" altLang="en-US" smtClean="0"/>
          </a:p>
          <a:p>
            <a:pPr eaLnBrk="1" hangingPunct="1"/>
            <a:r>
              <a:rPr lang="nl-NL" altLang="en-US" smtClean="0"/>
              <a:t>Cartesian:  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x,y)</a:t>
            </a:r>
          </a:p>
          <a:p>
            <a:pPr eaLnBrk="1" hangingPunct="1"/>
            <a:r>
              <a:rPr lang="nl-NL" altLang="en-US" smtClean="0"/>
              <a:t>polar: 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r,</a:t>
            </a:r>
            <a:r>
              <a:rPr lang="el-GR" altLang="en-US" sz="2800" b="1" smtClean="0">
                <a:latin typeface="Courier New" pitchFamily="49" charset="0"/>
                <a:cs typeface="Courier New" pitchFamily="49" charset="0"/>
              </a:rPr>
              <a:t>ϑ</a:t>
            </a:r>
            <a:r>
              <a:rPr lang="nl-NL" altLang="en-US" sz="2800" b="1" smtClean="0">
                <a:latin typeface="Courier New" pitchFamily="49" charset="0"/>
                <a:cs typeface="Courier New" pitchFamily="49" charset="0"/>
              </a:rPr>
              <a:t>)</a:t>
            </a:r>
            <a:endParaRPr lang="nl-NL" altLang="en-US" smtClean="0"/>
          </a:p>
          <a:p>
            <a:pPr eaLnBrk="1" hangingPunct="1"/>
            <a:r>
              <a:rPr lang="nl-NL" altLang="en-US" smtClean="0"/>
              <a:t>turtle graphics: forward(L), right(</a:t>
            </a:r>
            <a:r>
              <a:rPr lang="el-GR" altLang="en-US" b="1" smtClean="0">
                <a:latin typeface="Courier New" pitchFamily="49" charset="0"/>
                <a:cs typeface="Courier New" pitchFamily="49" charset="0"/>
              </a:rPr>
              <a:t>ϑ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/>
            <a:endParaRPr lang="nl-NL" altLang="en-US" b="1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None/>
            </a:pPr>
            <a:r>
              <a:rPr lang="nl-NL" altLang="en-US" smtClean="0">
                <a:cs typeface="Courier New" pitchFamily="49" charset="0"/>
              </a:rPr>
              <a:t>In three dimensions:</a:t>
            </a:r>
          </a:p>
          <a:p>
            <a:pPr eaLnBrk="1" hangingPunct="1"/>
            <a:r>
              <a:rPr lang="nl-NL" altLang="en-US" smtClean="0">
                <a:cs typeface="Courier New" pitchFamily="49" charset="0"/>
              </a:rPr>
              <a:t>right-handed Cartesian: </a:t>
            </a:r>
            <a:r>
              <a:rPr lang="nl-NL" altLang="en-US" smtClean="0"/>
              <a:t> 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x,y,z)</a:t>
            </a:r>
            <a:endParaRPr lang="nl-NL" altLang="en-US" smtClean="0">
              <a:cs typeface="Courier New" pitchFamily="49" charset="0"/>
            </a:endParaRPr>
          </a:p>
          <a:p>
            <a:pPr eaLnBrk="1" hangingPunct="1"/>
            <a:r>
              <a:rPr lang="nl-NL" altLang="en-US" smtClean="0">
                <a:cs typeface="Courier New" pitchFamily="49" charset="0"/>
              </a:rPr>
              <a:t>spherical: </a:t>
            </a:r>
            <a:r>
              <a:rPr lang="nl-NL" altLang="en-US" smtClean="0"/>
              <a:t>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r,</a:t>
            </a:r>
            <a:r>
              <a:rPr lang="el-GR" altLang="en-US" sz="2800" b="1" smtClean="0">
                <a:latin typeface="Courier New" pitchFamily="49" charset="0"/>
                <a:cs typeface="Courier New" pitchFamily="49" charset="0"/>
              </a:rPr>
              <a:t>ϑ</a:t>
            </a:r>
            <a:r>
              <a:rPr lang="nl-NL" altLang="en-US" sz="2800" b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l-GR" altLang="en-US" sz="2800" b="1" smtClean="0">
                <a:latin typeface="Courier New" pitchFamily="49" charset="0"/>
                <a:cs typeface="Courier New" pitchFamily="49" charset="0"/>
              </a:rPr>
              <a:t>φ</a:t>
            </a:r>
            <a:r>
              <a:rPr lang="nl-NL" altLang="en-US" sz="2800" smtClean="0">
                <a:cs typeface="Courier New" pitchFamily="49" charset="0"/>
              </a:rPr>
              <a:t>)</a:t>
            </a:r>
            <a:endParaRPr lang="nl-NL" altLang="en-US" smtClean="0">
              <a:cs typeface="Courier New" pitchFamily="49" charset="0"/>
            </a:endParaRPr>
          </a:p>
          <a:p>
            <a:pPr eaLnBrk="1" hangingPunct="1"/>
            <a:r>
              <a:rPr lang="nl-NL" altLang="en-US" smtClean="0"/>
              <a:t>cylindrical: (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r,</a:t>
            </a:r>
            <a:r>
              <a:rPr lang="el-GR" altLang="en-US" sz="2800" b="1" smtClean="0">
                <a:latin typeface="Courier New" pitchFamily="49" charset="0"/>
                <a:cs typeface="Courier New" pitchFamily="49" charset="0"/>
              </a:rPr>
              <a:t>φ</a:t>
            </a:r>
            <a:r>
              <a:rPr lang="nl-NL" altLang="en-US" b="1" smtClean="0">
                <a:latin typeface="Courier New" pitchFamily="49" charset="0"/>
                <a:cs typeface="Courier New" pitchFamily="49" charset="0"/>
              </a:rPr>
              <a:t>,z</a:t>
            </a:r>
            <a:r>
              <a:rPr lang="nl-NL" altLang="en-US" smtClean="0">
                <a:cs typeface="Courier New" pitchFamily="49" charset="0"/>
              </a:rPr>
              <a:t>)</a:t>
            </a:r>
            <a:endParaRPr lang="nl-NL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Coordinate systems</a:t>
            </a:r>
            <a:endParaRPr lang="en-US" sz="3600" b="1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dirty="0" smtClean="0">
                <a:solidFill>
                  <a:schemeClr val="tx2"/>
                </a:solidFill>
                <a:latin typeface="+mj-lt"/>
              </a:rPr>
              <a:t>Classic curves: </a:t>
            </a:r>
            <a:r>
              <a:rPr lang="nl-NL" sz="3600" b="1" u="sng" dirty="0" err="1" smtClean="0">
                <a:solidFill>
                  <a:schemeClr val="tx2"/>
                </a:solidFill>
                <a:latin typeface="+mj-lt"/>
              </a:rPr>
              <a:t>tangents</a:t>
            </a:r>
            <a:endParaRPr lang="en-US" sz="3600" b="1" u="sng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772816"/>
            <a:ext cx="51125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latin typeface="+mn-lt"/>
              </a:rPr>
              <a:t>x = t</a:t>
            </a:r>
            <a:r>
              <a:rPr lang="fr-FR" sz="2400" baseline="30000" smtClean="0">
                <a:latin typeface="+mn-lt"/>
              </a:rPr>
              <a:t>2</a:t>
            </a:r>
            <a:r>
              <a:rPr lang="fr-FR" sz="2400" smtClean="0">
                <a:latin typeface="+mn-lt"/>
              </a:rPr>
              <a:t>/4a</a:t>
            </a:r>
          </a:p>
          <a:p>
            <a:r>
              <a:rPr lang="fr-FR" sz="2400" smtClean="0">
                <a:latin typeface="+mn-lt"/>
              </a:rPr>
              <a:t>y = t </a:t>
            </a:r>
          </a:p>
          <a:p>
            <a:endParaRPr lang="fr-FR" sz="2400" smtClean="0">
              <a:latin typeface="+mn-lt"/>
            </a:endParaRPr>
          </a:p>
          <a:p>
            <a:r>
              <a:rPr lang="fr-FR" sz="2400" smtClean="0">
                <a:latin typeface="+mn-lt"/>
              </a:rPr>
              <a:t>calculus: dy/dx = 2a/y</a:t>
            </a:r>
          </a:p>
          <a:p>
            <a:endParaRPr lang="fr-FR" sz="2400" smtClean="0">
              <a:latin typeface="+mn-lt"/>
            </a:endParaRPr>
          </a:p>
          <a:p>
            <a:r>
              <a:rPr lang="fr-FR" sz="2400" smtClean="0">
                <a:latin typeface="+mn-lt"/>
              </a:rPr>
              <a:t>coding:</a:t>
            </a:r>
          </a:p>
          <a:p>
            <a:r>
              <a:rPr lang="fr-FR" sz="2400" smtClean="0">
                <a:latin typeface="+mn-lt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6068" y="4350003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</a:rPr>
              <a:t>float t = i*dx;                   //parametrix description</a:t>
            </a:r>
          </a:p>
          <a:p>
            <a:r>
              <a:rPr lang="en-US" b="1" smtClean="0">
                <a:solidFill>
                  <a:srgbClr val="000000"/>
                </a:solidFill>
              </a:rPr>
              <a:t>float x = (t*t)/(4*a);            //mathworld eq (15),</a:t>
            </a:r>
          </a:p>
          <a:p>
            <a:r>
              <a:rPr lang="en-US" b="1" smtClean="0">
                <a:solidFill>
                  <a:srgbClr val="000000"/>
                </a:solidFill>
              </a:rPr>
              <a:t>float y = t;                      //mathworld eq (16)</a:t>
            </a:r>
          </a:p>
          <a:p>
            <a:r>
              <a:rPr lang="en-US" b="1" smtClean="0">
                <a:solidFill>
                  <a:srgbClr val="000000"/>
                </a:solidFill>
              </a:rPr>
              <a:t>curveVertex(x,y);                 //extend parabola</a:t>
            </a:r>
          </a:p>
          <a:p>
            <a:r>
              <a:rPr lang="en-US" b="1" smtClean="0">
                <a:solidFill>
                  <a:srgbClr val="000000"/>
                </a:solidFill>
              </a:rPr>
              <a:t>float dydx = 2*a/y;               //own derivation</a:t>
            </a:r>
          </a:p>
          <a:p>
            <a:r>
              <a:rPr lang="en-US" b="1" smtClean="0">
                <a:solidFill>
                  <a:srgbClr val="000000"/>
                </a:solidFill>
              </a:rPr>
              <a:t>stroke(255,0,0);                  //draw tangent in red</a:t>
            </a:r>
          </a:p>
          <a:p>
            <a:r>
              <a:rPr lang="en-US" b="1" smtClean="0">
                <a:solidFill>
                  <a:srgbClr val="000000"/>
                </a:solidFill>
              </a:rPr>
              <a:t>line(x,y,x + 1000,y + 1000*dydx); //from (x,y) to far-away pt</a:t>
            </a:r>
          </a:p>
        </p:txBody>
      </p:sp>
      <p:pic>
        <p:nvPicPr>
          <p:cNvPr id="84994" name="Picture 2" descr="https://upload.wikimedia.org/wikipedia/commons/thumb/c/c1/Wiki_slope_in_2d.svg/281px-Wiki_slope_in_2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2316485" cy="24978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64088" y="3717032"/>
            <a:ext cx="2520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smtClean="0">
                <a:solidFill>
                  <a:srgbClr val="7030A0"/>
                </a:solidFill>
              </a:rPr>
              <a:t>Source: Maschen, wikimedia</a:t>
            </a:r>
            <a:endParaRPr lang="en-US" sz="11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540552" cy="618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//(c) Loe Feijs and TU/e 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//for Digital Craftmanship and Golden Ratio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//Parabola: pronounce pə'ræbələ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//The parabola is approximated by a Catmul-Rom spline.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//See http://mathworld.wolfram.com/Parabola.html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//The equation is (15) and (16), i.e. x = t^2/4a and y = t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//From which, abandoning (20),(21)derive dy/dt = 1, dx/dt = t/2a 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//so the slope of the tangent is dy/dx = 2a/t = 2a/y.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//And the tangent vector is (1,dy/dx).</a:t>
            </a:r>
          </a:p>
          <a:p>
            <a:pPr>
              <a:spcAft>
                <a:spcPts val="3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import nl.tue.id.oogway.*;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import processing.pdf.*;</a:t>
            </a:r>
          </a:p>
          <a:p>
            <a:pPr>
              <a:spcAft>
                <a:spcPts val="5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int XSIZE=int(3.6*297);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int YSIZE=int(3.6*210);</a:t>
            </a:r>
          </a:p>
          <a:p>
            <a:pPr>
              <a:spcAft>
                <a:spcPts val="500"/>
              </a:spcAft>
            </a:pPr>
            <a:r>
              <a:rPr lang="en-US" b="1" smtClean="0">
                <a:solidFill>
                  <a:srgbClr val="000000"/>
                </a:solidFill>
              </a:rPr>
              <a:t>int NR = 1;</a:t>
            </a:r>
          </a:p>
          <a:p>
            <a:pPr>
              <a:spcAft>
                <a:spcPts val="3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540552" cy="573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void setup() {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noLoop(); 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smooth();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stroke(0);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background(255);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size(XSIZE, YSIZE);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beginRecord(PDF, "PARABOLA_" + str(NR) + ".pdf");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  <a:p>
            <a:pPr>
              <a:spcAft>
                <a:spcPts val="3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void parabola(float xc, float yc){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//xc,yc coordinates of centre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int steps = 1000;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a = 50;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float dx = 3;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noFill();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beginShape(); //draw the lower branch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curveVertex(xc, yc);</a:t>
            </a:r>
          </a:p>
          <a:p>
            <a:pPr>
              <a:spcAft>
                <a:spcPts val="300"/>
              </a:spcAft>
            </a:pPr>
            <a:r>
              <a:rPr lang="nl-NL" b="1" smtClean="0">
                <a:solidFill>
                  <a:srgbClr val="000000"/>
                </a:solidFill>
              </a:rPr>
              <a:t>     </a:t>
            </a:r>
            <a:r>
              <a:rPr lang="nl-NL" b="1" smtClean="0">
                <a:solidFill>
                  <a:srgbClr val="B2B2B2"/>
                </a:solidFill>
              </a:rPr>
              <a:t>//to be continued</a:t>
            </a:r>
            <a:endParaRPr lang="en-US" b="1" smtClean="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540552" cy="6981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b="1" smtClean="0">
                <a:solidFill>
                  <a:srgbClr val="000000"/>
                </a:solidFill>
              </a:rPr>
              <a:t>     for (int i=0; i&lt;steps + 1; i++){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t = i*dx;       //parametrix description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x = (t*t)/(4*a);//mathworld eq (15),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y = t;          //mathworld eq (16)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curveVertex(xc + x,yc + y); 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dydx = 2*a/y;   //own derivation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stroke(255,0,0);      //draw tangent in red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if (NR == 1) 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   line(xc + x,yc + y,xc + x + 1000,yc + y + 1000*dydx); 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stroke(0);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}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endShape();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beginShape(); //draw the upper branch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curveVertex(xc, yc);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for (int i=0; i&lt;steps + 1; i++){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t = i*dx;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x = (t*t)/(4*a);//mathworld eq (15),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float y = t;          //mathworld eq (16)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     curveVertex(xc + x,yc - y); 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}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   endShape();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6988"/>
            <a:ext cx="9180513" cy="14843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540552" cy="5404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float dx = 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float dy = 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void draw() {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float x = 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float y = height/2;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dx += 10;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dy = 50*sin(radians(dx));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parabola(x + dx, y + dy); 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delay(200);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keyPressed();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  <a:p>
            <a:pPr>
              <a:spcAft>
                <a:spcPts val="30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void keyPressed() {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endRecord();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  exit();</a:t>
            </a:r>
          </a:p>
          <a:p>
            <a:pPr>
              <a:spcAft>
                <a:spcPts val="300"/>
              </a:spcAft>
            </a:pPr>
            <a:r>
              <a:rPr lang="en-US" b="1" smtClean="0">
                <a:solidFill>
                  <a:srgbClr val="000000"/>
                </a:solidFill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062" y="0"/>
            <a:ext cx="97026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335403" y="379398"/>
            <a:ext cx="3600400" cy="1296144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616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latin typeface="+mn-lt"/>
              </a:rPr>
              <a:t>x</a:t>
            </a:r>
            <a:r>
              <a:rPr lang="fr-FR" sz="2400" baseline="-25000" smtClean="0">
                <a:latin typeface="+mn-lt"/>
              </a:rPr>
              <a:t>0</a:t>
            </a:r>
            <a:r>
              <a:rPr lang="fr-FR" sz="2400" smtClean="0">
                <a:latin typeface="+mn-lt"/>
              </a:rPr>
              <a:t> = t</a:t>
            </a:r>
            <a:r>
              <a:rPr lang="fr-FR" sz="2400" baseline="30000" smtClean="0">
                <a:latin typeface="+mn-lt"/>
              </a:rPr>
              <a:t>2</a:t>
            </a:r>
            <a:r>
              <a:rPr lang="fr-FR" sz="2400" smtClean="0">
                <a:latin typeface="+mn-lt"/>
              </a:rPr>
              <a:t>/4a</a:t>
            </a:r>
          </a:p>
          <a:p>
            <a:r>
              <a:rPr lang="fr-FR" sz="2400" smtClean="0">
                <a:latin typeface="+mn-lt"/>
              </a:rPr>
              <a:t>y</a:t>
            </a:r>
            <a:r>
              <a:rPr lang="fr-FR" sz="2400" baseline="-25000" smtClean="0">
                <a:latin typeface="+mn-lt"/>
              </a:rPr>
              <a:t>0</a:t>
            </a:r>
            <a:r>
              <a:rPr lang="fr-FR" sz="2400" smtClean="0">
                <a:latin typeface="+mn-lt"/>
              </a:rPr>
              <a:t> = t </a:t>
            </a:r>
          </a:p>
          <a:p>
            <a:r>
              <a:rPr lang="fr-FR" sz="2400" smtClean="0">
                <a:latin typeface="+mn-lt"/>
              </a:rPr>
              <a:t>dy/dx = 2a/y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2" y="406400"/>
            <a:ext cx="8675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600" b="1" dirty="0" smtClean="0">
                <a:solidFill>
                  <a:schemeClr val="tx2"/>
                </a:solidFill>
                <a:latin typeface="+mj-lt"/>
              </a:rPr>
              <a:t>Classic curves </a:t>
            </a:r>
            <a:r>
              <a:rPr lang="nl-NL" sz="3600" b="1" u="sng" dirty="0" err="1" smtClean="0">
                <a:solidFill>
                  <a:schemeClr val="tx2"/>
                </a:solidFill>
                <a:cs typeface="Courier New" panose="02070309020205020404" pitchFamily="49" charset="0"/>
              </a:rPr>
              <a:t>tangents</a:t>
            </a:r>
            <a:r>
              <a:rPr lang="en-US" sz="3600" b="1" dirty="0">
                <a:solidFill>
                  <a:schemeClr val="tx2"/>
                </a:solidFill>
                <a:cs typeface="Courier New" panose="02070309020205020404" pitchFamily="49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continued</a:t>
            </a:r>
            <a:endParaRPr lang="en-US" sz="3600" b="1" u="sng" dirty="0">
              <a:solidFill>
                <a:schemeClr val="tx2"/>
              </a:solidFill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08"/>
            <a:ext cx="9144000" cy="68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2370" y="6453336"/>
            <a:ext cx="3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solidFill>
                  <a:srgbClr val="7030A0"/>
                </a:solidFill>
              </a:rPr>
              <a:t>From</a:t>
            </a:r>
            <a:r>
              <a:rPr lang="nl-NL" sz="1200" dirty="0" smtClean="0">
                <a:solidFill>
                  <a:srgbClr val="7030A0"/>
                </a:solidFill>
              </a:rPr>
              <a:t> Archimedes palimpsest, Walters, Baltimore</a:t>
            </a:r>
            <a:endParaRPr lang="en-US" sz="1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9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2" y="406400"/>
            <a:ext cx="8675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600" b="1" dirty="0" smtClean="0">
                <a:solidFill>
                  <a:schemeClr val="tx2"/>
                </a:solidFill>
                <a:latin typeface="+mj-lt"/>
              </a:rPr>
              <a:t>Classic curves </a:t>
            </a:r>
            <a:r>
              <a:rPr lang="nl-NL" sz="3600" b="1" u="sng" dirty="0" err="1" smtClean="0">
                <a:solidFill>
                  <a:schemeClr val="tx2"/>
                </a:solidFill>
                <a:cs typeface="Courier New" panose="02070309020205020404" pitchFamily="49" charset="0"/>
              </a:rPr>
              <a:t>tangents</a:t>
            </a:r>
            <a:r>
              <a:rPr lang="en-US" sz="3600" b="1" dirty="0">
                <a:solidFill>
                  <a:schemeClr val="tx2"/>
                </a:solidFill>
                <a:cs typeface="Courier New" panose="02070309020205020404" pitchFamily="49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cs typeface="Courier New" panose="02070309020205020404" pitchFamily="49" charset="0"/>
              </a:rPr>
              <a:t>continued</a:t>
            </a:r>
            <a:endParaRPr lang="en-US" sz="3600" b="1" u="sng" dirty="0">
              <a:solidFill>
                <a:schemeClr val="tx2"/>
              </a:solidFill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112568" cy="44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1750987" cy="33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349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5052616" cy="470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8567" y="620688"/>
            <a:ext cx="3283313" cy="1333284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0067" y="620688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x = a </a:t>
            </a:r>
            <a:r>
              <a:rPr lang="el-GR" sz="2000" dirty="0" smtClean="0">
                <a:latin typeface="+mn-lt"/>
              </a:rPr>
              <a:t>θ</a:t>
            </a:r>
            <a:r>
              <a:rPr lang="nl-NL" sz="2000" baseline="30000" dirty="0" smtClean="0">
                <a:latin typeface="+mn-lt"/>
              </a:rPr>
              <a:t>1/n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cos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θ</a:t>
            </a:r>
            <a:endParaRPr lang="fr-FR" sz="2000" dirty="0" smtClean="0">
              <a:latin typeface="+mn-lt"/>
            </a:endParaRPr>
          </a:p>
          <a:p>
            <a:r>
              <a:rPr lang="fr-FR" sz="2000" dirty="0" smtClean="0">
                <a:latin typeface="+mn-lt"/>
              </a:rPr>
              <a:t>y = a </a:t>
            </a:r>
            <a:r>
              <a:rPr lang="el-GR" sz="2000" dirty="0">
                <a:latin typeface="+mn-lt"/>
              </a:rPr>
              <a:t>θ</a:t>
            </a:r>
            <a:r>
              <a:rPr lang="nl-NL" sz="2000" baseline="30000" dirty="0">
                <a:latin typeface="+mn-lt"/>
              </a:rPr>
              <a:t>1/n</a:t>
            </a:r>
            <a:r>
              <a:rPr lang="nl-NL" sz="2000" dirty="0">
                <a:latin typeface="+mn-lt"/>
              </a:rPr>
              <a:t> </a:t>
            </a:r>
            <a:r>
              <a:rPr lang="nl-NL" sz="2000" err="1" smtClean="0">
                <a:latin typeface="+mn-lt"/>
              </a:rPr>
              <a:t>sin</a:t>
            </a:r>
            <a:r>
              <a:rPr lang="nl-NL" sz="2000" smtClean="0">
                <a:latin typeface="+mn-lt"/>
              </a:rPr>
              <a:t> </a:t>
            </a:r>
            <a:r>
              <a:rPr lang="el-GR" sz="2000" smtClean="0">
                <a:latin typeface="+mn-lt"/>
              </a:rPr>
              <a:t>θ</a:t>
            </a:r>
            <a:endParaRPr lang="nl-NL" sz="2000" smtClean="0">
              <a:latin typeface="+mn-lt"/>
            </a:endParaRPr>
          </a:p>
          <a:p>
            <a:r>
              <a:rPr lang="nl-NL" sz="2000" smtClean="0">
                <a:latin typeface="+mn-lt"/>
              </a:rPr>
              <a:t>0 ≤ </a:t>
            </a:r>
            <a:r>
              <a:rPr lang="el-GR" sz="2000" smtClean="0">
                <a:latin typeface="+mn-lt"/>
              </a:rPr>
              <a:t>θ</a:t>
            </a:r>
            <a:r>
              <a:rPr lang="nl-NL" sz="2000" smtClean="0">
                <a:latin typeface="+mn-lt"/>
              </a:rPr>
              <a:t> ≤ 4</a:t>
            </a:r>
            <a:r>
              <a:rPr lang="el-GR" sz="2000" smtClean="0">
                <a:latin typeface="+mn-lt"/>
              </a:rPr>
              <a:t>π</a:t>
            </a:r>
            <a:endParaRPr lang="nl-NL" sz="2000" smtClean="0">
              <a:latin typeface="+mn-lt"/>
            </a:endParaRPr>
          </a:p>
          <a:p>
            <a:r>
              <a:rPr lang="nl-NL" sz="2000" smtClean="0">
                <a:latin typeface="+mn-lt"/>
              </a:rPr>
              <a:t>n = 2</a:t>
            </a:r>
            <a:r>
              <a:rPr lang="fr-FR" sz="2000" smtClean="0">
                <a:latin typeface="+mn-lt"/>
              </a:rPr>
              <a:t> </a:t>
            </a:r>
          </a:p>
          <a:p>
            <a:endParaRPr lang="nl-NL" sz="200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0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22768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7" y="1"/>
            <a:ext cx="5576948" cy="73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16632"/>
            <a:ext cx="2745284" cy="5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700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528763"/>
            <a:ext cx="8229600" cy="53292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None/>
            </a:pPr>
            <a:r>
              <a:rPr lang="nl-NL" altLang="en-US" smtClean="0"/>
              <a:t>Aproach to indicate angles:</a:t>
            </a:r>
            <a:endParaRPr lang="en-US" altLang="en-US" smtClean="0"/>
          </a:p>
          <a:p>
            <a:pPr eaLnBrk="1" hangingPunct="1"/>
            <a:endParaRPr lang="nl-NL" altLang="en-US" smtClean="0"/>
          </a:p>
          <a:p>
            <a:pPr eaLnBrk="1" hangingPunct="1"/>
            <a:r>
              <a:rPr lang="nl-NL" altLang="en-US" smtClean="0"/>
              <a:t>degrees: 0 .. 360</a:t>
            </a:r>
            <a:r>
              <a:rPr lang="nl-NL" altLang="en-US" baseline="30000" smtClean="0"/>
              <a:t>o</a:t>
            </a:r>
            <a:endParaRPr lang="nl-NL" altLang="en-US" b="1" baseline="3000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nl-NL" altLang="en-US" smtClean="0"/>
              <a:t>radians: 0 ..2 </a:t>
            </a:r>
            <a:r>
              <a:rPr lang="el-GR" altLang="en-US" smtClean="0"/>
              <a:t>π</a:t>
            </a:r>
            <a:endParaRPr lang="nl-NL" altLang="en-US" smtClean="0"/>
          </a:p>
          <a:p>
            <a:pPr eaLnBrk="1" hangingPunct="1"/>
            <a:endParaRPr lang="nl-NL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Coordinate systems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1600" y="0"/>
            <a:ext cx="8172400" cy="16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520" y="260649"/>
            <a:ext cx="4248472" cy="1467454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0067" y="318939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x = a </a:t>
            </a:r>
            <a:r>
              <a:rPr lang="el-GR" sz="2000" dirty="0" smtClean="0">
                <a:latin typeface="+mn-lt"/>
              </a:rPr>
              <a:t>θ</a:t>
            </a:r>
            <a:r>
              <a:rPr lang="nl-NL" sz="2000" baseline="30000" dirty="0" smtClean="0">
                <a:latin typeface="+mn-lt"/>
              </a:rPr>
              <a:t>1/n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cos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θ</a:t>
            </a:r>
            <a:endParaRPr lang="fr-FR" sz="2000" dirty="0" smtClean="0">
              <a:latin typeface="+mn-lt"/>
            </a:endParaRPr>
          </a:p>
          <a:p>
            <a:r>
              <a:rPr lang="fr-FR" sz="2000" dirty="0" smtClean="0">
                <a:latin typeface="+mn-lt"/>
              </a:rPr>
              <a:t>y = a </a:t>
            </a:r>
            <a:r>
              <a:rPr lang="el-GR" sz="2000" dirty="0">
                <a:latin typeface="+mn-lt"/>
              </a:rPr>
              <a:t>θ</a:t>
            </a:r>
            <a:r>
              <a:rPr lang="nl-NL" sz="2000" baseline="30000" dirty="0">
                <a:latin typeface="+mn-lt"/>
              </a:rPr>
              <a:t>1/n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sin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θ</a:t>
            </a:r>
            <a:endParaRPr lang="fr-FR" sz="2000" dirty="0" smtClean="0">
              <a:latin typeface="+mn-lt"/>
            </a:endParaRPr>
          </a:p>
          <a:p>
            <a:r>
              <a:rPr lang="fr-FR" sz="2000" dirty="0" err="1" smtClean="0">
                <a:latin typeface="+mn-lt"/>
              </a:rPr>
              <a:t>dy</a:t>
            </a:r>
            <a:r>
              <a:rPr lang="fr-FR" sz="2000" dirty="0" smtClean="0">
                <a:latin typeface="+mn-lt"/>
              </a:rPr>
              <a:t>/dx = (</a:t>
            </a:r>
            <a:r>
              <a:rPr lang="nl-NL" sz="2000" dirty="0" err="1" smtClean="0">
                <a:latin typeface="+mn-lt"/>
              </a:rPr>
              <a:t>sin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θ </a:t>
            </a:r>
            <a:r>
              <a:rPr lang="nl-NL" sz="2000" dirty="0" smtClean="0">
                <a:latin typeface="+mn-lt"/>
              </a:rPr>
              <a:t>+ n</a:t>
            </a:r>
            <a:r>
              <a:rPr lang="el-GR" sz="2000" dirty="0" smtClean="0">
                <a:latin typeface="+mn-lt"/>
              </a:rPr>
              <a:t>θ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cos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θ</a:t>
            </a:r>
            <a:r>
              <a:rPr lang="nl-NL" sz="2000" dirty="0" smtClean="0">
                <a:latin typeface="+mn-lt"/>
              </a:rPr>
              <a:t>) </a:t>
            </a:r>
          </a:p>
          <a:p>
            <a:r>
              <a:rPr lang="nl-NL" sz="2000" dirty="0">
                <a:latin typeface="+mn-lt"/>
              </a:rPr>
              <a:t> </a:t>
            </a:r>
            <a:r>
              <a:rPr lang="nl-NL" sz="2000" dirty="0" smtClean="0">
                <a:latin typeface="+mn-lt"/>
              </a:rPr>
              <a:t>          / </a:t>
            </a:r>
            <a:r>
              <a:rPr lang="fr-FR" sz="2000" dirty="0" smtClean="0">
                <a:latin typeface="+mn-lt"/>
              </a:rPr>
              <a:t>(</a:t>
            </a:r>
            <a:r>
              <a:rPr lang="nl-NL" sz="2000" dirty="0" err="1" smtClean="0">
                <a:latin typeface="+mn-lt"/>
              </a:rPr>
              <a:t>cos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θ </a:t>
            </a:r>
            <a:r>
              <a:rPr lang="nl-NL" sz="2000" dirty="0">
                <a:latin typeface="+mn-lt"/>
              </a:rPr>
              <a:t>-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>
                <a:latin typeface="+mn-lt"/>
              </a:rPr>
              <a:t>n</a:t>
            </a:r>
            <a:r>
              <a:rPr lang="el-GR" sz="2000" dirty="0">
                <a:latin typeface="+mn-lt"/>
              </a:rPr>
              <a:t>θ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cos</a:t>
            </a:r>
            <a:r>
              <a:rPr lang="nl-NL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θ</a:t>
            </a:r>
            <a:r>
              <a:rPr lang="nl-NL" sz="2000" dirty="0">
                <a:latin typeface="+mn-lt"/>
              </a:rPr>
              <a:t>)</a:t>
            </a:r>
            <a:r>
              <a:rPr lang="el-GR" sz="2000" dirty="0" smtClean="0">
                <a:latin typeface="+mn-lt"/>
              </a:rPr>
              <a:t> </a:t>
            </a:r>
            <a:endParaRPr lang="fr-FR" sz="20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3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372225" y="5732463"/>
            <a:ext cx="2771775" cy="11255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5963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229975" cy="795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520" y="260649"/>
            <a:ext cx="4248472" cy="1467454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90067" y="318939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+mn-lt"/>
              </a:rPr>
              <a:t>x = a </a:t>
            </a:r>
            <a:r>
              <a:rPr lang="el-GR" sz="2000" dirty="0" smtClean="0">
                <a:latin typeface="+mn-lt"/>
              </a:rPr>
              <a:t>θ</a:t>
            </a:r>
            <a:r>
              <a:rPr lang="nl-NL" sz="2000" baseline="30000" dirty="0" smtClean="0">
                <a:latin typeface="+mn-lt"/>
              </a:rPr>
              <a:t>1/n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cos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θ</a:t>
            </a:r>
            <a:endParaRPr lang="fr-FR" sz="2000" dirty="0" smtClean="0">
              <a:latin typeface="+mn-lt"/>
            </a:endParaRPr>
          </a:p>
          <a:p>
            <a:r>
              <a:rPr lang="fr-FR" sz="2000" dirty="0" smtClean="0">
                <a:latin typeface="+mn-lt"/>
              </a:rPr>
              <a:t>y = a </a:t>
            </a:r>
            <a:r>
              <a:rPr lang="el-GR" sz="2000" dirty="0">
                <a:latin typeface="+mn-lt"/>
              </a:rPr>
              <a:t>θ</a:t>
            </a:r>
            <a:r>
              <a:rPr lang="nl-NL" sz="2000" baseline="30000" dirty="0">
                <a:latin typeface="+mn-lt"/>
              </a:rPr>
              <a:t>1/n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sin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θ</a:t>
            </a:r>
            <a:endParaRPr lang="fr-FR" sz="2000" dirty="0" smtClean="0">
              <a:latin typeface="+mn-lt"/>
            </a:endParaRPr>
          </a:p>
          <a:p>
            <a:r>
              <a:rPr lang="fr-FR" sz="2000" dirty="0" err="1" smtClean="0">
                <a:latin typeface="+mn-lt"/>
              </a:rPr>
              <a:t>dy</a:t>
            </a:r>
            <a:r>
              <a:rPr lang="fr-FR" sz="2000" dirty="0" smtClean="0">
                <a:latin typeface="+mn-lt"/>
              </a:rPr>
              <a:t>/dx = (</a:t>
            </a:r>
            <a:r>
              <a:rPr lang="nl-NL" sz="2000" dirty="0" err="1" smtClean="0">
                <a:latin typeface="+mn-lt"/>
              </a:rPr>
              <a:t>sin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θ </a:t>
            </a:r>
            <a:r>
              <a:rPr lang="nl-NL" sz="2000" dirty="0" smtClean="0">
                <a:latin typeface="+mn-lt"/>
              </a:rPr>
              <a:t>+ n</a:t>
            </a:r>
            <a:r>
              <a:rPr lang="el-GR" sz="2000" dirty="0" smtClean="0">
                <a:latin typeface="+mn-lt"/>
              </a:rPr>
              <a:t>θ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cos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θ</a:t>
            </a:r>
            <a:r>
              <a:rPr lang="nl-NL" sz="2000" dirty="0" smtClean="0">
                <a:latin typeface="+mn-lt"/>
              </a:rPr>
              <a:t>) </a:t>
            </a:r>
          </a:p>
          <a:p>
            <a:r>
              <a:rPr lang="nl-NL" sz="2000" dirty="0">
                <a:latin typeface="+mn-lt"/>
              </a:rPr>
              <a:t> </a:t>
            </a:r>
            <a:r>
              <a:rPr lang="nl-NL" sz="2000" dirty="0" smtClean="0">
                <a:latin typeface="+mn-lt"/>
              </a:rPr>
              <a:t>          / </a:t>
            </a:r>
            <a:r>
              <a:rPr lang="fr-FR" sz="2000" dirty="0" smtClean="0">
                <a:latin typeface="+mn-lt"/>
              </a:rPr>
              <a:t>(</a:t>
            </a:r>
            <a:r>
              <a:rPr lang="nl-NL" sz="2000" dirty="0" err="1" smtClean="0">
                <a:latin typeface="+mn-lt"/>
              </a:rPr>
              <a:t>cos</a:t>
            </a:r>
            <a:r>
              <a:rPr lang="nl-NL" sz="2000" dirty="0" smtClean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θ </a:t>
            </a:r>
            <a:r>
              <a:rPr lang="nl-NL" sz="2000" dirty="0">
                <a:latin typeface="+mn-lt"/>
              </a:rPr>
              <a:t>-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>
                <a:latin typeface="+mn-lt"/>
              </a:rPr>
              <a:t>n</a:t>
            </a:r>
            <a:r>
              <a:rPr lang="el-GR" sz="2000" dirty="0">
                <a:latin typeface="+mn-lt"/>
              </a:rPr>
              <a:t>θ</a:t>
            </a:r>
            <a:r>
              <a:rPr lang="nl-NL" sz="2000" dirty="0">
                <a:latin typeface="+mn-lt"/>
              </a:rPr>
              <a:t> </a:t>
            </a:r>
            <a:r>
              <a:rPr lang="nl-NL" sz="2000" dirty="0" err="1">
                <a:latin typeface="+mn-lt"/>
              </a:rPr>
              <a:t>cos</a:t>
            </a:r>
            <a:r>
              <a:rPr lang="nl-NL" sz="2000" dirty="0">
                <a:latin typeface="+mn-lt"/>
              </a:rPr>
              <a:t> </a:t>
            </a:r>
            <a:r>
              <a:rPr lang="el-GR" sz="2000" dirty="0">
                <a:latin typeface="+mn-lt"/>
              </a:rPr>
              <a:t>θ</a:t>
            </a:r>
            <a:r>
              <a:rPr lang="nl-NL" sz="2000" dirty="0">
                <a:latin typeface="+mn-lt"/>
              </a:rPr>
              <a:t>)</a:t>
            </a:r>
            <a:r>
              <a:rPr lang="el-GR" sz="2000" dirty="0" smtClean="0">
                <a:latin typeface="+mn-lt"/>
              </a:rPr>
              <a:t> </a:t>
            </a:r>
            <a:endParaRPr lang="fr-FR" sz="20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3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268115"/>
            <a:ext cx="8229600" cy="53292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None/>
            </a:pPr>
            <a:r>
              <a:rPr lang="nl-NL" altLang="en-US" smtClean="0"/>
              <a:t>To do:</a:t>
            </a:r>
          </a:p>
          <a:p>
            <a:pPr eaLnBrk="1" hangingPunct="1">
              <a:buNone/>
            </a:pPr>
            <a:endParaRPr lang="nl-NL" altLang="en-US" smtClean="0"/>
          </a:p>
          <a:p>
            <a:pPr eaLnBrk="1" hangingPunct="1"/>
            <a:r>
              <a:rPr lang="nl-NL" altLang="en-US" smtClean="0"/>
              <a:t>find the curve in mathematics book</a:t>
            </a:r>
          </a:p>
          <a:p>
            <a:pPr eaLnBrk="1" hangingPunct="1"/>
            <a:r>
              <a:rPr lang="nl-NL" altLang="en-US" smtClean="0"/>
              <a:t>for example mathworld.wolram </a:t>
            </a:r>
          </a:p>
          <a:p>
            <a:pPr eaLnBrk="1" hangingPunct="1"/>
            <a:r>
              <a:rPr lang="nl-NL" altLang="en-US" smtClean="0"/>
              <a:t>study various equations</a:t>
            </a:r>
          </a:p>
          <a:p>
            <a:pPr eaLnBrk="1" hangingPunct="1"/>
            <a:r>
              <a:rPr lang="nl-NL" altLang="en-US" smtClean="0"/>
              <a:t>choose one equation</a:t>
            </a:r>
          </a:p>
          <a:p>
            <a:pPr eaLnBrk="1" hangingPunct="1"/>
            <a:r>
              <a:rPr lang="nl-NL" altLang="en-US" smtClean="0"/>
              <a:t>code it in processing</a:t>
            </a:r>
          </a:p>
          <a:p>
            <a:pPr eaLnBrk="1" hangingPunct="1"/>
            <a:r>
              <a:rPr lang="nl-NL" altLang="en-US" smtClean="0"/>
              <a:t>parameterize it</a:t>
            </a:r>
          </a:p>
          <a:p>
            <a:pPr eaLnBrk="1" hangingPunct="1"/>
            <a:r>
              <a:rPr lang="nl-NL" altLang="en-US" smtClean="0"/>
              <a:t>make a bundle</a:t>
            </a:r>
          </a:p>
          <a:p>
            <a:pPr eaLnBrk="1" hangingPunct="1"/>
            <a:r>
              <a:rPr lang="nl-NL" altLang="en-US" smtClean="0"/>
              <a:t>draw tangents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Exercises: your turn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608469"/>
            <a:ext cx="86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/>
              <a:t>Want more? https://elepa.files.wordpress.com/2013/11/fifty-famous-curves.pdf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268115"/>
            <a:ext cx="8229600" cy="53292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nl-NL" altLang="en-US" strike="sngStrike" smtClean="0">
                <a:solidFill>
                  <a:srgbClr val="000000"/>
                </a:solidFill>
              </a:rPr>
              <a:t>Ellipse</a:t>
            </a:r>
            <a:endParaRPr lang="en-US" altLang="en-US" strike="sngStrike" smtClean="0">
              <a:solidFill>
                <a:srgbClr val="000000"/>
              </a:solidFill>
            </a:endParaRPr>
          </a:p>
          <a:p>
            <a:pPr eaLnBrk="1" hangingPunct="1"/>
            <a:r>
              <a:rPr lang="nl-NL" altLang="en-US" strike="sngStrike" smtClean="0">
                <a:solidFill>
                  <a:srgbClr val="000000"/>
                </a:solidFill>
              </a:rPr>
              <a:t>Parabola</a:t>
            </a:r>
          </a:p>
          <a:p>
            <a:pPr eaLnBrk="1" hangingPunct="1"/>
            <a:r>
              <a:rPr lang="nl-NL" altLang="en-US" smtClean="0"/>
              <a:t>Hyperbola</a:t>
            </a:r>
          </a:p>
          <a:p>
            <a:pPr eaLnBrk="1" hangingPunct="1"/>
            <a:r>
              <a:rPr lang="nl-NL" altLang="en-US" smtClean="0"/>
              <a:t>Cardioid</a:t>
            </a:r>
            <a:endParaRPr lang="en-US" altLang="en-US" smtClean="0"/>
          </a:p>
          <a:p>
            <a:pPr eaLnBrk="1" hangingPunct="1"/>
            <a:r>
              <a:rPr lang="nl-NL" altLang="en-US" smtClean="0"/>
              <a:t>Cycloid</a:t>
            </a:r>
          </a:p>
          <a:p>
            <a:pPr eaLnBrk="1" hangingPunct="1"/>
            <a:r>
              <a:rPr lang="nl-NL" altLang="en-US" smtClean="0"/>
              <a:t>Lissajous</a:t>
            </a:r>
          </a:p>
          <a:p>
            <a:pPr eaLnBrk="1" hangingPunct="1"/>
            <a:r>
              <a:rPr lang="nl-NL" altLang="en-US" smtClean="0"/>
              <a:t>Catenary</a:t>
            </a:r>
          </a:p>
          <a:p>
            <a:pPr eaLnBrk="1" hangingPunct="1"/>
            <a:r>
              <a:rPr lang="nl-NL" altLang="en-US" smtClean="0"/>
              <a:t>Lemniscate</a:t>
            </a:r>
          </a:p>
          <a:p>
            <a:pPr eaLnBrk="1" hangingPunct="1"/>
            <a:r>
              <a:rPr lang="nl-NL" altLang="en-US" smtClean="0">
                <a:solidFill>
                  <a:srgbClr val="0070C0"/>
                </a:solidFill>
              </a:rPr>
              <a:t>Entropy curve</a:t>
            </a:r>
          </a:p>
          <a:p>
            <a:r>
              <a:rPr lang="en-US" smtClean="0">
                <a:solidFill>
                  <a:srgbClr val="0070C0"/>
                </a:solidFill>
              </a:rPr>
              <a:t>Cassinian ovals</a:t>
            </a:r>
          </a:p>
          <a:p>
            <a:r>
              <a:rPr lang="nl-NL" altLang="en-US" smtClean="0">
                <a:solidFill>
                  <a:srgbClr val="0070C0"/>
                </a:solidFill>
              </a:rPr>
              <a:t>Piet Hein super ellipse</a:t>
            </a:r>
          </a:p>
          <a:p>
            <a:pPr>
              <a:buNone/>
            </a:pPr>
            <a:endParaRPr lang="en-US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endParaRPr lang="nl-NL" altLang="en-US" smtClean="0"/>
          </a:p>
          <a:p>
            <a:pPr eaLnBrk="1" hangingPunct="1"/>
            <a:endParaRPr lang="nl-NL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Exercises: your turn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608469"/>
            <a:ext cx="86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/>
              <a:t>Want more? https://elepa.files.wordpress.com/2013/11/fifty-famous-curves.pdf</a:t>
            </a:r>
            <a:endParaRPr lang="en-US" sz="1200"/>
          </a:p>
        </p:txBody>
      </p:sp>
      <p:sp>
        <p:nvSpPr>
          <p:cNvPr id="8" name="TextBox 7"/>
          <p:cNvSpPr txBox="1"/>
          <p:nvPr/>
        </p:nvSpPr>
        <p:spPr>
          <a:xfrm>
            <a:off x="5220072" y="2493471"/>
            <a:ext cx="7665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nl-NL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y</a:t>
            </a:r>
            <a:r>
              <a:rPr lang="nl-NL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ou</a:t>
            </a:r>
          </a:p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nl-NL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</a:t>
            </a:r>
            <a:r>
              <a:rPr lang="nl-NL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</a:t>
            </a:r>
          </a:p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nl-NL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s</a:t>
            </a:r>
            <a:r>
              <a:rPr lang="nl-NL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he</a:t>
            </a:r>
          </a:p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nl-NL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n</a:t>
            </a:r>
            <a:r>
              <a:rPr lang="nl-NL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ext</a:t>
            </a:r>
          </a:p>
          <a:p>
            <a:pPr>
              <a:spcBef>
                <a:spcPts val="575"/>
              </a:spcBef>
              <a:spcAft>
                <a:spcPts val="0"/>
              </a:spcAft>
            </a:pPr>
            <a:r>
              <a:rPr lang="nl-NL" sz="240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etc</a:t>
            </a:r>
            <a:endParaRPr lang="en-US" sz="240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267744" y="2780928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67744" y="321297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67744" y="3645024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67744" y="4077072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/ Departement of Industrial Design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PAGE </a:t>
            </a:r>
            <a:fld id="{0670DDC2-D741-4D02-B4C3-2F2AB7F67240}" type="slidenum">
              <a:rPr lang="nl-NL" smtClean="0"/>
              <a:pPr>
                <a:defRPr/>
              </a:pPr>
              <a:t>43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4E9DA8A8-3206-4E40-AA5C-267ACE5AE0CC}" type="datetime1">
              <a:rPr lang="nl-NL" smtClean="0"/>
              <a:pPr>
                <a:defRPr/>
              </a:pPr>
              <a:t>14-11-2016</a:t>
            </a:fld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528763"/>
            <a:ext cx="8229600" cy="53292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None/>
            </a:pPr>
            <a:r>
              <a:rPr lang="nl-NL" altLang="en-US" smtClean="0"/>
              <a:t>Notes on coordinate systems: </a:t>
            </a:r>
          </a:p>
          <a:p>
            <a:pPr eaLnBrk="1" hangingPunct="1"/>
            <a:r>
              <a:rPr lang="nl-NL" altLang="en-US" smtClean="0"/>
              <a:t> Paul's Online Math Notes</a:t>
            </a:r>
          </a:p>
          <a:p>
            <a:pPr eaLnBrk="1" hangingPunct="1">
              <a:buNone/>
            </a:pPr>
            <a:r>
              <a:rPr lang="nl-NL" altLang="en-US" sz="2000" smtClean="0">
                <a:solidFill>
                  <a:srgbClr val="7030A0"/>
                </a:solidFill>
                <a:hlinkClick r:id="rId3"/>
              </a:rPr>
              <a:t>http://tutorial.math.lamar.edu/Classes/CalcII/PolarCoordinates.aspx</a:t>
            </a:r>
            <a:endParaRPr lang="nl-NL" altLang="en-US" smtClean="0">
              <a:solidFill>
                <a:srgbClr val="7030A0"/>
              </a:solidFill>
            </a:endParaRPr>
          </a:p>
          <a:p>
            <a:pPr eaLnBrk="1" hangingPunct="1">
              <a:buNone/>
            </a:pPr>
            <a:endParaRPr lang="nl-NL" altLang="en-US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Coordinate systems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877272"/>
            <a:ext cx="3384376" cy="980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332665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528763"/>
            <a:ext cx="8229600" cy="5329237"/>
          </a:xfrm>
        </p:spPr>
        <p:txBody>
          <a:bodyPr/>
          <a:lstStyle/>
          <a:p>
            <a:pPr eaLnBrk="1" hangingPunct="1">
              <a:buNone/>
            </a:pPr>
            <a:r>
              <a:rPr lang="nl-NL" altLang="en-US" smtClean="0"/>
              <a:t>Exercises on coordinate systems:</a:t>
            </a:r>
          </a:p>
          <a:p>
            <a:pPr eaLnBrk="1" hangingPunct="1">
              <a:buNone/>
            </a:pPr>
            <a:endParaRPr lang="nl-NL" altLang="en-US" smtClean="0"/>
          </a:p>
          <a:p>
            <a:pPr eaLnBrk="1" hangingPunct="1"/>
            <a:r>
              <a:rPr lang="nl-NL" altLang="en-US" smtClean="0"/>
              <a:t>Ex. 1(a) convert (-4,2</a:t>
            </a:r>
            <a:r>
              <a:rPr lang="el-GR" altLang="en-US" smtClean="0"/>
              <a:t>π/3) </a:t>
            </a:r>
            <a:r>
              <a:rPr lang="nl-NL" altLang="en-US" smtClean="0"/>
              <a:t>into Cartesian coordinates </a:t>
            </a:r>
          </a:p>
          <a:p>
            <a:pPr eaLnBrk="1" hangingPunct="1"/>
            <a:r>
              <a:rPr lang="nl-NL" altLang="en-US" smtClean="0"/>
              <a:t>Ex. 1(b) convert (-1,-1) into polar coordinates</a:t>
            </a:r>
          </a:p>
          <a:p>
            <a:pPr eaLnBrk="1" hangingPunct="1"/>
            <a:r>
              <a:rPr lang="nl-NL" altLang="en-US" smtClean="0"/>
              <a:t>Ex. 2(a) convert 2x - 5x</a:t>
            </a:r>
            <a:r>
              <a:rPr lang="nl-NL" altLang="en-US" baseline="30000" smtClean="0"/>
              <a:t>3</a:t>
            </a:r>
            <a:r>
              <a:rPr lang="nl-NL" altLang="en-US" smtClean="0"/>
              <a:t> = 1 + yx into polar coordinates</a:t>
            </a:r>
          </a:p>
          <a:p>
            <a:pPr eaLnBrk="1" hangingPunct="1"/>
            <a:r>
              <a:rPr lang="nl-NL" altLang="en-US" smtClean="0"/>
              <a:t>Ex. 2(b) convert r = -8 cos </a:t>
            </a:r>
            <a:r>
              <a:rPr lang="el-GR" altLang="en-US" smtClean="0"/>
              <a:t>ϑ</a:t>
            </a:r>
            <a:r>
              <a:rPr lang="nl-NL" altLang="en-US" smtClean="0"/>
              <a:t> into Cartesian coordinates.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Coordinate systems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877272"/>
            <a:ext cx="3384376" cy="980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6581001"/>
            <a:ext cx="842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/>
              <a:t>Source: </a:t>
            </a:r>
            <a:r>
              <a:rPr lang="nl-NL" altLang="en-US" sz="1200" smtClean="0">
                <a:solidFill>
                  <a:srgbClr val="7030A0"/>
                </a:solidFill>
                <a:hlinkClick r:id="rId3"/>
              </a:rPr>
              <a:t>http://tutorial.math.lamar.edu/Classes/CalcII/PolarCoordinates.aspx</a:t>
            </a:r>
            <a:endParaRPr lang="nl-NL" altLang="en-US" sz="120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528763"/>
            <a:ext cx="8229600" cy="5329237"/>
          </a:xfrm>
        </p:spPr>
        <p:txBody>
          <a:bodyPr/>
          <a:lstStyle/>
          <a:p>
            <a:pPr eaLnBrk="1" hangingPunct="1">
              <a:buNone/>
            </a:pPr>
            <a:r>
              <a:rPr lang="en-US" altLang="en-US" u="sng" smtClean="0"/>
              <a:t>Your</a:t>
            </a:r>
            <a:r>
              <a:rPr lang="en-US" altLang="en-US" smtClean="0"/>
              <a:t> </a:t>
            </a:r>
            <a:r>
              <a:rPr lang="nl-NL" altLang="en-US" smtClean="0"/>
              <a:t>exercises on coordinate systems:</a:t>
            </a:r>
          </a:p>
          <a:p>
            <a:pPr eaLnBrk="1" hangingPunct="1">
              <a:buNone/>
            </a:pPr>
            <a:endParaRPr lang="nl-NL" altLang="en-US" smtClean="0"/>
          </a:p>
          <a:p>
            <a:pPr eaLnBrk="1" hangingPunct="1"/>
            <a:r>
              <a:rPr lang="nl-NL" altLang="en-US" smtClean="0"/>
              <a:t> convert (-2,-2) into polar coordinates</a:t>
            </a:r>
          </a:p>
          <a:p>
            <a:pPr eaLnBrk="1" hangingPunct="1"/>
            <a:r>
              <a:rPr lang="nl-NL" altLang="en-US" smtClean="0"/>
              <a:t> convert (6,-2</a:t>
            </a:r>
            <a:r>
              <a:rPr lang="el-GR" altLang="en-US" smtClean="0"/>
              <a:t>π/3) </a:t>
            </a:r>
            <a:r>
              <a:rPr lang="nl-NL" altLang="en-US" smtClean="0"/>
              <a:t>into Cartesian coordinates</a:t>
            </a:r>
          </a:p>
          <a:p>
            <a:pPr eaLnBrk="1" hangingPunct="1"/>
            <a:r>
              <a:rPr lang="nl-NL" altLang="en-US" smtClean="0"/>
              <a:t> convert 2x - 5x</a:t>
            </a:r>
            <a:r>
              <a:rPr lang="nl-NL" altLang="en-US" baseline="30000" smtClean="0"/>
              <a:t>2</a:t>
            </a:r>
            <a:r>
              <a:rPr lang="nl-NL" altLang="en-US" smtClean="0"/>
              <a:t> = 1 - yx into polar coordinates.</a:t>
            </a:r>
          </a:p>
          <a:p>
            <a:pPr eaLnBrk="1" hangingPunct="1"/>
            <a:r>
              <a:rPr lang="nl-NL" altLang="en-US" smtClean="0"/>
              <a:t> convert sin </a:t>
            </a:r>
            <a:r>
              <a:rPr lang="el-GR" altLang="en-US" smtClean="0"/>
              <a:t>ϑ = -4</a:t>
            </a:r>
            <a:r>
              <a:rPr lang="nl-NL" altLang="en-US" smtClean="0"/>
              <a:t>r into Cartesian coordinates.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Coordinate systems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877272"/>
            <a:ext cx="3384376" cy="9807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8313" y="1268115"/>
            <a:ext cx="8229600" cy="53292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nl-NL" altLang="en-US" u="sng" smtClean="0"/>
              <a:t>Ellipse</a:t>
            </a:r>
            <a:endParaRPr lang="en-US" altLang="en-US" u="sng" smtClean="0"/>
          </a:p>
          <a:p>
            <a:pPr eaLnBrk="1" hangingPunct="1"/>
            <a:r>
              <a:rPr lang="nl-NL" altLang="en-US" u="sng" smtClean="0"/>
              <a:t>Parabola</a:t>
            </a:r>
          </a:p>
          <a:p>
            <a:pPr eaLnBrk="1" hangingPunct="1"/>
            <a:r>
              <a:rPr lang="nl-NL" altLang="en-US" smtClean="0"/>
              <a:t>Hyperbola</a:t>
            </a:r>
          </a:p>
          <a:p>
            <a:pPr eaLnBrk="1" hangingPunct="1"/>
            <a:r>
              <a:rPr lang="nl-NL" altLang="en-US" smtClean="0"/>
              <a:t>Cardioid</a:t>
            </a:r>
            <a:endParaRPr lang="en-US" altLang="en-US" smtClean="0"/>
          </a:p>
          <a:p>
            <a:pPr eaLnBrk="1" hangingPunct="1"/>
            <a:r>
              <a:rPr lang="nl-NL" altLang="en-US" smtClean="0"/>
              <a:t>Cycloid</a:t>
            </a:r>
          </a:p>
          <a:p>
            <a:pPr eaLnBrk="1" hangingPunct="1"/>
            <a:r>
              <a:rPr lang="nl-NL" altLang="en-US" smtClean="0"/>
              <a:t>Lissajous</a:t>
            </a:r>
          </a:p>
          <a:p>
            <a:pPr eaLnBrk="1" hangingPunct="1"/>
            <a:r>
              <a:rPr lang="nl-NL" altLang="en-US" smtClean="0"/>
              <a:t>Catenary</a:t>
            </a:r>
          </a:p>
          <a:p>
            <a:pPr eaLnBrk="1" hangingPunct="1"/>
            <a:r>
              <a:rPr lang="nl-NL" altLang="en-US" smtClean="0"/>
              <a:t>Lemniscate</a:t>
            </a:r>
          </a:p>
          <a:p>
            <a:pPr eaLnBrk="1" hangingPunct="1"/>
            <a:r>
              <a:rPr lang="nl-NL" altLang="en-US" smtClean="0">
                <a:solidFill>
                  <a:schemeClr val="tx2">
                    <a:lumMod val="50000"/>
                  </a:schemeClr>
                </a:solidFill>
              </a:rPr>
              <a:t>Entropy curve</a:t>
            </a:r>
          </a:p>
          <a:p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Cassinian ovals</a:t>
            </a:r>
          </a:p>
          <a:p>
            <a:r>
              <a:rPr lang="nl-NL" altLang="en-US" smtClean="0">
                <a:solidFill>
                  <a:schemeClr val="tx2">
                    <a:lumMod val="50000"/>
                  </a:schemeClr>
                </a:solidFill>
              </a:rPr>
              <a:t>Piet Hein super ellipse</a:t>
            </a:r>
          </a:p>
          <a:p>
            <a:pPr>
              <a:buNone/>
            </a:pPr>
            <a:endParaRPr lang="en-US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/>
            <a:endParaRPr lang="nl-NL" altLang="en-US" smtClean="0"/>
          </a:p>
          <a:p>
            <a:pPr eaLnBrk="1" hangingPunct="1"/>
            <a:endParaRPr lang="nl-NL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608469"/>
            <a:ext cx="867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smtClean="0"/>
              <a:t>Want more? https://elepa.files.wordpress.com/2013/11/fifty-famous-curves.pdf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406400"/>
            <a:ext cx="741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NL" sz="3600" b="1" smtClean="0">
                <a:solidFill>
                  <a:schemeClr val="tx2"/>
                </a:solidFill>
                <a:latin typeface="+mj-lt"/>
              </a:rPr>
              <a:t>Classic curves</a:t>
            </a:r>
            <a:endParaRPr lang="en-US" sz="36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59624" y="5633864"/>
            <a:ext cx="3384376" cy="12241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4176464" cy="470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60932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>
                <a:solidFill>
                  <a:srgbClr val="7030A0"/>
                </a:solidFill>
              </a:rPr>
              <a:t>Source: </a:t>
            </a:r>
            <a:r>
              <a:rPr lang="en-US" sz="1200" smtClean="0">
                <a:solidFill>
                  <a:srgbClr val="7030A0"/>
                </a:solidFill>
                <a:hlinkClick r:id="rId4"/>
              </a:rPr>
              <a:t>www.world-science.net/othernews /090416_coffee.htm</a:t>
            </a:r>
            <a:r>
              <a:rPr lang="en-US" sz="1200" smtClean="0">
                <a:solidFill>
                  <a:srgbClr val="7030A0"/>
                </a:solidFill>
              </a:rPr>
              <a:t> Photo by Henrik Wann Jensen, UCSD; home­page image © L. Usi</a:t>
            </a:r>
            <a:endParaRPr lang="en-US" sz="1200">
              <a:solidFill>
                <a:srgbClr val="7030A0"/>
              </a:solidFill>
            </a:endParaRPr>
          </a:p>
        </p:txBody>
      </p:sp>
      <p:pic>
        <p:nvPicPr>
          <p:cNvPr id="2052" name="Picture 4" descr="http://www.world-science.net/images/caust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44824"/>
            <a:ext cx="26670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 standard orange">
  <a:themeElements>
    <a:clrScheme name="Orang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ange photo">
  <a:themeElements>
    <a:clrScheme name="Orang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ange bullets">
  <a:themeElements>
    <a:clrScheme name="Orang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Orang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orange</Template>
  <TotalTime>4803</TotalTime>
  <Words>1924</Words>
  <Application>Microsoft Office PowerPoint</Application>
  <PresentationFormat>On-screen Show (4:3)</PresentationFormat>
  <Paragraphs>429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TUe standard orange</vt:lpstr>
      <vt:lpstr>Orange photo</vt:lpstr>
      <vt:lpstr>Orange bullets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TU\e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Variables, Branches  and Loops</dc:title>
  <dc:creator>Peter Peters</dc:creator>
  <dc:description>Design by Volle Kracht_x000d_
Template by Orange Pepper BV_x000d_
Copyright 2008</dc:description>
  <cp:lastModifiedBy>lfeijs</cp:lastModifiedBy>
  <cp:revision>240</cp:revision>
  <dcterms:created xsi:type="dcterms:W3CDTF">2008-10-06T21:07:25Z</dcterms:created>
  <dcterms:modified xsi:type="dcterms:W3CDTF">2016-11-14T16:05:11Z</dcterms:modified>
</cp:coreProperties>
</file>