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6" r:id="rId2"/>
    <p:sldId id="261" r:id="rId3"/>
    <p:sldId id="275" r:id="rId4"/>
    <p:sldId id="262" r:id="rId5"/>
    <p:sldId id="271" r:id="rId6"/>
    <p:sldId id="263" r:id="rId7"/>
    <p:sldId id="264" r:id="rId8"/>
    <p:sldId id="265" r:id="rId9"/>
    <p:sldId id="266" r:id="rId10"/>
    <p:sldId id="267" r:id="rId11"/>
    <p:sldId id="268" r:id="rId12"/>
    <p:sldId id="269" r:id="rId13"/>
    <p:sldId id="270" r:id="rId14"/>
    <p:sldId id="260" r:id="rId15"/>
    <p:sldId id="277" r:id="rId16"/>
    <p:sldId id="256" r:id="rId17"/>
    <p:sldId id="273" r:id="rId18"/>
    <p:sldId id="272" r:id="rId19"/>
    <p:sldId id="274" r:id="rId20"/>
    <p:sldId id="258" r:id="rId21"/>
    <p:sldId id="257" r:id="rId22"/>
    <p:sldId id="25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4" d="100"/>
          <a:sy n="94" d="100"/>
        </p:scale>
        <p:origin x="-1819" y="-19"/>
      </p:cViewPr>
      <p:guideLst>
        <p:guide orient="horz" pos="2160"/>
        <p:guide pos="2880"/>
      </p:guideLst>
    </p:cSldViewPr>
  </p:slideViewPr>
  <p:notesTextViewPr>
    <p:cViewPr>
      <p:scale>
        <a:sx n="1" d="1"/>
        <a:sy n="1" d="1"/>
      </p:scale>
      <p:origin x="0" y="0"/>
    </p:cViewPr>
  </p:notesTextViewPr>
  <p:sorterViewPr>
    <p:cViewPr>
      <p:scale>
        <a:sx n="100" d="100"/>
        <a:sy n="100" d="100"/>
      </p:scale>
      <p:origin x="0" y="2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AC859-3CC9-46E8-8558-ED4CE3616232}" type="datetimeFigureOut">
              <a:rPr lang="en-US" smtClean="0"/>
              <a:t>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797F6-98A0-4D63-937A-8C34495E9FBF}" type="slidenum">
              <a:rPr lang="en-US" smtClean="0"/>
              <a:t>‹#›</a:t>
            </a:fld>
            <a:endParaRPr lang="en-US"/>
          </a:p>
        </p:txBody>
      </p:sp>
    </p:spTree>
    <p:extLst>
      <p:ext uri="{BB962C8B-B14F-4D97-AF65-F5344CB8AC3E}">
        <p14:creationId xmlns:p14="http://schemas.microsoft.com/office/powerpoint/2010/main" val="239502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0355BCAF-62FC-4C17-BE4E-A5731A015532}" type="slidenum">
              <a:rPr lang="nl-NL" smtClean="0"/>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r>
              <a:rPr lang="en-US" dirty="0" smtClean="0"/>
              <a:t>The processing example shows two</a:t>
            </a:r>
            <a:r>
              <a:rPr lang="en-US" baseline="0" dirty="0" smtClean="0"/>
              <a:t> for loops (with internally declared variables!)</a:t>
            </a:r>
          </a:p>
          <a:p>
            <a:pPr eaLnBrk="1" hangingPunct="1"/>
            <a:r>
              <a:rPr lang="en-US" baseline="0" dirty="0" smtClean="0"/>
              <a:t>Note, in the second for loop in the example both I AND j are declared internal !</a:t>
            </a:r>
            <a:endParaRPr lang="en-US" dirty="0" smtClean="0"/>
          </a:p>
        </p:txBody>
      </p:sp>
      <p:sp>
        <p:nvSpPr>
          <p:cNvPr id="64515" name="Slide Number Placeholder 3"/>
          <p:cNvSpPr>
            <a:spLocks noGrp="1"/>
          </p:cNvSpPr>
          <p:nvPr>
            <p:ph type="sldNum" sz="quarter" idx="5"/>
          </p:nvPr>
        </p:nvSpPr>
        <p:spPr>
          <a:noFill/>
        </p:spPr>
        <p:txBody>
          <a:bodyPr/>
          <a:lstStyle/>
          <a:p>
            <a:fld id="{4B2A65A3-6EC4-40AC-9EF3-F886F077DFF2}" type="slidenum">
              <a:rPr lang="nl-NL" smtClean="0"/>
              <a:pPr/>
              <a:t>12</a:t>
            </a:fld>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r>
              <a:rPr lang="en-US" dirty="0" smtClean="0"/>
              <a:t>The processing example shows two</a:t>
            </a:r>
            <a:r>
              <a:rPr lang="en-US" baseline="0" dirty="0" smtClean="0"/>
              <a:t> for loops (with internally declared variables!)</a:t>
            </a:r>
          </a:p>
          <a:p>
            <a:pPr eaLnBrk="1" hangingPunct="1"/>
            <a:r>
              <a:rPr lang="en-US" baseline="0" dirty="0" smtClean="0"/>
              <a:t>Note, in the second for loop in the example both I AND j are declared internal !</a:t>
            </a:r>
            <a:endParaRPr lang="en-US" dirty="0" smtClean="0"/>
          </a:p>
        </p:txBody>
      </p:sp>
      <p:sp>
        <p:nvSpPr>
          <p:cNvPr id="64515" name="Slide Number Placeholder 3"/>
          <p:cNvSpPr>
            <a:spLocks noGrp="1"/>
          </p:cNvSpPr>
          <p:nvPr>
            <p:ph type="sldNum" sz="quarter" idx="5"/>
          </p:nvPr>
        </p:nvSpPr>
        <p:spPr>
          <a:noFill/>
        </p:spPr>
        <p:txBody>
          <a:bodyPr/>
          <a:lstStyle/>
          <a:p>
            <a:fld id="{4B2A65A3-6EC4-40AC-9EF3-F886F077DFF2}" type="slidenum">
              <a:rPr lang="nl-NL" smtClean="0"/>
              <a:pPr/>
              <a:t>13</a:t>
            </a:fld>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r>
              <a:rPr lang="en-US" dirty="0" smtClean="0"/>
              <a:t>The processing example shows two</a:t>
            </a:r>
            <a:r>
              <a:rPr lang="en-US" baseline="0" dirty="0" smtClean="0"/>
              <a:t> for loops (with internally declared variables!)</a:t>
            </a:r>
          </a:p>
          <a:p>
            <a:pPr eaLnBrk="1" hangingPunct="1"/>
            <a:r>
              <a:rPr lang="en-US" baseline="0" dirty="0" smtClean="0"/>
              <a:t>Note, in the second for loop in the example both I AND j are declared internal !</a:t>
            </a:r>
            <a:endParaRPr lang="en-US" dirty="0" smtClean="0"/>
          </a:p>
        </p:txBody>
      </p:sp>
      <p:sp>
        <p:nvSpPr>
          <p:cNvPr id="64515" name="Slide Number Placeholder 3"/>
          <p:cNvSpPr>
            <a:spLocks noGrp="1"/>
          </p:cNvSpPr>
          <p:nvPr>
            <p:ph type="sldNum" sz="quarter" idx="5"/>
          </p:nvPr>
        </p:nvSpPr>
        <p:spPr>
          <a:noFill/>
        </p:spPr>
        <p:txBody>
          <a:bodyPr/>
          <a:lstStyle/>
          <a:p>
            <a:fld id="{4B2A65A3-6EC4-40AC-9EF3-F886F077DFF2}" type="slidenum">
              <a:rPr lang="nl-NL" smtClean="0"/>
              <a:pPr/>
              <a:t>14</a:t>
            </a:fld>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0355BCAF-62FC-4C17-BE4E-A5731A015532}" type="slidenum">
              <a:rPr lang="nl-NL" smtClean="0"/>
              <a:pPr/>
              <a:t>23</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0355BCAF-62FC-4C17-BE4E-A5731A015532}" type="slidenum">
              <a:rPr lang="nl-NL" smtClean="0"/>
              <a:pPr/>
              <a:t>2</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0355BCAF-62FC-4C17-BE4E-A5731A015532}" type="slidenum">
              <a:rPr lang="nl-NL" smtClean="0"/>
              <a:pPr/>
              <a:t>4</a:t>
            </a:fld>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0355BCAF-62FC-4C17-BE4E-A5731A015532}" type="slidenum">
              <a:rPr lang="nl-NL" smtClean="0"/>
              <a:pPr/>
              <a:t>6</a:t>
            </a:fld>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0355BCAF-62FC-4C17-BE4E-A5731A015532}" type="slidenum">
              <a:rPr lang="nl-NL" smtClean="0"/>
              <a:pPr/>
              <a:t>7</a:t>
            </a:fld>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r>
              <a:rPr lang="en-US" dirty="0" smtClean="0"/>
              <a:t>The processing example shows two</a:t>
            </a:r>
            <a:r>
              <a:rPr lang="en-US" baseline="0" dirty="0" smtClean="0"/>
              <a:t> for loops (with internally declared variables!)</a:t>
            </a:r>
          </a:p>
          <a:p>
            <a:pPr eaLnBrk="1" hangingPunct="1"/>
            <a:r>
              <a:rPr lang="en-US" baseline="0" dirty="0" smtClean="0"/>
              <a:t>Note, in the second for loop in the example both I AND j are declared internal !</a:t>
            </a:r>
            <a:endParaRPr lang="en-US" dirty="0" smtClean="0"/>
          </a:p>
        </p:txBody>
      </p:sp>
      <p:sp>
        <p:nvSpPr>
          <p:cNvPr id="64515" name="Slide Number Placeholder 3"/>
          <p:cNvSpPr>
            <a:spLocks noGrp="1"/>
          </p:cNvSpPr>
          <p:nvPr>
            <p:ph type="sldNum" sz="quarter" idx="5"/>
          </p:nvPr>
        </p:nvSpPr>
        <p:spPr>
          <a:noFill/>
        </p:spPr>
        <p:txBody>
          <a:bodyPr/>
          <a:lstStyle/>
          <a:p>
            <a:fld id="{4B2A65A3-6EC4-40AC-9EF3-F886F077DFF2}" type="slidenum">
              <a:rPr lang="nl-NL" smtClean="0"/>
              <a:pPr/>
              <a:t>8</a:t>
            </a:fld>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r>
              <a:rPr lang="en-US" dirty="0" smtClean="0"/>
              <a:t>The processing example shows two</a:t>
            </a:r>
            <a:r>
              <a:rPr lang="en-US" baseline="0" dirty="0" smtClean="0"/>
              <a:t> for loops (with internally declared variables!)</a:t>
            </a:r>
          </a:p>
          <a:p>
            <a:pPr eaLnBrk="1" hangingPunct="1"/>
            <a:r>
              <a:rPr lang="en-US" baseline="0" dirty="0" smtClean="0"/>
              <a:t>Note, in the second for loop in the example both I AND j are declared internal !</a:t>
            </a:r>
            <a:endParaRPr lang="en-US" dirty="0" smtClean="0"/>
          </a:p>
        </p:txBody>
      </p:sp>
      <p:sp>
        <p:nvSpPr>
          <p:cNvPr id="64515" name="Slide Number Placeholder 3"/>
          <p:cNvSpPr>
            <a:spLocks noGrp="1"/>
          </p:cNvSpPr>
          <p:nvPr>
            <p:ph type="sldNum" sz="quarter" idx="5"/>
          </p:nvPr>
        </p:nvSpPr>
        <p:spPr>
          <a:noFill/>
        </p:spPr>
        <p:txBody>
          <a:bodyPr/>
          <a:lstStyle/>
          <a:p>
            <a:fld id="{4B2A65A3-6EC4-40AC-9EF3-F886F077DFF2}" type="slidenum">
              <a:rPr lang="nl-NL" smtClean="0"/>
              <a:pPr/>
              <a:t>9</a:t>
            </a:fld>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r>
              <a:rPr lang="en-US" dirty="0" smtClean="0"/>
              <a:t>The processing example shows two</a:t>
            </a:r>
            <a:r>
              <a:rPr lang="en-US" baseline="0" dirty="0" smtClean="0"/>
              <a:t> for loops (with internally declared variables!)</a:t>
            </a:r>
          </a:p>
          <a:p>
            <a:pPr eaLnBrk="1" hangingPunct="1"/>
            <a:r>
              <a:rPr lang="en-US" baseline="0" dirty="0" smtClean="0"/>
              <a:t>Note, in the second for loop in the example both I AND j are declared internal !</a:t>
            </a:r>
            <a:endParaRPr lang="en-US" dirty="0" smtClean="0"/>
          </a:p>
        </p:txBody>
      </p:sp>
      <p:sp>
        <p:nvSpPr>
          <p:cNvPr id="64515" name="Slide Number Placeholder 3"/>
          <p:cNvSpPr>
            <a:spLocks noGrp="1"/>
          </p:cNvSpPr>
          <p:nvPr>
            <p:ph type="sldNum" sz="quarter" idx="5"/>
          </p:nvPr>
        </p:nvSpPr>
        <p:spPr>
          <a:noFill/>
        </p:spPr>
        <p:txBody>
          <a:bodyPr/>
          <a:lstStyle/>
          <a:p>
            <a:fld id="{4B2A65A3-6EC4-40AC-9EF3-F886F077DFF2}" type="slidenum">
              <a:rPr lang="nl-NL" smtClean="0"/>
              <a:pPr/>
              <a:t>10</a:t>
            </a:fld>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r>
              <a:rPr lang="en-US" dirty="0" smtClean="0"/>
              <a:t>The processing example shows two</a:t>
            </a:r>
            <a:r>
              <a:rPr lang="en-US" baseline="0" dirty="0" smtClean="0"/>
              <a:t> for loops (with internally declared variables!)</a:t>
            </a:r>
          </a:p>
          <a:p>
            <a:pPr eaLnBrk="1" hangingPunct="1"/>
            <a:r>
              <a:rPr lang="en-US" baseline="0" dirty="0" smtClean="0"/>
              <a:t>Note, in the second for loop in the example both I AND j are declared internal !</a:t>
            </a:r>
            <a:endParaRPr lang="en-US" dirty="0" smtClean="0"/>
          </a:p>
        </p:txBody>
      </p:sp>
      <p:sp>
        <p:nvSpPr>
          <p:cNvPr id="64515" name="Slide Number Placeholder 3"/>
          <p:cNvSpPr>
            <a:spLocks noGrp="1"/>
          </p:cNvSpPr>
          <p:nvPr>
            <p:ph type="sldNum" sz="quarter" idx="5"/>
          </p:nvPr>
        </p:nvSpPr>
        <p:spPr>
          <a:noFill/>
        </p:spPr>
        <p:txBody>
          <a:bodyPr/>
          <a:lstStyle/>
          <a:p>
            <a:fld id="{4B2A65A3-6EC4-40AC-9EF3-F886F077DFF2}" type="slidenum">
              <a:rPr lang="nl-NL" smtClean="0"/>
              <a:pPr/>
              <a:t>11</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C82087-A324-4405-8954-89DE54CCE99B}"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30137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82087-A324-4405-8954-89DE54CCE99B}"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86158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82087-A324-4405-8954-89DE54CCE99B}"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301837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82087-A324-4405-8954-89DE54CCE99B}"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240836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82087-A324-4405-8954-89DE54CCE99B}"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49467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C82087-A324-4405-8954-89DE54CCE99B}"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377759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C82087-A324-4405-8954-89DE54CCE99B}" type="datetimeFigureOut">
              <a:rPr lang="en-US" smtClean="0"/>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296227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C82087-A324-4405-8954-89DE54CCE99B}" type="datetimeFigureOut">
              <a:rPr lang="en-US" smtClean="0"/>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313171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82087-A324-4405-8954-89DE54CCE99B}" type="datetimeFigureOut">
              <a:rPr lang="en-US" smtClean="0"/>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354209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82087-A324-4405-8954-89DE54CCE99B}"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260990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82087-A324-4405-8954-89DE54CCE99B}"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041CB-DC40-4726-9831-A94BDB5B36E7}" type="slidenum">
              <a:rPr lang="en-US" smtClean="0"/>
              <a:t>‹#›</a:t>
            </a:fld>
            <a:endParaRPr lang="en-US"/>
          </a:p>
        </p:txBody>
      </p:sp>
    </p:spTree>
    <p:extLst>
      <p:ext uri="{BB962C8B-B14F-4D97-AF65-F5344CB8AC3E}">
        <p14:creationId xmlns:p14="http://schemas.microsoft.com/office/powerpoint/2010/main" val="125368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82087-A324-4405-8954-89DE54CCE99B}" type="datetimeFigureOut">
              <a:rPr lang="en-US" smtClean="0"/>
              <a:t>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041CB-DC40-4726-9831-A94BDB5B36E7}" type="slidenum">
              <a:rPr lang="en-US" smtClean="0"/>
              <a:t>‹#›</a:t>
            </a:fld>
            <a:endParaRPr lang="en-US"/>
          </a:p>
        </p:txBody>
      </p:sp>
    </p:spTree>
    <p:extLst>
      <p:ext uri="{BB962C8B-B14F-4D97-AF65-F5344CB8AC3E}">
        <p14:creationId xmlns:p14="http://schemas.microsoft.com/office/powerpoint/2010/main" val="221515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VBL_sheets/VBL_sheets34/VBL_sheets34.p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ahXIMUkSXX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kas06.blogspot.com/" TargetMode="External"/><Relationship Id="rId5" Type="http://schemas.openxmlformats.org/officeDocument/2006/relationships/image" Target="../media/image4.png"/><Relationship Id="rId4" Type="http://schemas.openxmlformats.org/officeDocument/2006/relationships/hyperlink" Target="http://www.designingyourperfecthouse.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0"/>
          </p:nvPr>
        </p:nvSpPr>
        <p:spPr>
          <a:noFill/>
        </p:spPr>
        <p:txBody>
          <a:bodyPr/>
          <a:lstStyle/>
          <a:p>
            <a:r>
              <a:rPr lang="nl-NL"/>
              <a:t>/ Departement of Industrial Design</a:t>
            </a:r>
          </a:p>
        </p:txBody>
      </p:sp>
      <p:sp>
        <p:nvSpPr>
          <p:cNvPr id="40964" name="Slide Number Placeholder 4"/>
          <p:cNvSpPr>
            <a:spLocks noGrp="1"/>
          </p:cNvSpPr>
          <p:nvPr>
            <p:ph type="sldNum" sz="quarter" idx="11"/>
          </p:nvPr>
        </p:nvSpPr>
        <p:spPr>
          <a:noFill/>
        </p:spPr>
        <p:txBody>
          <a:bodyPr/>
          <a:lstStyle/>
          <a:p>
            <a:r>
              <a:rPr lang="nl-NL" smtClean="0"/>
              <a:t>PAGE </a:t>
            </a:r>
            <a:fld id="{EB532726-C744-459F-97FD-2F7EC5FAEA58}" type="slidenum">
              <a:rPr lang="nl-NL" smtClean="0"/>
              <a:pPr/>
              <a:t>1</a:t>
            </a:fld>
            <a:endParaRPr lang="nl-NL" smtClean="0"/>
          </a:p>
        </p:txBody>
      </p:sp>
      <p:sp>
        <p:nvSpPr>
          <p:cNvPr id="40965" name="Date Placeholder 5"/>
          <p:cNvSpPr>
            <a:spLocks noGrp="1"/>
          </p:cNvSpPr>
          <p:nvPr>
            <p:ph type="dt" sz="quarter" idx="12"/>
          </p:nvPr>
        </p:nvSpPr>
        <p:spPr>
          <a:noFill/>
        </p:spPr>
        <p:txBody>
          <a:bodyPr/>
          <a:lstStyle/>
          <a:p>
            <a:fld id="{EAAE6285-B436-4224-9953-606F1823F3B8}" type="datetime1">
              <a:rPr lang="nl-NL" smtClean="0"/>
              <a:pPr/>
              <a:t>12-2-2016</a:t>
            </a:fld>
            <a:endParaRPr lang="nl-NL" smtClean="0"/>
          </a:p>
        </p:txBody>
      </p:sp>
      <p:pic>
        <p:nvPicPr>
          <p:cNvPr id="4100" name="Picture 4" descr="http://4.bp.blogspot.com/-t5t_icqWerg/UaWl3Z8IWyI/AAAAAAAAABo/uj7FNt5u9Jg/s1600/parthenon-golden-rat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060848"/>
            <a:ext cx="3095625"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165304"/>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71340" y="260648"/>
            <a:ext cx="5328592" cy="648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solidFill>
                  <a:schemeClr val="tx1"/>
                </a:solidFill>
              </a:rPr>
              <a:t>Golden ratio 2016:</a:t>
            </a:r>
          </a:p>
          <a:p>
            <a:pPr algn="ctr"/>
            <a:r>
              <a:rPr lang="nl-NL" sz="3600" dirty="0" err="1" smtClean="0">
                <a:solidFill>
                  <a:schemeClr val="tx1"/>
                </a:solidFill>
              </a:rPr>
              <a:t>About</a:t>
            </a:r>
            <a:r>
              <a:rPr lang="nl-NL" sz="3600" dirty="0" smtClean="0">
                <a:solidFill>
                  <a:schemeClr val="tx1"/>
                </a:solidFill>
              </a:rPr>
              <a:t> </a:t>
            </a:r>
            <a:r>
              <a:rPr lang="nl-NL" sz="3600" dirty="0" err="1" smtClean="0">
                <a:solidFill>
                  <a:schemeClr val="tx1"/>
                </a:solidFill>
              </a:rPr>
              <a:t>the</a:t>
            </a:r>
            <a:r>
              <a:rPr lang="nl-NL" sz="3600" dirty="0" smtClean="0">
                <a:solidFill>
                  <a:schemeClr val="tx1"/>
                </a:solidFill>
              </a:rPr>
              <a:t> golden ratio</a:t>
            </a:r>
          </a:p>
          <a:p>
            <a:pPr algn="ctr"/>
            <a:endParaRPr lang="nl-NL" sz="3600" dirty="0">
              <a:solidFill>
                <a:schemeClr val="tx1"/>
              </a:solidFill>
            </a:endParaRPr>
          </a:p>
          <a:p>
            <a:pPr algn="ctr"/>
            <a:endParaRPr lang="nl-NL" sz="3600" dirty="0" smtClean="0">
              <a:solidFill>
                <a:schemeClr val="tx1"/>
              </a:solidFill>
            </a:endParaRPr>
          </a:p>
          <a:p>
            <a:pPr algn="ctr"/>
            <a:endParaRPr lang="nl-NL" sz="3600" dirty="0">
              <a:solidFill>
                <a:schemeClr val="tx1"/>
              </a:solidFill>
            </a:endParaRPr>
          </a:p>
          <a:p>
            <a:pPr algn="ctr"/>
            <a:endParaRPr lang="nl-NL" sz="3600" dirty="0" smtClean="0">
              <a:solidFill>
                <a:schemeClr val="tx1"/>
              </a:solidFill>
            </a:endParaRPr>
          </a:p>
          <a:p>
            <a:pPr algn="ctr"/>
            <a:endParaRPr lang="nl-NL" sz="3600" dirty="0">
              <a:solidFill>
                <a:schemeClr val="tx1"/>
              </a:solidFill>
            </a:endParaRPr>
          </a:p>
          <a:p>
            <a:pPr algn="ctr"/>
            <a:endParaRPr lang="nl-NL" sz="3600" dirty="0" smtClean="0">
              <a:solidFill>
                <a:schemeClr val="tx1"/>
              </a:solidFill>
            </a:endParaRPr>
          </a:p>
          <a:p>
            <a:pPr algn="ctr"/>
            <a:endParaRPr lang="nl-NL" sz="3600" dirty="0">
              <a:solidFill>
                <a:schemeClr val="tx1"/>
              </a:solidFill>
            </a:endParaRPr>
          </a:p>
          <a:p>
            <a:pPr algn="ctr"/>
            <a:endParaRPr lang="nl-NL" sz="3600" dirty="0" smtClean="0">
              <a:solidFill>
                <a:schemeClr val="tx1"/>
              </a:solidFill>
            </a:endParaRPr>
          </a:p>
          <a:p>
            <a:pPr algn="ctr"/>
            <a:endParaRPr lang="nl-NL" sz="3600" dirty="0">
              <a:solidFill>
                <a:schemeClr val="tx1"/>
              </a:solidFill>
            </a:endParaRPr>
          </a:p>
          <a:p>
            <a:pPr algn="ctr"/>
            <a:r>
              <a:rPr lang="nl-NL" sz="3600" dirty="0" smtClean="0">
                <a:solidFill>
                  <a:schemeClr val="tx1"/>
                </a:solidFill>
              </a:rPr>
              <a:t>Loe Feijs</a:t>
            </a:r>
            <a:endParaRPr lang="en-US" sz="3600" dirty="0">
              <a:solidFill>
                <a:schemeClr val="tx1"/>
              </a:solidFill>
            </a:endParaRPr>
          </a:p>
        </p:txBody>
      </p:sp>
    </p:spTree>
    <p:extLst>
      <p:ext uri="{BB962C8B-B14F-4D97-AF65-F5344CB8AC3E}">
        <p14:creationId xmlns:p14="http://schemas.microsoft.com/office/powerpoint/2010/main" val="167945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Slide Number Placeholder 4"/>
          <p:cNvSpPr>
            <a:spLocks noGrp="1"/>
          </p:cNvSpPr>
          <p:nvPr>
            <p:ph type="sldNum" sz="quarter" idx="11"/>
          </p:nvPr>
        </p:nvSpPr>
        <p:spPr>
          <a:noFill/>
        </p:spPr>
        <p:txBody>
          <a:bodyPr/>
          <a:lstStyle/>
          <a:p>
            <a:r>
              <a:rPr lang="nl-NL" dirty="0" smtClean="0"/>
              <a:t>PAGE </a:t>
            </a:r>
            <a:fld id="{105C8A02-6866-4B42-B93D-45004BFE09A0}" type="slidenum">
              <a:rPr lang="nl-NL" smtClean="0"/>
              <a:pPr/>
              <a:t>10</a:t>
            </a:fld>
            <a:endParaRPr lang="nl-NL" dirty="0" smtClean="0"/>
          </a:p>
        </p:txBody>
      </p:sp>
      <p:sp>
        <p:nvSpPr>
          <p:cNvPr id="63493" name="Date Placeholder 5"/>
          <p:cNvSpPr>
            <a:spLocks noGrp="1"/>
          </p:cNvSpPr>
          <p:nvPr>
            <p:ph type="dt" sz="quarter" idx="12"/>
          </p:nvPr>
        </p:nvSpPr>
        <p:spPr>
          <a:noFill/>
        </p:spPr>
        <p:txBody>
          <a:bodyPr/>
          <a:lstStyle/>
          <a:p>
            <a:fld id="{47401E6D-1F20-40A5-945A-C60CC466519E}" type="datetime1">
              <a:rPr lang="nl-NL" smtClean="0"/>
              <a:pPr/>
              <a:t>12-2-2016</a:t>
            </a:fld>
            <a:endParaRPr lang="nl-NL" dirty="0" smtClean="0"/>
          </a:p>
        </p:txBody>
      </p:sp>
      <p:pic>
        <p:nvPicPr>
          <p:cNvPr id="6" name="Picture 5" descr="processing_icon.JPG">
            <a:hlinkClick r:id="rId3" action="ppaction://hlinkfile"/>
          </p:cNvPr>
          <p:cNvPicPr>
            <a:picLocks noChangeAspect="1"/>
          </p:cNvPicPr>
          <p:nvPr/>
        </p:nvPicPr>
        <p:blipFill>
          <a:blip r:embed="rId4" cstate="print"/>
          <a:stretch>
            <a:fillRect/>
          </a:stretch>
        </p:blipFill>
        <p:spPr>
          <a:xfrm>
            <a:off x="1331640" y="1484784"/>
            <a:ext cx="432048" cy="432048"/>
          </a:xfrm>
          <a:prstGeom prst="rect">
            <a:avLst/>
          </a:prstGeom>
        </p:spPr>
      </p:pic>
      <p:pic>
        <p:nvPicPr>
          <p:cNvPr id="24577" name="Picture 1"/>
          <p:cNvPicPr>
            <a:picLocks noChangeAspect="1" noChangeArrowheads="1"/>
          </p:cNvPicPr>
          <p:nvPr/>
        </p:nvPicPr>
        <p:blipFill>
          <a:blip r:embed="rId5" cstate="print"/>
          <a:srcRect/>
          <a:stretch>
            <a:fillRect/>
          </a:stretch>
        </p:blipFill>
        <p:spPr bwMode="auto">
          <a:xfrm>
            <a:off x="1907704" y="1340768"/>
            <a:ext cx="3600400" cy="5341861"/>
          </a:xfrm>
          <a:prstGeom prst="rect">
            <a:avLst/>
          </a:prstGeom>
          <a:noFill/>
          <a:ln w="9525">
            <a:noFill/>
            <a:miter lim="800000"/>
            <a:headEnd/>
            <a:tailEnd/>
          </a:ln>
        </p:spPr>
      </p:pic>
      <p:sp>
        <p:nvSpPr>
          <p:cNvPr id="8" name="Title 1"/>
          <p:cNvSpPr>
            <a:spLocks noGrp="1"/>
          </p:cNvSpPr>
          <p:nvPr>
            <p:ph type="title"/>
          </p:nvPr>
        </p:nvSpPr>
        <p:spPr>
          <a:xfrm>
            <a:off x="611188" y="215900"/>
            <a:ext cx="8024812" cy="922338"/>
          </a:xfrm>
        </p:spPr>
        <p:txBody>
          <a:bodyPr/>
          <a:lstStyle/>
          <a:p>
            <a:r>
              <a:rPr lang="en-US" smtClean="0"/>
              <a:t>Golden ratio in software</a:t>
            </a:r>
            <a:endParaRPr lang="en-US" dirty="0" smtClean="0"/>
          </a:p>
        </p:txBody>
      </p:sp>
    </p:spTree>
    <p:extLst>
      <p:ext uri="{BB962C8B-B14F-4D97-AF65-F5344CB8AC3E}">
        <p14:creationId xmlns:p14="http://schemas.microsoft.com/office/powerpoint/2010/main" val="34019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Golden ratio in nature</a:t>
            </a:r>
            <a:endParaRPr lang="en-US" dirty="0" smtClean="0"/>
          </a:p>
        </p:txBody>
      </p:sp>
      <p:sp>
        <p:nvSpPr>
          <p:cNvPr id="63492" name="Slide Number Placeholder 4"/>
          <p:cNvSpPr>
            <a:spLocks noGrp="1"/>
          </p:cNvSpPr>
          <p:nvPr>
            <p:ph type="sldNum" sz="quarter" idx="11"/>
          </p:nvPr>
        </p:nvSpPr>
        <p:spPr>
          <a:noFill/>
        </p:spPr>
        <p:txBody>
          <a:bodyPr/>
          <a:lstStyle/>
          <a:p>
            <a:r>
              <a:rPr lang="nl-NL" dirty="0" smtClean="0"/>
              <a:t>PAGE </a:t>
            </a:r>
            <a:fld id="{105C8A02-6866-4B42-B93D-45004BFE09A0}" type="slidenum">
              <a:rPr lang="nl-NL" smtClean="0"/>
              <a:pPr/>
              <a:t>11</a:t>
            </a:fld>
            <a:endParaRPr lang="nl-NL" dirty="0" smtClean="0"/>
          </a:p>
        </p:txBody>
      </p:sp>
      <p:sp>
        <p:nvSpPr>
          <p:cNvPr id="63493" name="Date Placeholder 5"/>
          <p:cNvSpPr>
            <a:spLocks noGrp="1"/>
          </p:cNvSpPr>
          <p:nvPr>
            <p:ph type="dt" sz="quarter" idx="12"/>
          </p:nvPr>
        </p:nvSpPr>
        <p:spPr>
          <a:noFill/>
        </p:spPr>
        <p:txBody>
          <a:bodyPr/>
          <a:lstStyle/>
          <a:p>
            <a:fld id="{47401E6D-1F20-40A5-945A-C60CC466519E}" type="datetime1">
              <a:rPr lang="nl-NL" smtClean="0"/>
              <a:pPr/>
              <a:t>12-2-2016</a:t>
            </a:fld>
            <a:endParaRPr lang="nl-NL" dirty="0" smtClean="0"/>
          </a:p>
        </p:txBody>
      </p:sp>
      <p:sp>
        <p:nvSpPr>
          <p:cNvPr id="10" name="TextBox 9"/>
          <p:cNvSpPr txBox="1"/>
          <p:nvPr/>
        </p:nvSpPr>
        <p:spPr>
          <a:xfrm>
            <a:off x="0" y="6581001"/>
            <a:ext cx="6120680" cy="276999"/>
          </a:xfrm>
          <a:prstGeom prst="rect">
            <a:avLst/>
          </a:prstGeom>
          <a:noFill/>
        </p:spPr>
        <p:txBody>
          <a:bodyPr wrap="square" rtlCol="0">
            <a:spAutoFit/>
          </a:bodyPr>
          <a:lstStyle/>
          <a:p>
            <a:r>
              <a:rPr lang="nl-NL" sz="1200" smtClean="0"/>
              <a:t>Photo: Peter Peters (2012)</a:t>
            </a:r>
            <a:endParaRPr lang="nl-NL" sz="1200"/>
          </a:p>
        </p:txBody>
      </p:sp>
      <p:pic>
        <p:nvPicPr>
          <p:cNvPr id="1028" name="Picture 4"/>
          <p:cNvPicPr>
            <a:picLocks noChangeAspect="1" noChangeArrowheads="1"/>
          </p:cNvPicPr>
          <p:nvPr/>
        </p:nvPicPr>
        <p:blipFill>
          <a:blip r:embed="rId3" cstate="print"/>
          <a:srcRect/>
          <a:stretch>
            <a:fillRect/>
          </a:stretch>
        </p:blipFill>
        <p:spPr bwMode="auto">
          <a:xfrm>
            <a:off x="1475656" y="1340768"/>
            <a:ext cx="5411804" cy="4992195"/>
          </a:xfrm>
          <a:prstGeom prst="rect">
            <a:avLst/>
          </a:prstGeom>
          <a:noFill/>
          <a:ln w="9525">
            <a:noFill/>
            <a:miter lim="800000"/>
            <a:headEnd/>
            <a:tailEnd/>
          </a:ln>
        </p:spPr>
      </p:pic>
    </p:spTree>
    <p:extLst>
      <p:ext uri="{BB962C8B-B14F-4D97-AF65-F5344CB8AC3E}">
        <p14:creationId xmlns:p14="http://schemas.microsoft.com/office/powerpoint/2010/main" val="341416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Golden ratio in nature</a:t>
            </a:r>
            <a:endParaRPr lang="en-US" dirty="0" smtClean="0"/>
          </a:p>
        </p:txBody>
      </p:sp>
      <p:sp>
        <p:nvSpPr>
          <p:cNvPr id="63492" name="Slide Number Placeholder 4"/>
          <p:cNvSpPr>
            <a:spLocks noGrp="1"/>
          </p:cNvSpPr>
          <p:nvPr>
            <p:ph type="sldNum" sz="quarter" idx="11"/>
          </p:nvPr>
        </p:nvSpPr>
        <p:spPr>
          <a:noFill/>
        </p:spPr>
        <p:txBody>
          <a:bodyPr/>
          <a:lstStyle/>
          <a:p>
            <a:r>
              <a:rPr lang="nl-NL" dirty="0" smtClean="0"/>
              <a:t>PAGE </a:t>
            </a:r>
            <a:fld id="{105C8A02-6866-4B42-B93D-45004BFE09A0}" type="slidenum">
              <a:rPr lang="nl-NL" smtClean="0"/>
              <a:pPr/>
              <a:t>12</a:t>
            </a:fld>
            <a:endParaRPr lang="nl-NL" dirty="0" smtClean="0"/>
          </a:p>
        </p:txBody>
      </p:sp>
      <p:sp>
        <p:nvSpPr>
          <p:cNvPr id="63493" name="Date Placeholder 5"/>
          <p:cNvSpPr>
            <a:spLocks noGrp="1"/>
          </p:cNvSpPr>
          <p:nvPr>
            <p:ph type="dt" sz="quarter" idx="12"/>
          </p:nvPr>
        </p:nvSpPr>
        <p:spPr>
          <a:noFill/>
        </p:spPr>
        <p:txBody>
          <a:bodyPr/>
          <a:lstStyle/>
          <a:p>
            <a:fld id="{47401E6D-1F20-40A5-945A-C60CC466519E}" type="datetime1">
              <a:rPr lang="nl-NL" smtClean="0"/>
              <a:pPr/>
              <a:t>12-2-2016</a:t>
            </a:fld>
            <a:endParaRPr lang="nl-NL" dirty="0" smtClean="0"/>
          </a:p>
        </p:txBody>
      </p:sp>
      <p:sp>
        <p:nvSpPr>
          <p:cNvPr id="8" name="Content Placeholder 2"/>
          <p:cNvSpPr>
            <a:spLocks noGrp="1"/>
          </p:cNvSpPr>
          <p:nvPr>
            <p:ph idx="1"/>
          </p:nvPr>
        </p:nvSpPr>
        <p:spPr>
          <a:xfrm>
            <a:off x="611188" y="1484784"/>
            <a:ext cx="8532812" cy="5256584"/>
          </a:xfrm>
        </p:spPr>
        <p:txBody>
          <a:bodyPr/>
          <a:lstStyle/>
          <a:p>
            <a:pPr>
              <a:spcBef>
                <a:spcPts val="600"/>
              </a:spcBef>
              <a:spcAft>
                <a:spcPts val="300"/>
              </a:spcAft>
            </a:pPr>
            <a:r>
              <a:rPr lang="nl-NL" sz="2000" smtClean="0">
                <a:hlinkClick r:id="rId3"/>
              </a:rPr>
              <a:t>http://www.youtube.com/watch?v=ahXIMUkSXX0</a:t>
            </a:r>
            <a:endParaRPr lang="nl-NL" sz="2000" smtClean="0"/>
          </a:p>
          <a:p>
            <a:pPr>
              <a:spcBef>
                <a:spcPts val="600"/>
              </a:spcBef>
              <a:spcAft>
                <a:spcPts val="300"/>
              </a:spcAft>
            </a:pPr>
            <a:endParaRPr lang="nl-NL" sz="2000" smtClean="0">
              <a:cs typeface="Courier New" pitchFamily="49" charset="0"/>
            </a:endParaRPr>
          </a:p>
        </p:txBody>
      </p:sp>
      <p:pic>
        <p:nvPicPr>
          <p:cNvPr id="98306" name="Picture 2"/>
          <p:cNvPicPr>
            <a:picLocks noChangeAspect="1" noChangeArrowheads="1"/>
          </p:cNvPicPr>
          <p:nvPr/>
        </p:nvPicPr>
        <p:blipFill>
          <a:blip r:embed="rId4" cstate="print"/>
          <a:srcRect/>
          <a:stretch>
            <a:fillRect/>
          </a:stretch>
        </p:blipFill>
        <p:spPr bwMode="auto">
          <a:xfrm>
            <a:off x="755576" y="1988840"/>
            <a:ext cx="5256584" cy="4505643"/>
          </a:xfrm>
          <a:prstGeom prst="rect">
            <a:avLst/>
          </a:prstGeom>
          <a:noFill/>
          <a:ln w="9525">
            <a:noFill/>
            <a:miter lim="800000"/>
            <a:headEnd/>
            <a:tailEnd/>
          </a:ln>
        </p:spPr>
      </p:pic>
    </p:spTree>
    <p:extLst>
      <p:ext uri="{BB962C8B-B14F-4D97-AF65-F5344CB8AC3E}">
        <p14:creationId xmlns:p14="http://schemas.microsoft.com/office/powerpoint/2010/main" val="27784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Golden ratio in nature</a:t>
            </a:r>
            <a:endParaRPr lang="en-US" dirty="0" smtClean="0"/>
          </a:p>
        </p:txBody>
      </p:sp>
      <p:sp>
        <p:nvSpPr>
          <p:cNvPr id="63492" name="Slide Number Placeholder 4"/>
          <p:cNvSpPr>
            <a:spLocks noGrp="1"/>
          </p:cNvSpPr>
          <p:nvPr>
            <p:ph type="sldNum" sz="quarter" idx="11"/>
          </p:nvPr>
        </p:nvSpPr>
        <p:spPr>
          <a:noFill/>
        </p:spPr>
        <p:txBody>
          <a:bodyPr/>
          <a:lstStyle/>
          <a:p>
            <a:r>
              <a:rPr lang="nl-NL" dirty="0" smtClean="0"/>
              <a:t>PAGE </a:t>
            </a:r>
            <a:fld id="{105C8A02-6866-4B42-B93D-45004BFE09A0}" type="slidenum">
              <a:rPr lang="nl-NL" smtClean="0"/>
              <a:pPr/>
              <a:t>13</a:t>
            </a:fld>
            <a:endParaRPr lang="nl-NL" dirty="0" smtClean="0"/>
          </a:p>
        </p:txBody>
      </p:sp>
      <p:sp>
        <p:nvSpPr>
          <p:cNvPr id="63493" name="Date Placeholder 5"/>
          <p:cNvSpPr>
            <a:spLocks noGrp="1"/>
          </p:cNvSpPr>
          <p:nvPr>
            <p:ph type="dt" sz="quarter" idx="12"/>
          </p:nvPr>
        </p:nvSpPr>
        <p:spPr>
          <a:noFill/>
        </p:spPr>
        <p:txBody>
          <a:bodyPr/>
          <a:lstStyle/>
          <a:p>
            <a:fld id="{47401E6D-1F20-40A5-945A-C60CC466519E}" type="datetime1">
              <a:rPr lang="nl-NL" smtClean="0"/>
              <a:pPr/>
              <a:t>12-2-2016</a:t>
            </a:fld>
            <a:endParaRPr lang="nl-NL" dirty="0" smtClean="0"/>
          </a:p>
        </p:txBody>
      </p:sp>
      <p:sp>
        <p:nvSpPr>
          <p:cNvPr id="8" name="Content Placeholder 2"/>
          <p:cNvSpPr>
            <a:spLocks noGrp="1"/>
          </p:cNvSpPr>
          <p:nvPr>
            <p:ph idx="1"/>
          </p:nvPr>
        </p:nvSpPr>
        <p:spPr>
          <a:xfrm>
            <a:off x="539552" y="1484784"/>
            <a:ext cx="8604448" cy="5256584"/>
          </a:xfrm>
        </p:spPr>
        <p:txBody>
          <a:bodyPr/>
          <a:lstStyle/>
          <a:p>
            <a:pPr>
              <a:spcBef>
                <a:spcPts val="600"/>
              </a:spcBef>
              <a:spcAft>
                <a:spcPts val="300"/>
              </a:spcAft>
              <a:buNone/>
            </a:pPr>
            <a:r>
              <a:rPr lang="nl-NL" sz="2000" smtClean="0"/>
              <a:t>Fibonacci numbers:</a:t>
            </a:r>
          </a:p>
          <a:p>
            <a:pPr>
              <a:spcBef>
                <a:spcPts val="600"/>
              </a:spcBef>
              <a:spcAft>
                <a:spcPts val="300"/>
              </a:spcAft>
            </a:pPr>
            <a:r>
              <a:rPr lang="nl-NL" sz="2000" smtClean="0"/>
              <a:t>F</a:t>
            </a:r>
            <a:r>
              <a:rPr lang="nl-NL" sz="2000" baseline="-25000" smtClean="0"/>
              <a:t>1</a:t>
            </a:r>
            <a:r>
              <a:rPr lang="nl-NL" sz="2000" smtClean="0"/>
              <a:t> = 1</a:t>
            </a:r>
          </a:p>
          <a:p>
            <a:pPr>
              <a:spcBef>
                <a:spcPts val="600"/>
              </a:spcBef>
              <a:spcAft>
                <a:spcPts val="300"/>
              </a:spcAft>
            </a:pPr>
            <a:r>
              <a:rPr lang="nl-NL" sz="2000" smtClean="0"/>
              <a:t>F</a:t>
            </a:r>
            <a:r>
              <a:rPr lang="nl-NL" sz="2000" baseline="-25000" smtClean="0"/>
              <a:t>2 </a:t>
            </a:r>
            <a:r>
              <a:rPr lang="nl-NL" sz="2000" smtClean="0"/>
              <a:t>= 1</a:t>
            </a:r>
          </a:p>
          <a:p>
            <a:pPr>
              <a:spcBef>
                <a:spcPts val="600"/>
              </a:spcBef>
              <a:spcAft>
                <a:spcPts val="300"/>
              </a:spcAft>
            </a:pPr>
            <a:r>
              <a:rPr lang="nl-NL" sz="2000" smtClean="0"/>
              <a:t>F</a:t>
            </a:r>
            <a:r>
              <a:rPr lang="nl-NL" sz="2000" baseline="-25000" smtClean="0"/>
              <a:t>n</a:t>
            </a:r>
            <a:r>
              <a:rPr lang="nl-NL" sz="2000" smtClean="0"/>
              <a:t> = F</a:t>
            </a:r>
            <a:r>
              <a:rPr lang="nl-NL" sz="2000" baseline="-25000" smtClean="0"/>
              <a:t>n-2</a:t>
            </a:r>
            <a:r>
              <a:rPr lang="nl-NL" sz="2000" smtClean="0"/>
              <a:t> + F</a:t>
            </a:r>
            <a:r>
              <a:rPr lang="nl-NL" sz="2000" baseline="-25000" smtClean="0"/>
              <a:t>n-1</a:t>
            </a:r>
          </a:p>
          <a:p>
            <a:pPr>
              <a:spcBef>
                <a:spcPts val="600"/>
              </a:spcBef>
              <a:spcAft>
                <a:spcPts val="300"/>
              </a:spcAft>
            </a:pPr>
            <a:r>
              <a:rPr lang="nl-NL" sz="2000" smtClean="0"/>
              <a:t>1,1,2,3,5,8,13,21,34, 55, 89, 144, 233, 377, 610, 987, 1597, 2584, 4181,.. </a:t>
            </a:r>
          </a:p>
          <a:p>
            <a:pPr>
              <a:spcBef>
                <a:spcPts val="600"/>
              </a:spcBef>
              <a:spcAft>
                <a:spcPts val="300"/>
              </a:spcAft>
            </a:pPr>
            <a:r>
              <a:rPr lang="nl-NL" sz="2000" smtClean="0"/>
              <a:t>lim </a:t>
            </a:r>
            <a:r>
              <a:rPr lang="nl-NL" sz="2000" baseline="-25000" smtClean="0"/>
              <a:t>n→∞ </a:t>
            </a:r>
            <a:r>
              <a:rPr lang="nl-NL" sz="2000" smtClean="0"/>
              <a:t>F</a:t>
            </a:r>
            <a:r>
              <a:rPr lang="nl-NL" sz="2000" baseline="-25000" smtClean="0"/>
              <a:t>n</a:t>
            </a:r>
            <a:r>
              <a:rPr lang="nl-NL" sz="2000" smtClean="0"/>
              <a:t>/F</a:t>
            </a:r>
            <a:r>
              <a:rPr lang="nl-NL" sz="2000" baseline="-25000" smtClean="0"/>
              <a:t>n-1</a:t>
            </a:r>
            <a:r>
              <a:rPr lang="nl-NL" sz="2000" smtClean="0"/>
              <a:t> = </a:t>
            </a:r>
            <a:r>
              <a:rPr lang="el-GR" sz="2000" smtClean="0"/>
              <a:t>Φ</a:t>
            </a:r>
            <a:endParaRPr lang="nl-NL" sz="2000" smtClean="0"/>
          </a:p>
          <a:p>
            <a:pPr>
              <a:spcBef>
                <a:spcPts val="600"/>
              </a:spcBef>
              <a:spcAft>
                <a:spcPts val="300"/>
              </a:spcAft>
            </a:pPr>
            <a:endParaRPr lang="nl-NL" sz="2000" smtClean="0">
              <a:cs typeface="Courier New" pitchFamily="49" charset="0"/>
            </a:endParaRPr>
          </a:p>
        </p:txBody>
      </p:sp>
    </p:spTree>
    <p:extLst>
      <p:ext uri="{BB962C8B-B14F-4D97-AF65-F5344CB8AC3E}">
        <p14:creationId xmlns:p14="http://schemas.microsoft.com/office/powerpoint/2010/main" val="17754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smtClean="0"/>
              <a:t>Golden ratio in nature</a:t>
            </a:r>
          </a:p>
        </p:txBody>
      </p:sp>
      <p:sp>
        <p:nvSpPr>
          <p:cNvPr id="63492" name="Slide Number Placeholder 4"/>
          <p:cNvSpPr>
            <a:spLocks noGrp="1"/>
          </p:cNvSpPr>
          <p:nvPr>
            <p:ph type="sldNum" sz="quarter" idx="11"/>
          </p:nvPr>
        </p:nvSpPr>
        <p:spPr>
          <a:noFill/>
        </p:spPr>
        <p:txBody>
          <a:bodyPr/>
          <a:lstStyle/>
          <a:p>
            <a:r>
              <a:rPr lang="nl-NL" dirty="0" smtClean="0"/>
              <a:t>PAGE </a:t>
            </a:r>
            <a:fld id="{105C8A02-6866-4B42-B93D-45004BFE09A0}" type="slidenum">
              <a:rPr lang="nl-NL" smtClean="0"/>
              <a:pPr/>
              <a:t>14</a:t>
            </a:fld>
            <a:endParaRPr lang="nl-NL" dirty="0" smtClean="0"/>
          </a:p>
        </p:txBody>
      </p:sp>
      <p:sp>
        <p:nvSpPr>
          <p:cNvPr id="63493" name="Date Placeholder 5"/>
          <p:cNvSpPr>
            <a:spLocks noGrp="1"/>
          </p:cNvSpPr>
          <p:nvPr>
            <p:ph type="dt" sz="quarter" idx="12"/>
          </p:nvPr>
        </p:nvSpPr>
        <p:spPr>
          <a:noFill/>
        </p:spPr>
        <p:txBody>
          <a:bodyPr/>
          <a:lstStyle/>
          <a:p>
            <a:fld id="{47401E6D-1F20-40A5-945A-C60CC466519E}" type="datetime1">
              <a:rPr lang="nl-NL" smtClean="0"/>
              <a:pPr/>
              <a:t>12-2-2016</a:t>
            </a:fld>
            <a:endParaRPr lang="nl-NL" dirty="0" smtClean="0"/>
          </a:p>
        </p:txBody>
      </p:sp>
      <p:sp>
        <p:nvSpPr>
          <p:cNvPr id="8" name="Content Placeholder 2"/>
          <p:cNvSpPr>
            <a:spLocks noGrp="1"/>
          </p:cNvSpPr>
          <p:nvPr>
            <p:ph idx="1"/>
          </p:nvPr>
        </p:nvSpPr>
        <p:spPr>
          <a:xfrm>
            <a:off x="539552" y="1484784"/>
            <a:ext cx="8604448" cy="5256584"/>
          </a:xfrm>
        </p:spPr>
        <p:txBody>
          <a:bodyPr/>
          <a:lstStyle/>
          <a:p>
            <a:pPr>
              <a:spcBef>
                <a:spcPts val="600"/>
              </a:spcBef>
              <a:spcAft>
                <a:spcPts val="300"/>
              </a:spcAft>
              <a:buNone/>
            </a:pPr>
            <a:r>
              <a:rPr lang="nl-NL" sz="2000" smtClean="0"/>
              <a:t>Fibonacci numbers:</a:t>
            </a:r>
          </a:p>
          <a:p>
            <a:pPr>
              <a:spcBef>
                <a:spcPts val="600"/>
              </a:spcBef>
              <a:spcAft>
                <a:spcPts val="300"/>
              </a:spcAft>
            </a:pPr>
            <a:r>
              <a:rPr lang="nl-NL" sz="2000" smtClean="0"/>
              <a:t>F</a:t>
            </a:r>
            <a:r>
              <a:rPr lang="nl-NL" sz="2000" baseline="-25000" smtClean="0"/>
              <a:t>1</a:t>
            </a:r>
            <a:r>
              <a:rPr lang="nl-NL" sz="2000" smtClean="0"/>
              <a:t> = 1</a:t>
            </a:r>
          </a:p>
          <a:p>
            <a:pPr>
              <a:spcBef>
                <a:spcPts val="600"/>
              </a:spcBef>
              <a:spcAft>
                <a:spcPts val="300"/>
              </a:spcAft>
            </a:pPr>
            <a:r>
              <a:rPr lang="nl-NL" sz="2000" smtClean="0"/>
              <a:t>F</a:t>
            </a:r>
            <a:r>
              <a:rPr lang="nl-NL" sz="2000" baseline="-25000" smtClean="0"/>
              <a:t>2 </a:t>
            </a:r>
            <a:r>
              <a:rPr lang="nl-NL" sz="2000" smtClean="0"/>
              <a:t>= 1</a:t>
            </a:r>
          </a:p>
          <a:p>
            <a:pPr>
              <a:spcBef>
                <a:spcPts val="600"/>
              </a:spcBef>
              <a:spcAft>
                <a:spcPts val="300"/>
              </a:spcAft>
            </a:pPr>
            <a:r>
              <a:rPr lang="nl-NL" sz="2000" smtClean="0"/>
              <a:t>F</a:t>
            </a:r>
            <a:r>
              <a:rPr lang="nl-NL" sz="2000" baseline="-25000" smtClean="0"/>
              <a:t>n</a:t>
            </a:r>
            <a:r>
              <a:rPr lang="nl-NL" sz="2000" smtClean="0"/>
              <a:t> = F</a:t>
            </a:r>
            <a:r>
              <a:rPr lang="nl-NL" sz="2000" baseline="-25000" smtClean="0"/>
              <a:t>n-2</a:t>
            </a:r>
            <a:r>
              <a:rPr lang="nl-NL" sz="2000" smtClean="0"/>
              <a:t> + F</a:t>
            </a:r>
            <a:r>
              <a:rPr lang="nl-NL" sz="2000" baseline="-25000" smtClean="0"/>
              <a:t>n-1</a:t>
            </a:r>
          </a:p>
          <a:p>
            <a:pPr>
              <a:spcBef>
                <a:spcPts val="600"/>
              </a:spcBef>
              <a:spcAft>
                <a:spcPts val="300"/>
              </a:spcAft>
            </a:pPr>
            <a:r>
              <a:rPr lang="nl-NL" sz="2000" smtClean="0"/>
              <a:t>1,1,2,3,5,8,13,21,34, 55, 89, 144, 233, 377, 610, 987, 1597, 2584, 4181,.. </a:t>
            </a:r>
          </a:p>
          <a:p>
            <a:pPr>
              <a:spcBef>
                <a:spcPts val="600"/>
              </a:spcBef>
              <a:spcAft>
                <a:spcPts val="300"/>
              </a:spcAft>
            </a:pPr>
            <a:r>
              <a:rPr lang="nl-NL" sz="2000" smtClean="0"/>
              <a:t>lim </a:t>
            </a:r>
            <a:r>
              <a:rPr lang="nl-NL" sz="2000" baseline="-25000" smtClean="0"/>
              <a:t>n→∞ </a:t>
            </a:r>
            <a:r>
              <a:rPr lang="nl-NL" sz="2000" smtClean="0"/>
              <a:t>F</a:t>
            </a:r>
            <a:r>
              <a:rPr lang="nl-NL" sz="2000" baseline="-25000" smtClean="0"/>
              <a:t>n</a:t>
            </a:r>
            <a:r>
              <a:rPr lang="nl-NL" sz="2000" smtClean="0"/>
              <a:t>/F</a:t>
            </a:r>
            <a:r>
              <a:rPr lang="nl-NL" sz="2000" baseline="-25000" smtClean="0"/>
              <a:t>n-1</a:t>
            </a:r>
            <a:r>
              <a:rPr lang="nl-NL" sz="2000" smtClean="0"/>
              <a:t> = </a:t>
            </a:r>
            <a:r>
              <a:rPr lang="el-GR" sz="2000" smtClean="0"/>
              <a:t>Φ</a:t>
            </a:r>
            <a:endParaRPr lang="nl-NL" sz="2000" smtClean="0"/>
          </a:p>
          <a:p>
            <a:pPr>
              <a:spcBef>
                <a:spcPts val="600"/>
              </a:spcBef>
              <a:spcAft>
                <a:spcPts val="300"/>
              </a:spcAft>
            </a:pPr>
            <a:endParaRPr lang="nl-NL" sz="2000" smtClean="0">
              <a:cs typeface="Courier New" pitchFamily="49" charset="0"/>
            </a:endParaRPr>
          </a:p>
        </p:txBody>
      </p:sp>
    </p:spTree>
    <p:extLst>
      <p:ext uri="{BB962C8B-B14F-4D97-AF65-F5344CB8AC3E}">
        <p14:creationId xmlns:p14="http://schemas.microsoft.com/office/powerpoint/2010/main" val="34518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764704"/>
            <a:ext cx="8964488" cy="1224136"/>
          </a:xfrm>
        </p:spPr>
        <p:txBody>
          <a:bodyPr>
            <a:normAutofit/>
          </a:bodyPr>
          <a:lstStyle/>
          <a:p>
            <a:pPr algn="l">
              <a:spcBef>
                <a:spcPts val="0"/>
              </a:spcBef>
            </a:pPr>
            <a:r>
              <a:rPr lang="en-US" sz="1800" dirty="0" smtClean="0">
                <a:solidFill>
                  <a:schemeClr val="tx1"/>
                </a:solidFill>
                <a:latin typeface="Arial" panose="020B0604020202020204" pitchFamily="34" charset="0"/>
                <a:cs typeface="Arial" panose="020B0604020202020204" pitchFamily="34" charset="0"/>
              </a:rPr>
              <a:t>Van der </a:t>
            </a:r>
            <a:r>
              <a:rPr lang="en-US" sz="1800" dirty="0" err="1" smtClean="0">
                <a:solidFill>
                  <a:schemeClr val="tx1"/>
                </a:solidFill>
                <a:latin typeface="Arial" panose="020B0604020202020204" pitchFamily="34" charset="0"/>
                <a:cs typeface="Arial" panose="020B0604020202020204" pitchFamily="34" charset="0"/>
              </a:rPr>
              <a:t>Laan</a:t>
            </a:r>
            <a:r>
              <a:rPr lang="en-US" sz="1800" dirty="0" smtClean="0">
                <a:solidFill>
                  <a:schemeClr val="tx1"/>
                </a:solidFill>
                <a:latin typeface="Arial" panose="020B0604020202020204" pitchFamily="34" charset="0"/>
                <a:cs typeface="Arial" panose="020B0604020202020204" pitchFamily="34" charset="0"/>
              </a:rPr>
              <a:t>: two objects belong to different types of size if quotient of their sizes is about 4/3 (plastic number), while they belong to </a:t>
            </a:r>
            <a:r>
              <a:rPr lang="en-US" sz="1800" dirty="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different orders of size if one object is about seven times larger than the other</a:t>
            </a:r>
          </a:p>
          <a:p>
            <a:pPr algn="l"/>
            <a:endParaRPr lang="en-US" dirty="0" smtClean="0">
              <a:solidFill>
                <a:schemeClr val="tx1"/>
              </a:solidFill>
              <a:latin typeface="Arial" panose="020B0604020202020204" pitchFamily="34" charset="0"/>
              <a:cs typeface="Arial" panose="020B0604020202020204" pitchFamily="34" charset="0"/>
            </a:endParaRPr>
          </a:p>
        </p:txBody>
      </p:sp>
      <p:sp>
        <p:nvSpPr>
          <p:cNvPr id="7" name="Title 1"/>
          <p:cNvSpPr txBox="1">
            <a:spLocks/>
          </p:cNvSpPr>
          <p:nvPr/>
        </p:nvSpPr>
        <p:spPr>
          <a:xfrm>
            <a:off x="457200"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Plastic </a:t>
            </a:r>
            <a:r>
              <a:rPr lang="nl-NL" dirty="0" err="1" smtClean="0"/>
              <a:t>number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20" y="2132856"/>
            <a:ext cx="4853732" cy="383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5054" y="6486200"/>
            <a:ext cx="6274220" cy="307777"/>
          </a:xfrm>
          <a:prstGeom prst="rect">
            <a:avLst/>
          </a:prstGeom>
          <a:noFill/>
        </p:spPr>
        <p:txBody>
          <a:bodyPr wrap="square" rtlCol="0">
            <a:spAutoFit/>
          </a:bodyPr>
          <a:lstStyle/>
          <a:p>
            <a:r>
              <a:rPr lang="nl-NL" sz="1400" dirty="0" smtClean="0"/>
              <a:t>Source: http://www.jandejongstichting.nl/cahier_jandejonghuis</a:t>
            </a:r>
            <a:endParaRPr lang="en-US" sz="1400" dirty="0"/>
          </a:p>
        </p:txBody>
      </p:sp>
    </p:spTree>
    <p:extLst>
      <p:ext uri="{BB962C8B-B14F-4D97-AF65-F5344CB8AC3E}">
        <p14:creationId xmlns:p14="http://schemas.microsoft.com/office/powerpoint/2010/main" val="86188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5994"/>
            <a:ext cx="2650842" cy="280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646" y="5356373"/>
            <a:ext cx="9125354" cy="1384995"/>
          </a:xfrm>
          <a:prstGeom prst="rect">
            <a:avLst/>
          </a:prstGeom>
          <a:noFill/>
        </p:spPr>
        <p:txBody>
          <a:bodyPr wrap="square" rtlCol="0">
            <a:spAutoFit/>
          </a:bodyPr>
          <a:lstStyle/>
          <a:p>
            <a:r>
              <a:rPr lang="en-US" sz="1400" dirty="0" smtClean="0">
                <a:solidFill>
                  <a:schemeClr val="tx1"/>
                </a:solidFill>
                <a:latin typeface="Arial" panose="020B0604020202020204" pitchFamily="34" charset="0"/>
                <a:cs typeface="Arial" panose="020B0604020202020204" pitchFamily="34" charset="0"/>
              </a:rPr>
              <a:t>Luka </a:t>
            </a:r>
            <a:r>
              <a:rPr lang="en-US" sz="1400" dirty="0" err="1" smtClean="0">
                <a:solidFill>
                  <a:schemeClr val="tx1"/>
                </a:solidFill>
                <a:latin typeface="Arial" panose="020B0604020202020204" pitchFamily="34" charset="0"/>
                <a:cs typeface="Arial" panose="020B0604020202020204" pitchFamily="34" charset="0"/>
              </a:rPr>
              <a:t>Marohnić</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Tihana</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Strmečki</a:t>
            </a:r>
            <a:r>
              <a:rPr lang="en-US" sz="1400" dirty="0" smtClean="0">
                <a:solidFill>
                  <a:schemeClr val="tx1"/>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Plastic Number: Construction and Applications, Advanced Research in Scientific Areas 2012, pp. 1523-1528, arsa-conf.com/archive/?vid=1&amp;aid=3&amp;kid=60101-209&amp;q=f1</a:t>
            </a:r>
          </a:p>
          <a:p>
            <a:endParaRPr lang="en-US" sz="1400" dirty="0" smtClean="0">
              <a:solidFill>
                <a:schemeClr val="tx1"/>
              </a:solidFill>
              <a:latin typeface="Arial" panose="020B0604020202020204" pitchFamily="34" charset="0"/>
              <a:cs typeface="Arial" panose="020B0604020202020204" pitchFamily="34" charset="0"/>
            </a:endParaRPr>
          </a:p>
          <a:p>
            <a:r>
              <a:rPr lang="en-US" sz="1400" dirty="0" err="1" smtClean="0">
                <a:solidFill>
                  <a:schemeClr val="tx1"/>
                </a:solidFill>
                <a:latin typeface="Arial" panose="020B0604020202020204" pitchFamily="34" charset="0"/>
                <a:cs typeface="Arial" panose="020B0604020202020204" pitchFamily="34" charset="0"/>
              </a:rPr>
              <a:t>Pouderoyen</a:t>
            </a:r>
            <a:r>
              <a:rPr lang="en-US" sz="1400" dirty="0" smtClean="0">
                <a:solidFill>
                  <a:schemeClr val="tx1"/>
                </a:solidFill>
                <a:latin typeface="Arial" panose="020B0604020202020204" pitchFamily="34" charset="0"/>
                <a:cs typeface="Arial" panose="020B0604020202020204" pitchFamily="34" charset="0"/>
              </a:rPr>
              <a:t>, B.J.M.M. </a:t>
            </a:r>
            <a:r>
              <a:rPr lang="en-US" sz="1400" dirty="0" err="1" smtClean="0">
                <a:solidFill>
                  <a:schemeClr val="tx1"/>
                </a:solidFill>
                <a:latin typeface="Arial" panose="020B0604020202020204" pitchFamily="34" charset="0"/>
                <a:cs typeface="Arial" panose="020B0604020202020204" pitchFamily="34" charset="0"/>
              </a:rPr>
              <a:t>Maatbeperking</a:t>
            </a:r>
            <a:r>
              <a:rPr lang="en-US" sz="1400" dirty="0" smtClean="0">
                <a:solidFill>
                  <a:schemeClr val="tx1"/>
                </a:solidFill>
                <a:latin typeface="Arial" panose="020B0604020202020204" pitchFamily="34" charset="0"/>
                <a:cs typeface="Arial" panose="020B0604020202020204" pitchFamily="34" charset="0"/>
              </a:rPr>
              <a:t> in het </a:t>
            </a:r>
            <a:r>
              <a:rPr lang="en-US" sz="1400" dirty="0" err="1" smtClean="0">
                <a:solidFill>
                  <a:schemeClr val="tx1"/>
                </a:solidFill>
                <a:latin typeface="Arial" panose="020B0604020202020204" pitchFamily="34" charset="0"/>
                <a:cs typeface="Arial" panose="020B0604020202020204" pitchFamily="34" charset="0"/>
              </a:rPr>
              <a:t>architectonisch</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ontwerp</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visuele</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relevantie</a:t>
            </a:r>
            <a:r>
              <a:rPr lang="en-US" sz="1400" dirty="0" smtClean="0">
                <a:solidFill>
                  <a:schemeClr val="tx1"/>
                </a:solidFill>
                <a:latin typeface="Arial" panose="020B0604020202020204" pitchFamily="34" charset="0"/>
                <a:cs typeface="Arial" panose="020B0604020202020204" pitchFamily="34" charset="0"/>
              </a:rPr>
              <a:t> van </a:t>
            </a:r>
            <a:r>
              <a:rPr lang="en-US" sz="1400" dirty="0" err="1" smtClean="0">
                <a:solidFill>
                  <a:schemeClr val="tx1"/>
                </a:solidFill>
                <a:latin typeface="Arial" panose="020B0604020202020204" pitchFamily="34" charset="0"/>
                <a:cs typeface="Arial" panose="020B0604020202020204" pitchFamily="34" charset="0"/>
              </a:rPr>
              <a:t>maatsystemen</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als</a:t>
            </a:r>
            <a:r>
              <a:rPr lang="en-US" sz="1400" dirty="0" smtClean="0">
                <a:solidFill>
                  <a:schemeClr val="tx1"/>
                </a:solidFill>
                <a:latin typeface="Arial" panose="020B0604020202020204" pitchFamily="34" charset="0"/>
                <a:cs typeface="Arial" panose="020B0604020202020204" pitchFamily="34" charset="0"/>
              </a:rPr>
              <a:t> Gulden </a:t>
            </a:r>
            <a:r>
              <a:rPr lang="en-US" sz="1400" dirty="0" err="1" smtClean="0">
                <a:solidFill>
                  <a:schemeClr val="tx1"/>
                </a:solidFill>
                <a:latin typeface="Arial" panose="020B0604020202020204" pitchFamily="34" charset="0"/>
                <a:cs typeface="Arial" panose="020B0604020202020204" pitchFamily="34" charset="0"/>
              </a:rPr>
              <a:t>snede</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en</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Plastische</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Getal</a:t>
            </a:r>
            <a:r>
              <a:rPr lang="en-US" sz="1400" dirty="0" smtClean="0">
                <a:solidFill>
                  <a:schemeClr val="tx1"/>
                </a:solidFill>
                <a:latin typeface="Arial" panose="020B0604020202020204" pitchFamily="34" charset="0"/>
                <a:cs typeface="Arial" panose="020B0604020202020204" pitchFamily="34" charset="0"/>
              </a:rPr>
              <a:t> - Measure limitation in architectural design, </a:t>
            </a:r>
            <a:r>
              <a:rPr lang="en-US" sz="1400" dirty="0" err="1" smtClean="0">
                <a:solidFill>
                  <a:schemeClr val="tx1"/>
                </a:solidFill>
                <a:latin typeface="Arial" panose="020B0604020202020204" pitchFamily="34" charset="0"/>
                <a:cs typeface="Arial" panose="020B0604020202020204" pitchFamily="34" charset="0"/>
              </a:rPr>
              <a:t>Proefschrift</a:t>
            </a:r>
            <a:r>
              <a:rPr lang="en-US" sz="1400" dirty="0" smtClean="0">
                <a:solidFill>
                  <a:schemeClr val="tx1"/>
                </a:solidFill>
                <a:latin typeface="Arial" panose="020B0604020202020204" pitchFamily="34" charset="0"/>
                <a:cs typeface="Arial" panose="020B0604020202020204" pitchFamily="34" charset="0"/>
              </a:rPr>
              <a:t> TUD 2013. repository.tudelft.nl/view/</a:t>
            </a:r>
            <a:r>
              <a:rPr lang="en-US" sz="1400" dirty="0" err="1" smtClean="0">
                <a:solidFill>
                  <a:schemeClr val="tx1"/>
                </a:solidFill>
                <a:latin typeface="Arial" panose="020B0604020202020204" pitchFamily="34" charset="0"/>
                <a:cs typeface="Arial" panose="020B0604020202020204" pitchFamily="34" charset="0"/>
              </a:rPr>
              <a:t>ir</a:t>
            </a:r>
            <a:r>
              <a:rPr lang="en-US" sz="1400" dirty="0" smtClean="0">
                <a:solidFill>
                  <a:schemeClr val="tx1"/>
                </a:solidFill>
                <a:latin typeface="Arial" panose="020B0604020202020204" pitchFamily="34" charset="0"/>
                <a:cs typeface="Arial" panose="020B0604020202020204" pitchFamily="34" charset="0"/>
              </a:rPr>
              <a:t>/uuid%3Ad5feaa76-cbfa-4577-80c7-878ced973730/</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348880"/>
            <a:ext cx="4680520" cy="146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244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c/cd/Padovan_triangles_%281%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6858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908205"/>
            <a:ext cx="4752528" cy="923330"/>
          </a:xfrm>
          <a:prstGeom prst="rect">
            <a:avLst/>
          </a:prstGeom>
          <a:noFill/>
        </p:spPr>
        <p:txBody>
          <a:bodyPr wrap="square" rtlCol="0">
            <a:spAutoFit/>
          </a:bodyPr>
          <a:lstStyle/>
          <a:p>
            <a:r>
              <a:rPr lang="en-US" dirty="0" smtClean="0"/>
              <a:t>Spiral of equilateral triangles with side lengths which follow the </a:t>
            </a:r>
            <a:r>
              <a:rPr lang="en-US" dirty="0" err="1" smtClean="0"/>
              <a:t>Padovan</a:t>
            </a:r>
            <a:r>
              <a:rPr lang="en-US" dirty="0" smtClean="0"/>
              <a:t> sequence. </a:t>
            </a:r>
            <a:r>
              <a:rPr lang="nl-NL" dirty="0" smtClean="0"/>
              <a:t>Source: Gandalf61 Wikimedia</a:t>
            </a:r>
            <a:endParaRPr lang="en-US" dirty="0"/>
          </a:p>
        </p:txBody>
      </p:sp>
    </p:spTree>
    <p:extLst>
      <p:ext uri="{BB962C8B-B14F-4D97-AF65-F5344CB8AC3E}">
        <p14:creationId xmlns:p14="http://schemas.microsoft.com/office/powerpoint/2010/main" val="47795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1423988"/>
            <a:ext cx="743902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83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0889"/>
            <a:ext cx="7488832" cy="7294305"/>
          </a:xfrm>
          <a:prstGeom prst="rect">
            <a:avLst/>
          </a:prstGeom>
          <a:noFill/>
        </p:spPr>
        <p:txBody>
          <a:bodyPr wrap="square" rtlCol="0">
            <a:spAutoFit/>
          </a:bodyPr>
          <a:lstStyle/>
          <a:p>
            <a:r>
              <a:rPr lang="en-US" b="1" dirty="0" smtClean="0">
                <a:solidFill>
                  <a:schemeClr val="bg1">
                    <a:lumMod val="65000"/>
                  </a:schemeClr>
                </a:solidFill>
                <a:latin typeface="Courier New" panose="02070309020205020404" pitchFamily="49" charset="0"/>
                <a:cs typeface="Courier New" panose="02070309020205020404" pitchFamily="49" charset="0"/>
              </a:rPr>
              <a:t>//</a:t>
            </a:r>
            <a:r>
              <a:rPr lang="en-US" b="1" dirty="0" err="1" smtClean="0">
                <a:solidFill>
                  <a:schemeClr val="bg1">
                    <a:lumMod val="65000"/>
                  </a:schemeClr>
                </a:solidFill>
                <a:latin typeface="Courier New" panose="02070309020205020404" pitchFamily="49" charset="0"/>
                <a:cs typeface="Courier New" panose="02070309020205020404" pitchFamily="49" charset="0"/>
              </a:rPr>
              <a:t>Loe</a:t>
            </a:r>
            <a:r>
              <a:rPr lang="en-US" b="1" dirty="0" smtClean="0">
                <a:solidFill>
                  <a:schemeClr val="bg1">
                    <a:lumMod val="65000"/>
                  </a:schemeClr>
                </a:solidFill>
                <a:latin typeface="Courier New" panose="02070309020205020404" pitchFamily="49" charset="0"/>
                <a:cs typeface="Courier New" panose="02070309020205020404" pitchFamily="49" charset="0"/>
              </a:rPr>
              <a:t> </a:t>
            </a:r>
            <a:r>
              <a:rPr lang="en-US" b="1" dirty="0" err="1" smtClean="0">
                <a:solidFill>
                  <a:schemeClr val="bg1">
                    <a:lumMod val="65000"/>
                  </a:schemeClr>
                </a:solidFill>
                <a:latin typeface="Courier New" panose="02070309020205020404" pitchFamily="49" charset="0"/>
                <a:cs typeface="Courier New" panose="02070309020205020404" pitchFamily="49" charset="0"/>
              </a:rPr>
              <a:t>Feijs</a:t>
            </a:r>
            <a:r>
              <a:rPr lang="en-US" b="1" dirty="0" smtClean="0">
                <a:solidFill>
                  <a:schemeClr val="bg1">
                    <a:lumMod val="65000"/>
                  </a:schemeClr>
                </a:solidFill>
                <a:latin typeface="Courier New" panose="02070309020205020404" pitchFamily="49" charset="0"/>
                <a:cs typeface="Courier New" panose="02070309020205020404" pitchFamily="49" charset="0"/>
              </a:rPr>
              <a:t> and TU/e, 2016</a:t>
            </a:r>
          </a:p>
          <a:p>
            <a:r>
              <a:rPr lang="en-US" b="1" dirty="0" smtClean="0">
                <a:solidFill>
                  <a:schemeClr val="bg1">
                    <a:lumMod val="65000"/>
                  </a:schemeClr>
                </a:solidFill>
                <a:latin typeface="Courier New" panose="02070309020205020404" pitchFamily="49" charset="0"/>
                <a:cs typeface="Courier New" panose="02070309020205020404" pitchFamily="49" charset="0"/>
              </a:rPr>
              <a:t>//</a:t>
            </a:r>
            <a:r>
              <a:rPr lang="en-US" b="1" dirty="0" err="1">
                <a:solidFill>
                  <a:schemeClr val="bg1">
                    <a:lumMod val="65000"/>
                  </a:schemeClr>
                </a:solidFill>
                <a:latin typeface="Courier New" panose="02070309020205020404" pitchFamily="49" charset="0"/>
                <a:cs typeface="Courier New" panose="02070309020205020404" pitchFamily="49" charset="0"/>
              </a:rPr>
              <a:t>P</a:t>
            </a:r>
            <a:r>
              <a:rPr lang="en-US" b="1" dirty="0" err="1" smtClean="0">
                <a:solidFill>
                  <a:schemeClr val="bg1">
                    <a:lumMod val="65000"/>
                  </a:schemeClr>
                </a:solidFill>
                <a:latin typeface="Courier New" panose="02070309020205020404" pitchFamily="49" charset="0"/>
                <a:cs typeface="Courier New" panose="02070309020205020404" pitchFamily="49" charset="0"/>
              </a:rPr>
              <a:t>adovan</a:t>
            </a:r>
            <a:r>
              <a:rPr lang="en-US" b="1" dirty="0" smtClean="0">
                <a:solidFill>
                  <a:schemeClr val="bg1">
                    <a:lumMod val="65000"/>
                  </a:schemeClr>
                </a:solidFill>
                <a:latin typeface="Courier New" panose="02070309020205020404" pitchFamily="49" charset="0"/>
                <a:cs typeface="Courier New" panose="02070309020205020404" pitchFamily="49" charset="0"/>
              </a:rPr>
              <a:t> sequence, related to plastic number</a:t>
            </a:r>
          </a:p>
          <a:p>
            <a:endParaRPr lang="en-US" sz="1200"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final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N = 25;</a:t>
            </a:r>
          </a:p>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pad[] = new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[N];</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pad[0] = 1;</a:t>
            </a:r>
          </a:p>
          <a:p>
            <a:r>
              <a:rPr lang="en-US" b="1" dirty="0" smtClean="0">
                <a:latin typeface="Courier New" panose="02070309020205020404" pitchFamily="49" charset="0"/>
                <a:cs typeface="Courier New" panose="02070309020205020404" pitchFamily="49" charset="0"/>
              </a:rPr>
              <a:t>pad[1] = 1;</a:t>
            </a:r>
          </a:p>
          <a:p>
            <a:r>
              <a:rPr lang="en-US" b="1" dirty="0" smtClean="0">
                <a:latin typeface="Courier New" panose="02070309020205020404" pitchFamily="49" charset="0"/>
                <a:cs typeface="Courier New" panose="02070309020205020404" pitchFamily="49" charset="0"/>
              </a:rPr>
              <a:t>pad[2] = 1;</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for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3;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&lt; N;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pad[</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pad[i-2] + pad[i-3];</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print("</a:t>
            </a:r>
            <a:r>
              <a:rPr lang="en-US" b="1" dirty="0" err="1" smtClean="0">
                <a:latin typeface="Courier New" panose="02070309020205020404" pitchFamily="49" charset="0"/>
                <a:cs typeface="Courier New" panose="02070309020205020404" pitchFamily="49" charset="0"/>
              </a:rPr>
              <a:t>Padovan</a:t>
            </a:r>
            <a:r>
              <a:rPr lang="en-US" b="1" dirty="0" smtClean="0">
                <a:latin typeface="Courier New" panose="02070309020205020404" pitchFamily="49" charset="0"/>
                <a:cs typeface="Courier New" panose="02070309020205020404" pitchFamily="49" charset="0"/>
              </a:rPr>
              <a:t> numbers: ");  </a:t>
            </a:r>
          </a:p>
          <a:p>
            <a:r>
              <a:rPr lang="en-US" b="1" dirty="0" smtClean="0">
                <a:latin typeface="Courier New" panose="02070309020205020404" pitchFamily="49" charset="0"/>
                <a:cs typeface="Courier New" panose="02070309020205020404" pitchFamily="49" charset="0"/>
              </a:rPr>
              <a:t>for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=0;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&lt; N;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print(pad[</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print(", ");</a:t>
            </a:r>
          </a:p>
          <a:p>
            <a:r>
              <a:rPr lang="en-US" b="1" dirty="0" smtClean="0">
                <a:latin typeface="Courier New" panose="02070309020205020404" pitchFamily="49" charset="0"/>
                <a:cs typeface="Courier New" panose="02070309020205020404" pitchFamily="49" charset="0"/>
              </a:rPr>
              <a:t>}</a:t>
            </a:r>
          </a:p>
          <a:p>
            <a:endParaRPr lang="en-US" sz="1100" dirty="0" smtClean="0">
              <a:latin typeface="Courier New" panose="02070309020205020404" pitchFamily="49" charset="0"/>
              <a:cs typeface="Courier New" panose="02070309020205020404" pitchFamily="49" charset="0"/>
            </a:endParaRPr>
          </a:p>
          <a:p>
            <a:r>
              <a:rPr lang="en-US" b="1" dirty="0" err="1" smtClean="0">
                <a:solidFill>
                  <a:schemeClr val="bg1">
                    <a:lumMod val="65000"/>
                  </a:schemeClr>
                </a:solidFill>
                <a:latin typeface="Courier New" panose="02070309020205020404" pitchFamily="49" charset="0"/>
                <a:cs typeface="Courier New" panose="02070309020205020404" pitchFamily="49" charset="0"/>
              </a:rPr>
              <a:t>println</a:t>
            </a:r>
            <a:r>
              <a:rPr lang="en-US" b="1" dirty="0" smtClean="0">
                <a:solidFill>
                  <a:schemeClr val="bg1">
                    <a:lumMod val="65000"/>
                  </a:schemeClr>
                </a:solidFill>
                <a:latin typeface="Courier New" panose="02070309020205020404" pitchFamily="49" charset="0"/>
                <a:cs typeface="Courier New" panose="02070309020205020404" pitchFamily="49" charset="0"/>
              </a:rPr>
              <a:t>();</a:t>
            </a:r>
          </a:p>
          <a:p>
            <a:r>
              <a:rPr lang="en-US" b="1" dirty="0" smtClean="0">
                <a:solidFill>
                  <a:schemeClr val="bg1">
                    <a:lumMod val="65000"/>
                  </a:schemeClr>
                </a:solidFill>
                <a:latin typeface="Courier New" panose="02070309020205020404" pitchFamily="49" charset="0"/>
                <a:cs typeface="Courier New" panose="02070309020205020404" pitchFamily="49" charset="0"/>
              </a:rPr>
              <a:t>print("Successive ratios: ");  </a:t>
            </a:r>
          </a:p>
          <a:p>
            <a:r>
              <a:rPr lang="en-US" b="1" dirty="0" smtClean="0">
                <a:solidFill>
                  <a:schemeClr val="bg1">
                    <a:lumMod val="65000"/>
                  </a:schemeClr>
                </a:solidFill>
                <a:latin typeface="Courier New" panose="02070309020205020404" pitchFamily="49" charset="0"/>
                <a:cs typeface="Courier New" panose="02070309020205020404" pitchFamily="49" charset="0"/>
              </a:rPr>
              <a:t>for (</a:t>
            </a:r>
            <a:r>
              <a:rPr lang="en-US" b="1" dirty="0" err="1" smtClean="0">
                <a:solidFill>
                  <a:schemeClr val="bg1">
                    <a:lumMod val="65000"/>
                  </a:schemeClr>
                </a:solidFill>
                <a:latin typeface="Courier New" panose="02070309020205020404" pitchFamily="49" charset="0"/>
                <a:cs typeface="Courier New" panose="02070309020205020404" pitchFamily="49" charset="0"/>
              </a:rPr>
              <a:t>int</a:t>
            </a:r>
            <a:r>
              <a:rPr lang="en-US" b="1" dirty="0" smtClean="0">
                <a:solidFill>
                  <a:schemeClr val="bg1">
                    <a:lumMod val="65000"/>
                  </a:schemeClr>
                </a:solidFill>
                <a:latin typeface="Courier New" panose="02070309020205020404" pitchFamily="49" charset="0"/>
                <a:cs typeface="Courier New" panose="02070309020205020404" pitchFamily="49" charset="0"/>
              </a:rPr>
              <a:t> </a:t>
            </a:r>
            <a:r>
              <a:rPr lang="en-US" b="1" dirty="0" err="1" smtClean="0">
                <a:solidFill>
                  <a:schemeClr val="bg1">
                    <a:lumMod val="65000"/>
                  </a:schemeClr>
                </a:solidFill>
                <a:latin typeface="Courier New" panose="02070309020205020404" pitchFamily="49" charset="0"/>
                <a:cs typeface="Courier New" panose="02070309020205020404" pitchFamily="49" charset="0"/>
              </a:rPr>
              <a:t>i</a:t>
            </a:r>
            <a:r>
              <a:rPr lang="en-US" b="1" dirty="0" smtClean="0">
                <a:solidFill>
                  <a:schemeClr val="bg1">
                    <a:lumMod val="65000"/>
                  </a:schemeClr>
                </a:solidFill>
                <a:latin typeface="Courier New" panose="02070309020205020404" pitchFamily="49" charset="0"/>
                <a:cs typeface="Courier New" panose="02070309020205020404" pitchFamily="49" charset="0"/>
              </a:rPr>
              <a:t>=0; </a:t>
            </a:r>
            <a:r>
              <a:rPr lang="en-US" b="1" dirty="0" err="1" smtClean="0">
                <a:solidFill>
                  <a:schemeClr val="bg1">
                    <a:lumMod val="65000"/>
                  </a:schemeClr>
                </a:solidFill>
                <a:latin typeface="Courier New" panose="02070309020205020404" pitchFamily="49" charset="0"/>
                <a:cs typeface="Courier New" panose="02070309020205020404" pitchFamily="49" charset="0"/>
              </a:rPr>
              <a:t>i</a:t>
            </a:r>
            <a:r>
              <a:rPr lang="en-US" b="1" dirty="0" smtClean="0">
                <a:solidFill>
                  <a:schemeClr val="bg1">
                    <a:lumMod val="65000"/>
                  </a:schemeClr>
                </a:solidFill>
                <a:latin typeface="Courier New" panose="02070309020205020404" pitchFamily="49" charset="0"/>
                <a:cs typeface="Courier New" panose="02070309020205020404" pitchFamily="49" charset="0"/>
              </a:rPr>
              <a:t> &lt; N-1; </a:t>
            </a:r>
            <a:r>
              <a:rPr lang="en-US" b="1" dirty="0" err="1" smtClean="0">
                <a:solidFill>
                  <a:schemeClr val="bg1">
                    <a:lumMod val="65000"/>
                  </a:schemeClr>
                </a:solidFill>
                <a:latin typeface="Courier New" panose="02070309020205020404" pitchFamily="49" charset="0"/>
                <a:cs typeface="Courier New" panose="02070309020205020404" pitchFamily="49" charset="0"/>
              </a:rPr>
              <a:t>i</a:t>
            </a:r>
            <a:r>
              <a:rPr lang="en-US" b="1" dirty="0" smtClean="0">
                <a:solidFill>
                  <a:schemeClr val="bg1">
                    <a:lumMod val="65000"/>
                  </a:schemeClr>
                </a:solidFill>
                <a:latin typeface="Courier New" panose="02070309020205020404" pitchFamily="49" charset="0"/>
                <a:cs typeface="Courier New" panose="02070309020205020404" pitchFamily="49" charset="0"/>
              </a:rPr>
              <a:t>++){</a:t>
            </a:r>
          </a:p>
          <a:p>
            <a:r>
              <a:rPr lang="en-US" b="1" dirty="0" smtClean="0">
                <a:solidFill>
                  <a:schemeClr val="bg1">
                    <a:lumMod val="65000"/>
                  </a:schemeClr>
                </a:solidFill>
                <a:latin typeface="Courier New" panose="02070309020205020404" pitchFamily="49" charset="0"/>
                <a:cs typeface="Courier New" panose="02070309020205020404" pitchFamily="49" charset="0"/>
              </a:rPr>
              <a:t>     float f = float(pad[i+1]) / float(pad[</a:t>
            </a:r>
            <a:r>
              <a:rPr lang="en-US" b="1" dirty="0" err="1" smtClean="0">
                <a:solidFill>
                  <a:schemeClr val="bg1">
                    <a:lumMod val="65000"/>
                  </a:schemeClr>
                </a:solidFill>
                <a:latin typeface="Courier New" panose="02070309020205020404" pitchFamily="49" charset="0"/>
                <a:cs typeface="Courier New" panose="02070309020205020404" pitchFamily="49" charset="0"/>
              </a:rPr>
              <a:t>i</a:t>
            </a:r>
            <a:r>
              <a:rPr lang="en-US" b="1" dirty="0" smtClean="0">
                <a:solidFill>
                  <a:schemeClr val="bg1">
                    <a:lumMod val="65000"/>
                  </a:schemeClr>
                </a:solidFill>
                <a:latin typeface="Courier New" panose="02070309020205020404" pitchFamily="49" charset="0"/>
                <a:cs typeface="Courier New" panose="02070309020205020404" pitchFamily="49" charset="0"/>
              </a:rPr>
              <a:t>]);</a:t>
            </a:r>
          </a:p>
          <a:p>
            <a:r>
              <a:rPr lang="en-US" b="1" dirty="0" smtClean="0">
                <a:solidFill>
                  <a:schemeClr val="bg1">
                    <a:lumMod val="65000"/>
                  </a:schemeClr>
                </a:solidFill>
                <a:latin typeface="Courier New" panose="02070309020205020404" pitchFamily="49" charset="0"/>
                <a:cs typeface="Courier New" panose="02070309020205020404" pitchFamily="49" charset="0"/>
              </a:rPr>
              <a:t>     print(</a:t>
            </a:r>
            <a:r>
              <a:rPr lang="en-US" b="1" dirty="0" err="1" smtClean="0">
                <a:solidFill>
                  <a:schemeClr val="bg1">
                    <a:lumMod val="65000"/>
                  </a:schemeClr>
                </a:solidFill>
                <a:latin typeface="Courier New" panose="02070309020205020404" pitchFamily="49" charset="0"/>
                <a:cs typeface="Courier New" panose="02070309020205020404" pitchFamily="49" charset="0"/>
              </a:rPr>
              <a:t>nf</a:t>
            </a:r>
            <a:r>
              <a:rPr lang="en-US" b="1" dirty="0" smtClean="0">
                <a:solidFill>
                  <a:schemeClr val="bg1">
                    <a:lumMod val="65000"/>
                  </a:schemeClr>
                </a:solidFill>
                <a:latin typeface="Courier New" panose="02070309020205020404" pitchFamily="49" charset="0"/>
                <a:cs typeface="Courier New" panose="02070309020205020404" pitchFamily="49" charset="0"/>
              </a:rPr>
              <a:t>(f,1,4));</a:t>
            </a:r>
          </a:p>
          <a:p>
            <a:r>
              <a:rPr lang="en-US" b="1" dirty="0" smtClean="0">
                <a:solidFill>
                  <a:schemeClr val="bg1">
                    <a:lumMod val="65000"/>
                  </a:schemeClr>
                </a:solidFill>
                <a:latin typeface="Courier New" panose="02070309020205020404" pitchFamily="49" charset="0"/>
                <a:cs typeface="Courier New" panose="02070309020205020404" pitchFamily="49" charset="0"/>
              </a:rPr>
              <a:t>     print(", ");</a:t>
            </a:r>
          </a:p>
          <a:p>
            <a:r>
              <a:rPr lang="en-US" b="1" dirty="0" smtClean="0">
                <a:solidFill>
                  <a:schemeClr val="bg1">
                    <a:lumMod val="65000"/>
                  </a:schemeClr>
                </a:solidFill>
                <a:latin typeface="Courier New" panose="02070309020205020404" pitchFamily="49" charset="0"/>
                <a:cs typeface="Courier New" panose="02070309020205020404" pitchFamily="49" charset="0"/>
              </a:rPr>
              <a:t>}</a:t>
            </a:r>
            <a:endParaRPr lang="en-US" b="1" dirty="0">
              <a:solidFill>
                <a:schemeClr val="bg1">
                  <a:lumMod val="6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656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51520" y="404664"/>
            <a:ext cx="8229600" cy="4525963"/>
          </a:xfrm>
        </p:spPr>
        <p:txBody>
          <a:bodyPr/>
          <a:lstStyle/>
          <a:p>
            <a:pPr marL="0" indent="0">
              <a:buNone/>
            </a:pPr>
            <a:r>
              <a:rPr lang="en-US" dirty="0" smtClean="0"/>
              <a:t>Golden ratio (and relatives)</a:t>
            </a:r>
          </a:p>
          <a:p>
            <a:r>
              <a:rPr lang="en-US" dirty="0" smtClean="0"/>
              <a:t>ISO 216</a:t>
            </a:r>
          </a:p>
          <a:p>
            <a:r>
              <a:rPr lang="en-US" dirty="0" smtClean="0"/>
              <a:t>Golden ratio</a:t>
            </a:r>
          </a:p>
          <a:p>
            <a:r>
              <a:rPr lang="en-US" dirty="0" smtClean="0"/>
              <a:t>Plastic number</a:t>
            </a:r>
            <a:r>
              <a:rPr lang="en-US" dirty="0" smtClean="0"/>
              <a:t> </a:t>
            </a:r>
            <a:endParaRPr lang="en-US" dirty="0" smtClean="0"/>
          </a:p>
          <a:p>
            <a:pPr>
              <a:buNone/>
            </a:pPr>
            <a:endParaRPr lang="en-US" dirty="0" smtClean="0"/>
          </a:p>
          <a:p>
            <a:endParaRPr lang="en-US" dirty="0" smtClean="0"/>
          </a:p>
        </p:txBody>
      </p:sp>
      <p:sp>
        <p:nvSpPr>
          <p:cNvPr id="40963" name="Footer Placeholder 3"/>
          <p:cNvSpPr>
            <a:spLocks noGrp="1"/>
          </p:cNvSpPr>
          <p:nvPr>
            <p:ph type="ftr" sz="quarter" idx="10"/>
          </p:nvPr>
        </p:nvSpPr>
        <p:spPr>
          <a:noFill/>
        </p:spPr>
        <p:txBody>
          <a:bodyPr/>
          <a:lstStyle/>
          <a:p>
            <a:r>
              <a:rPr lang="nl-NL"/>
              <a:t>/ Departement of Industrial Design</a:t>
            </a:r>
          </a:p>
        </p:txBody>
      </p:sp>
      <p:sp>
        <p:nvSpPr>
          <p:cNvPr id="40964" name="Slide Number Placeholder 4"/>
          <p:cNvSpPr>
            <a:spLocks noGrp="1"/>
          </p:cNvSpPr>
          <p:nvPr>
            <p:ph type="sldNum" sz="quarter" idx="11"/>
          </p:nvPr>
        </p:nvSpPr>
        <p:spPr>
          <a:noFill/>
        </p:spPr>
        <p:txBody>
          <a:bodyPr/>
          <a:lstStyle/>
          <a:p>
            <a:r>
              <a:rPr lang="nl-NL" smtClean="0"/>
              <a:t>PAGE </a:t>
            </a:r>
            <a:fld id="{EB532726-C744-459F-97FD-2F7EC5FAEA58}" type="slidenum">
              <a:rPr lang="nl-NL" smtClean="0"/>
              <a:pPr/>
              <a:t>2</a:t>
            </a:fld>
            <a:endParaRPr lang="nl-NL" smtClean="0"/>
          </a:p>
        </p:txBody>
      </p:sp>
      <p:sp>
        <p:nvSpPr>
          <p:cNvPr id="40965" name="Date Placeholder 5"/>
          <p:cNvSpPr>
            <a:spLocks noGrp="1"/>
          </p:cNvSpPr>
          <p:nvPr>
            <p:ph type="dt" sz="quarter" idx="12"/>
          </p:nvPr>
        </p:nvSpPr>
        <p:spPr>
          <a:noFill/>
        </p:spPr>
        <p:txBody>
          <a:bodyPr/>
          <a:lstStyle/>
          <a:p>
            <a:fld id="{EAAE6285-B436-4224-9953-606F1823F3B8}" type="datetime1">
              <a:rPr lang="nl-NL" smtClean="0"/>
              <a:pPr/>
              <a:t>12-2-2016</a:t>
            </a:fld>
            <a:endParaRPr lang="nl-NL" smtClean="0"/>
          </a:p>
        </p:txBody>
      </p:sp>
    </p:spTree>
    <p:extLst>
      <p:ext uri="{BB962C8B-B14F-4D97-AF65-F5344CB8AC3E}">
        <p14:creationId xmlns:p14="http://schemas.microsoft.com/office/powerpoint/2010/main" val="2043031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anderlaanstichting.nl/pics/morphotheek%20vierkant%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694" y="1614517"/>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46" y="6505599"/>
            <a:ext cx="9125354" cy="307777"/>
          </a:xfrm>
          <a:prstGeom prst="rect">
            <a:avLst/>
          </a:prstGeom>
          <a:noFill/>
        </p:spPr>
        <p:txBody>
          <a:bodyPr wrap="square" rtlCol="0">
            <a:spAutoFit/>
          </a:bodyPr>
          <a:lstStyle/>
          <a:p>
            <a:r>
              <a:rPr lang="nl-NL" sz="1400" dirty="0" smtClean="0">
                <a:solidFill>
                  <a:schemeClr val="tx1"/>
                </a:solidFill>
                <a:latin typeface="Arial" panose="020B0604020202020204" pitchFamily="34" charset="0"/>
                <a:cs typeface="Arial" panose="020B0604020202020204" pitchFamily="34" charset="0"/>
              </a:rPr>
              <a:t>Source: van der Laan stichting, http://www.vanderlaanstichting.nl/pics/morphotheek%20vierkant%202.jpg</a:t>
            </a:r>
            <a:endParaRPr lang="en-US" sz="1400" dirty="0" smtClean="0">
              <a:solidFill>
                <a:schemeClr val="tx1"/>
              </a:solidFill>
              <a:latin typeface="Arial" panose="020B0604020202020204" pitchFamily="34" charset="0"/>
              <a:cs typeface="Arial" panose="020B0604020202020204" pitchFamily="34" charset="0"/>
            </a:endParaRPr>
          </a:p>
        </p:txBody>
      </p:sp>
      <p:pic>
        <p:nvPicPr>
          <p:cNvPr id="3074" name="Picture 2" descr="http://www.vanderlaanstichting.nl/cms/blob.php?producten,beel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626857"/>
            <a:ext cx="3431704" cy="343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188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6696744" cy="641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646" y="6505599"/>
            <a:ext cx="9125354" cy="307777"/>
          </a:xfrm>
          <a:prstGeom prst="rect">
            <a:avLst/>
          </a:prstGeom>
          <a:noFill/>
        </p:spPr>
        <p:txBody>
          <a:bodyPr wrap="square" rtlCol="0">
            <a:spAutoFit/>
          </a:bodyPr>
          <a:lstStyle/>
          <a:p>
            <a:r>
              <a:rPr lang="nl-NL" sz="1400" dirty="0" smtClean="0">
                <a:solidFill>
                  <a:schemeClr val="tx1"/>
                </a:solidFill>
                <a:latin typeface="Arial" panose="020B0604020202020204" pitchFamily="34" charset="0"/>
                <a:cs typeface="Arial" panose="020B0604020202020204" pitchFamily="34" charset="0"/>
              </a:rPr>
              <a:t>Source: van der Laan stichting, http://www.vanderlaanstichting.nl/pics/morphotheek%20vierkant%202.jpg</a:t>
            </a:r>
            <a:endParaRPr lang="en-US" sz="1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425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www.eindhoven-in-beeld.nl/images/eb-eindhoven/27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6672"/>
            <a:ext cx="7000875" cy="5210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74938"/>
            <a:ext cx="2736304" cy="369332"/>
          </a:xfrm>
          <a:prstGeom prst="rect">
            <a:avLst/>
          </a:prstGeom>
          <a:noFill/>
        </p:spPr>
        <p:txBody>
          <a:bodyPr wrap="square" rtlCol="0">
            <a:spAutoFit/>
          </a:bodyPr>
          <a:lstStyle/>
          <a:p>
            <a:r>
              <a:rPr lang="nl-NL" dirty="0" smtClean="0"/>
              <a:t>© Ties van de Berge</a:t>
            </a:r>
            <a:endParaRPr lang="en-US" dirty="0"/>
          </a:p>
        </p:txBody>
      </p:sp>
    </p:spTree>
    <p:extLst>
      <p:ext uri="{BB962C8B-B14F-4D97-AF65-F5344CB8AC3E}">
        <p14:creationId xmlns:p14="http://schemas.microsoft.com/office/powerpoint/2010/main" val="482997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51520" y="404664"/>
            <a:ext cx="8229600" cy="4525963"/>
          </a:xfrm>
        </p:spPr>
        <p:txBody>
          <a:bodyPr/>
          <a:lstStyle/>
          <a:p>
            <a:pPr marL="0" indent="0">
              <a:buNone/>
            </a:pPr>
            <a:r>
              <a:rPr lang="en-US" dirty="0" smtClean="0"/>
              <a:t>Exercises:</a:t>
            </a:r>
          </a:p>
          <a:p>
            <a:r>
              <a:rPr lang="en-US" dirty="0" smtClean="0"/>
              <a:t>Find out more about Van der </a:t>
            </a:r>
            <a:r>
              <a:rPr lang="en-US" dirty="0" err="1" smtClean="0"/>
              <a:t>Laan</a:t>
            </a:r>
            <a:endParaRPr lang="en-US" dirty="0" smtClean="0"/>
          </a:p>
          <a:p>
            <a:r>
              <a:rPr lang="en-US" dirty="0" smtClean="0"/>
              <a:t>Generate the “</a:t>
            </a:r>
            <a:r>
              <a:rPr lang="en-US" dirty="0" err="1" smtClean="0"/>
              <a:t>morphotheek</a:t>
            </a:r>
            <a:r>
              <a:rPr lang="en-US" dirty="0" smtClean="0"/>
              <a:t>” in Processing</a:t>
            </a:r>
          </a:p>
          <a:p>
            <a:pPr>
              <a:buNone/>
            </a:pPr>
            <a:endParaRPr lang="en-US" dirty="0" smtClean="0"/>
          </a:p>
          <a:p>
            <a:endParaRPr lang="en-US" dirty="0" smtClean="0"/>
          </a:p>
        </p:txBody>
      </p:sp>
      <p:sp>
        <p:nvSpPr>
          <p:cNvPr id="40963" name="Footer Placeholder 3"/>
          <p:cNvSpPr>
            <a:spLocks noGrp="1"/>
          </p:cNvSpPr>
          <p:nvPr>
            <p:ph type="ftr" sz="quarter" idx="10"/>
          </p:nvPr>
        </p:nvSpPr>
        <p:spPr>
          <a:noFill/>
        </p:spPr>
        <p:txBody>
          <a:bodyPr/>
          <a:lstStyle/>
          <a:p>
            <a:r>
              <a:rPr lang="nl-NL"/>
              <a:t>/ Departement of Industrial Design</a:t>
            </a:r>
          </a:p>
        </p:txBody>
      </p:sp>
      <p:sp>
        <p:nvSpPr>
          <p:cNvPr id="40964" name="Slide Number Placeholder 4"/>
          <p:cNvSpPr>
            <a:spLocks noGrp="1"/>
          </p:cNvSpPr>
          <p:nvPr>
            <p:ph type="sldNum" sz="quarter" idx="11"/>
          </p:nvPr>
        </p:nvSpPr>
        <p:spPr>
          <a:noFill/>
        </p:spPr>
        <p:txBody>
          <a:bodyPr/>
          <a:lstStyle/>
          <a:p>
            <a:r>
              <a:rPr lang="nl-NL" smtClean="0"/>
              <a:t>PAGE </a:t>
            </a:r>
            <a:fld id="{EB532726-C744-459F-97FD-2F7EC5FAEA58}" type="slidenum">
              <a:rPr lang="nl-NL" smtClean="0"/>
              <a:pPr/>
              <a:t>23</a:t>
            </a:fld>
            <a:endParaRPr lang="nl-NL" smtClean="0"/>
          </a:p>
        </p:txBody>
      </p:sp>
      <p:sp>
        <p:nvSpPr>
          <p:cNvPr id="40965" name="Date Placeholder 5"/>
          <p:cNvSpPr>
            <a:spLocks noGrp="1"/>
          </p:cNvSpPr>
          <p:nvPr>
            <p:ph type="dt" sz="quarter" idx="12"/>
          </p:nvPr>
        </p:nvSpPr>
        <p:spPr>
          <a:noFill/>
        </p:spPr>
        <p:txBody>
          <a:bodyPr/>
          <a:lstStyle/>
          <a:p>
            <a:fld id="{EAAE6285-B436-4224-9953-606F1823F3B8}" type="datetime1">
              <a:rPr lang="nl-NL" smtClean="0"/>
              <a:pPr/>
              <a:t>12-2-2016</a:t>
            </a:fld>
            <a:endParaRPr lang="nl-NL" smtClean="0"/>
          </a:p>
        </p:txBody>
      </p:sp>
    </p:spTree>
    <p:extLst>
      <p:ext uri="{BB962C8B-B14F-4D97-AF65-F5344CB8AC3E}">
        <p14:creationId xmlns:p14="http://schemas.microsoft.com/office/powerpoint/2010/main" val="2983986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021288"/>
            <a:ext cx="8208912" cy="738664"/>
          </a:xfrm>
          <a:prstGeom prst="rect">
            <a:avLst/>
          </a:prstGeom>
          <a:noFill/>
        </p:spPr>
        <p:txBody>
          <a:bodyPr wrap="square" rtlCol="0">
            <a:spAutoFit/>
          </a:bodyPr>
          <a:lstStyle/>
          <a:p>
            <a:r>
              <a:rPr lang="nl-NL" sz="1400" dirty="0" smtClean="0"/>
              <a:t>Source: </a:t>
            </a:r>
            <a:r>
              <a:rPr lang="en-US" sz="1400" dirty="0" smtClean="0"/>
              <a:t>Ramakrishnan Menon, </a:t>
            </a:r>
          </a:p>
          <a:p>
            <a:r>
              <a:rPr lang="en-US" sz="1400" dirty="0" smtClean="0"/>
              <a:t>Square Root of 2: Irrational, Yes! Impractical, No!</a:t>
            </a:r>
          </a:p>
          <a:p>
            <a:r>
              <a:rPr lang="en-US" sz="1400" dirty="0" smtClean="0"/>
              <a:t>http://pumas.jpl.nasa.gov/files/10_06_03_1.pdf</a:t>
            </a:r>
            <a:r>
              <a:rPr lang="nl-NL" sz="1400" dirty="0" smtClean="0"/>
              <a:t> </a:t>
            </a:r>
            <a:endParaRPr lang="en-US"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0901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3212976"/>
            <a:ext cx="5112568" cy="369332"/>
          </a:xfrm>
          <a:prstGeom prst="rect">
            <a:avLst/>
          </a:prstGeom>
          <a:noFill/>
        </p:spPr>
        <p:txBody>
          <a:bodyPr wrap="square" rtlCol="0">
            <a:spAutoFit/>
          </a:bodyPr>
          <a:lstStyle/>
          <a:p>
            <a:r>
              <a:rPr lang="nl-NL" dirty="0" err="1" smtClean="0"/>
              <a:t>Width</a:t>
            </a:r>
            <a:r>
              <a:rPr lang="nl-NL" dirty="0" smtClean="0"/>
              <a:t> </a:t>
            </a:r>
            <a:r>
              <a:rPr lang="nl-NL" dirty="0" err="1" smtClean="0"/>
              <a:t>to</a:t>
            </a:r>
            <a:r>
              <a:rPr lang="nl-NL" dirty="0" smtClean="0"/>
              <a:t> </a:t>
            </a:r>
            <a:r>
              <a:rPr lang="nl-NL" dirty="0" err="1" smtClean="0"/>
              <a:t>length</a:t>
            </a:r>
            <a:r>
              <a:rPr lang="nl-NL" dirty="0" smtClean="0"/>
              <a:t> ratio of A4 paper, say </a:t>
            </a:r>
            <a:r>
              <a:rPr lang="el-GR" dirty="0" smtClean="0"/>
              <a:t>γ</a:t>
            </a:r>
            <a:r>
              <a:rPr lang="nl-NL" dirty="0" smtClean="0"/>
              <a:t> (gamma)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45873005"/>
              </p:ext>
            </p:extLst>
          </p:nvPr>
        </p:nvGraphicFramePr>
        <p:xfrm>
          <a:off x="6145832" y="3390795"/>
          <a:ext cx="3034680" cy="4023360"/>
        </p:xfrm>
        <a:graphic>
          <a:graphicData uri="http://schemas.openxmlformats.org/drawingml/2006/table">
            <a:tbl>
              <a:tblPr/>
              <a:tblGrid>
                <a:gridCol w="1265312"/>
                <a:gridCol w="1769368"/>
              </a:tblGrid>
              <a:tr h="288032">
                <a:tc>
                  <a:txBody>
                    <a:bodyPr/>
                    <a:lstStyle/>
                    <a:p>
                      <a:pPr algn="ctr"/>
                      <a:r>
                        <a:rPr lang="en-US" dirty="0">
                          <a:effectLst/>
                        </a:rPr>
                        <a:t>A0</a:t>
                      </a:r>
                    </a:p>
                  </a:txBody>
                  <a:tcPr anchor="ctr">
                    <a:lnL>
                      <a:noFill/>
                    </a:lnL>
                    <a:lnR>
                      <a:noFill/>
                    </a:lnR>
                    <a:lnT>
                      <a:noFill/>
                    </a:lnT>
                    <a:lnB>
                      <a:noFill/>
                    </a:lnB>
                  </a:tcPr>
                </a:tc>
                <a:tc>
                  <a:txBody>
                    <a:bodyPr/>
                    <a:lstStyle/>
                    <a:p>
                      <a:pPr algn="ctr"/>
                      <a:r>
                        <a:rPr lang="en-US" dirty="0">
                          <a:effectLst/>
                        </a:rPr>
                        <a:t>841 × 1189</a:t>
                      </a:r>
                    </a:p>
                  </a:txBody>
                  <a:tcPr anchor="ctr">
                    <a:lnL>
                      <a:noFill/>
                    </a:lnL>
                    <a:lnR>
                      <a:noFill/>
                    </a:lnR>
                    <a:lnT>
                      <a:noFill/>
                    </a:lnT>
                    <a:lnB>
                      <a:noFill/>
                    </a:lnB>
                  </a:tcPr>
                </a:tc>
              </a:tr>
              <a:tr h="354320">
                <a:tc>
                  <a:txBody>
                    <a:bodyPr/>
                    <a:lstStyle/>
                    <a:p>
                      <a:pPr algn="ctr"/>
                      <a:r>
                        <a:rPr lang="en-US" dirty="0">
                          <a:effectLst/>
                        </a:rPr>
                        <a:t>A1</a:t>
                      </a:r>
                    </a:p>
                  </a:txBody>
                  <a:tcPr anchor="ctr">
                    <a:lnL>
                      <a:noFill/>
                    </a:lnL>
                    <a:lnR>
                      <a:noFill/>
                    </a:lnR>
                    <a:lnT>
                      <a:noFill/>
                    </a:lnT>
                    <a:lnB>
                      <a:noFill/>
                    </a:lnB>
                  </a:tcPr>
                </a:tc>
                <a:tc>
                  <a:txBody>
                    <a:bodyPr/>
                    <a:lstStyle/>
                    <a:p>
                      <a:pPr algn="ctr"/>
                      <a:r>
                        <a:rPr lang="en-US" dirty="0">
                          <a:effectLst/>
                        </a:rPr>
                        <a:t>594 × 841</a:t>
                      </a:r>
                    </a:p>
                  </a:txBody>
                  <a:tcPr anchor="ctr">
                    <a:lnL>
                      <a:noFill/>
                    </a:lnL>
                    <a:lnR>
                      <a:noFill/>
                    </a:lnR>
                    <a:lnT>
                      <a:noFill/>
                    </a:lnT>
                    <a:lnB>
                      <a:noFill/>
                    </a:lnB>
                  </a:tcPr>
                </a:tc>
              </a:tr>
              <a:tr h="279815">
                <a:tc>
                  <a:txBody>
                    <a:bodyPr/>
                    <a:lstStyle/>
                    <a:p>
                      <a:pPr algn="ctr"/>
                      <a:r>
                        <a:rPr lang="en-US">
                          <a:effectLst/>
                        </a:rPr>
                        <a:t>A2</a:t>
                      </a:r>
                    </a:p>
                  </a:txBody>
                  <a:tcPr anchor="ctr">
                    <a:lnL>
                      <a:noFill/>
                    </a:lnL>
                    <a:lnR>
                      <a:noFill/>
                    </a:lnR>
                    <a:lnT>
                      <a:noFill/>
                    </a:lnT>
                    <a:lnB>
                      <a:noFill/>
                    </a:lnB>
                  </a:tcPr>
                </a:tc>
                <a:tc>
                  <a:txBody>
                    <a:bodyPr/>
                    <a:lstStyle/>
                    <a:p>
                      <a:pPr algn="ctr"/>
                      <a:r>
                        <a:rPr lang="en-US">
                          <a:effectLst/>
                        </a:rPr>
                        <a:t>420 × 594</a:t>
                      </a:r>
                    </a:p>
                  </a:txBody>
                  <a:tcPr anchor="ctr">
                    <a:lnL>
                      <a:noFill/>
                    </a:lnL>
                    <a:lnR>
                      <a:noFill/>
                    </a:lnR>
                    <a:lnT>
                      <a:noFill/>
                    </a:lnT>
                    <a:lnB>
                      <a:noFill/>
                    </a:lnB>
                  </a:tcPr>
                </a:tc>
              </a:tr>
              <a:tr h="279815">
                <a:tc>
                  <a:txBody>
                    <a:bodyPr/>
                    <a:lstStyle/>
                    <a:p>
                      <a:pPr algn="ctr"/>
                      <a:r>
                        <a:rPr lang="en-US">
                          <a:effectLst/>
                        </a:rPr>
                        <a:t>A3</a:t>
                      </a:r>
                    </a:p>
                  </a:txBody>
                  <a:tcPr anchor="ctr">
                    <a:lnL>
                      <a:noFill/>
                    </a:lnL>
                    <a:lnR>
                      <a:noFill/>
                    </a:lnR>
                    <a:lnT>
                      <a:noFill/>
                    </a:lnT>
                    <a:lnB>
                      <a:noFill/>
                    </a:lnB>
                  </a:tcPr>
                </a:tc>
                <a:tc>
                  <a:txBody>
                    <a:bodyPr/>
                    <a:lstStyle/>
                    <a:p>
                      <a:pPr algn="ctr"/>
                      <a:r>
                        <a:rPr lang="en-US">
                          <a:effectLst/>
                        </a:rPr>
                        <a:t>297 × 420</a:t>
                      </a:r>
                    </a:p>
                  </a:txBody>
                  <a:tcPr anchor="ctr">
                    <a:lnL>
                      <a:noFill/>
                    </a:lnL>
                    <a:lnR>
                      <a:noFill/>
                    </a:lnR>
                    <a:lnT>
                      <a:noFill/>
                    </a:lnT>
                    <a:lnB>
                      <a:noFill/>
                    </a:lnB>
                  </a:tcPr>
                </a:tc>
              </a:tr>
              <a:tr h="279815">
                <a:tc>
                  <a:txBody>
                    <a:bodyPr/>
                    <a:lstStyle/>
                    <a:p>
                      <a:pPr algn="ctr"/>
                      <a:r>
                        <a:rPr lang="en-US">
                          <a:effectLst/>
                        </a:rPr>
                        <a:t>A4</a:t>
                      </a:r>
                    </a:p>
                  </a:txBody>
                  <a:tcPr anchor="ctr">
                    <a:lnL>
                      <a:noFill/>
                    </a:lnL>
                    <a:lnR>
                      <a:noFill/>
                    </a:lnR>
                    <a:lnT>
                      <a:noFill/>
                    </a:lnT>
                    <a:lnB>
                      <a:noFill/>
                    </a:lnB>
                  </a:tcPr>
                </a:tc>
                <a:tc>
                  <a:txBody>
                    <a:bodyPr/>
                    <a:lstStyle/>
                    <a:p>
                      <a:pPr algn="ctr"/>
                      <a:r>
                        <a:rPr lang="en-US">
                          <a:effectLst/>
                        </a:rPr>
                        <a:t>210 × 297</a:t>
                      </a:r>
                    </a:p>
                  </a:txBody>
                  <a:tcPr anchor="ctr">
                    <a:lnL>
                      <a:noFill/>
                    </a:lnL>
                    <a:lnR>
                      <a:noFill/>
                    </a:lnR>
                    <a:lnT>
                      <a:noFill/>
                    </a:lnT>
                    <a:lnB>
                      <a:noFill/>
                    </a:lnB>
                  </a:tcPr>
                </a:tc>
              </a:tr>
              <a:tr h="279815">
                <a:tc>
                  <a:txBody>
                    <a:bodyPr/>
                    <a:lstStyle/>
                    <a:p>
                      <a:pPr algn="ctr"/>
                      <a:r>
                        <a:rPr lang="en-US">
                          <a:effectLst/>
                        </a:rPr>
                        <a:t>A5</a:t>
                      </a:r>
                    </a:p>
                  </a:txBody>
                  <a:tcPr anchor="ctr">
                    <a:lnL>
                      <a:noFill/>
                    </a:lnL>
                    <a:lnR>
                      <a:noFill/>
                    </a:lnR>
                    <a:lnT>
                      <a:noFill/>
                    </a:lnT>
                    <a:lnB>
                      <a:noFill/>
                    </a:lnB>
                  </a:tcPr>
                </a:tc>
                <a:tc>
                  <a:txBody>
                    <a:bodyPr/>
                    <a:lstStyle/>
                    <a:p>
                      <a:pPr algn="ctr"/>
                      <a:r>
                        <a:rPr lang="en-US">
                          <a:effectLst/>
                        </a:rPr>
                        <a:t>148 × 210</a:t>
                      </a:r>
                    </a:p>
                  </a:txBody>
                  <a:tcPr anchor="ctr">
                    <a:lnL>
                      <a:noFill/>
                    </a:lnL>
                    <a:lnR>
                      <a:noFill/>
                    </a:lnR>
                    <a:lnT>
                      <a:noFill/>
                    </a:lnT>
                    <a:lnB>
                      <a:noFill/>
                    </a:lnB>
                  </a:tcPr>
                </a:tc>
              </a:tr>
              <a:tr h="279815">
                <a:tc>
                  <a:txBody>
                    <a:bodyPr/>
                    <a:lstStyle/>
                    <a:p>
                      <a:pPr algn="ctr"/>
                      <a:r>
                        <a:rPr lang="en-US">
                          <a:effectLst/>
                        </a:rPr>
                        <a:t>A6</a:t>
                      </a:r>
                    </a:p>
                  </a:txBody>
                  <a:tcPr anchor="ctr">
                    <a:lnL>
                      <a:noFill/>
                    </a:lnL>
                    <a:lnR>
                      <a:noFill/>
                    </a:lnR>
                    <a:lnT>
                      <a:noFill/>
                    </a:lnT>
                    <a:lnB>
                      <a:noFill/>
                    </a:lnB>
                  </a:tcPr>
                </a:tc>
                <a:tc>
                  <a:txBody>
                    <a:bodyPr/>
                    <a:lstStyle/>
                    <a:p>
                      <a:pPr algn="ctr"/>
                      <a:r>
                        <a:rPr lang="en-US">
                          <a:effectLst/>
                        </a:rPr>
                        <a:t>105 × 148</a:t>
                      </a:r>
                    </a:p>
                  </a:txBody>
                  <a:tcPr anchor="ctr">
                    <a:lnL>
                      <a:noFill/>
                    </a:lnL>
                    <a:lnR>
                      <a:noFill/>
                    </a:lnR>
                    <a:lnT>
                      <a:noFill/>
                    </a:lnT>
                    <a:lnB>
                      <a:noFill/>
                    </a:lnB>
                  </a:tcPr>
                </a:tc>
              </a:tr>
              <a:tr h="279815">
                <a:tc>
                  <a:txBody>
                    <a:bodyPr/>
                    <a:lstStyle/>
                    <a:p>
                      <a:pPr algn="ctr"/>
                      <a:r>
                        <a:rPr lang="en-US">
                          <a:effectLst/>
                        </a:rPr>
                        <a:t>A7</a:t>
                      </a:r>
                    </a:p>
                  </a:txBody>
                  <a:tcPr anchor="ctr">
                    <a:lnL>
                      <a:noFill/>
                    </a:lnL>
                    <a:lnR>
                      <a:noFill/>
                    </a:lnR>
                    <a:lnT>
                      <a:noFill/>
                    </a:lnT>
                    <a:lnB>
                      <a:noFill/>
                    </a:lnB>
                  </a:tcPr>
                </a:tc>
                <a:tc>
                  <a:txBody>
                    <a:bodyPr/>
                    <a:lstStyle/>
                    <a:p>
                      <a:pPr algn="ctr"/>
                      <a:r>
                        <a:rPr lang="en-US">
                          <a:effectLst/>
                        </a:rPr>
                        <a:t>74 × 105</a:t>
                      </a:r>
                    </a:p>
                  </a:txBody>
                  <a:tcPr anchor="ctr">
                    <a:lnL>
                      <a:noFill/>
                    </a:lnL>
                    <a:lnR>
                      <a:noFill/>
                    </a:lnR>
                    <a:lnT>
                      <a:noFill/>
                    </a:lnT>
                    <a:lnB>
                      <a:noFill/>
                    </a:lnB>
                  </a:tcPr>
                </a:tc>
              </a:tr>
              <a:tr h="279815">
                <a:tc>
                  <a:txBody>
                    <a:bodyPr/>
                    <a:lstStyle/>
                    <a:p>
                      <a:pPr algn="ctr"/>
                      <a:r>
                        <a:rPr lang="en-US">
                          <a:effectLst/>
                        </a:rPr>
                        <a:t>A8</a:t>
                      </a:r>
                    </a:p>
                  </a:txBody>
                  <a:tcPr anchor="ctr">
                    <a:lnL>
                      <a:noFill/>
                    </a:lnL>
                    <a:lnR>
                      <a:noFill/>
                    </a:lnR>
                    <a:lnT>
                      <a:noFill/>
                    </a:lnT>
                    <a:lnB>
                      <a:noFill/>
                    </a:lnB>
                  </a:tcPr>
                </a:tc>
                <a:tc>
                  <a:txBody>
                    <a:bodyPr/>
                    <a:lstStyle/>
                    <a:p>
                      <a:pPr algn="ctr"/>
                      <a:r>
                        <a:rPr lang="en-US">
                          <a:effectLst/>
                        </a:rPr>
                        <a:t>52 × 74</a:t>
                      </a:r>
                    </a:p>
                  </a:txBody>
                  <a:tcPr anchor="ctr">
                    <a:lnL>
                      <a:noFill/>
                    </a:lnL>
                    <a:lnR>
                      <a:noFill/>
                    </a:lnR>
                    <a:lnT>
                      <a:noFill/>
                    </a:lnT>
                    <a:lnB>
                      <a:noFill/>
                    </a:lnB>
                  </a:tcPr>
                </a:tc>
              </a:tr>
              <a:tr h="279815">
                <a:tc>
                  <a:txBody>
                    <a:bodyPr/>
                    <a:lstStyle/>
                    <a:p>
                      <a:pPr algn="ctr"/>
                      <a:r>
                        <a:rPr lang="en-US">
                          <a:effectLst/>
                        </a:rPr>
                        <a:t>A9</a:t>
                      </a:r>
                    </a:p>
                  </a:txBody>
                  <a:tcPr anchor="ctr">
                    <a:lnL>
                      <a:noFill/>
                    </a:lnL>
                    <a:lnR>
                      <a:noFill/>
                    </a:lnR>
                    <a:lnT>
                      <a:noFill/>
                    </a:lnT>
                    <a:lnB>
                      <a:noFill/>
                    </a:lnB>
                  </a:tcPr>
                </a:tc>
                <a:tc>
                  <a:txBody>
                    <a:bodyPr/>
                    <a:lstStyle/>
                    <a:p>
                      <a:pPr algn="ctr"/>
                      <a:r>
                        <a:rPr lang="en-US">
                          <a:effectLst/>
                        </a:rPr>
                        <a:t>37 × 52</a:t>
                      </a:r>
                    </a:p>
                  </a:txBody>
                  <a:tcPr anchor="ctr">
                    <a:lnL>
                      <a:noFill/>
                    </a:lnL>
                    <a:lnR>
                      <a:noFill/>
                    </a:lnR>
                    <a:lnT>
                      <a:noFill/>
                    </a:lnT>
                    <a:lnB>
                      <a:noFill/>
                    </a:lnB>
                  </a:tcPr>
                </a:tc>
              </a:tr>
              <a:tr h="279815">
                <a:tc>
                  <a:txBody>
                    <a:bodyPr/>
                    <a:lstStyle/>
                    <a:p>
                      <a:pPr algn="ctr"/>
                      <a:r>
                        <a:rPr lang="en-US">
                          <a:effectLst/>
                        </a:rPr>
                        <a:t>A10</a:t>
                      </a:r>
                    </a:p>
                  </a:txBody>
                  <a:tcPr anchor="ctr">
                    <a:lnL>
                      <a:noFill/>
                    </a:lnL>
                    <a:lnR>
                      <a:noFill/>
                    </a:lnR>
                    <a:lnT>
                      <a:noFill/>
                    </a:lnT>
                    <a:lnB>
                      <a:noFill/>
                    </a:lnB>
                  </a:tcPr>
                </a:tc>
                <a:tc>
                  <a:txBody>
                    <a:bodyPr/>
                    <a:lstStyle/>
                    <a:p>
                      <a:pPr algn="ctr"/>
                      <a:r>
                        <a:rPr lang="en-US" dirty="0">
                          <a:effectLst/>
                        </a:rPr>
                        <a:t>26 × 37</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86025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pPr algn="l"/>
            <a:r>
              <a:rPr lang="en-US" dirty="0" smtClean="0"/>
              <a:t>In art and architecture</a:t>
            </a:r>
            <a:br>
              <a:rPr lang="en-US" dirty="0" smtClean="0"/>
            </a:br>
            <a:r>
              <a:rPr lang="en-US" dirty="0" smtClean="0"/>
              <a:t>(hmm)</a:t>
            </a:r>
          </a:p>
        </p:txBody>
      </p:sp>
      <p:sp>
        <p:nvSpPr>
          <p:cNvPr id="40962" name="Content Placeholder 2"/>
          <p:cNvSpPr>
            <a:spLocks noGrp="1"/>
          </p:cNvSpPr>
          <p:nvPr>
            <p:ph idx="1"/>
          </p:nvPr>
        </p:nvSpPr>
        <p:spPr/>
        <p:txBody>
          <a:bodyPr/>
          <a:lstStyle/>
          <a:p>
            <a:r>
              <a:rPr lang="en-US" smtClean="0"/>
              <a:t>hmm</a:t>
            </a:r>
            <a:endParaRPr lang="en-US" dirty="0" smtClean="0"/>
          </a:p>
        </p:txBody>
      </p:sp>
      <p:sp>
        <p:nvSpPr>
          <p:cNvPr id="40963" name="Footer Placeholder 3"/>
          <p:cNvSpPr>
            <a:spLocks noGrp="1"/>
          </p:cNvSpPr>
          <p:nvPr>
            <p:ph type="ftr" sz="quarter" idx="10"/>
          </p:nvPr>
        </p:nvSpPr>
        <p:spPr>
          <a:noFill/>
        </p:spPr>
        <p:txBody>
          <a:bodyPr/>
          <a:lstStyle/>
          <a:p>
            <a:r>
              <a:rPr lang="nl-NL"/>
              <a:t>/ Departement of Industrial Design</a:t>
            </a:r>
          </a:p>
        </p:txBody>
      </p:sp>
      <p:sp>
        <p:nvSpPr>
          <p:cNvPr id="40964" name="Slide Number Placeholder 4"/>
          <p:cNvSpPr>
            <a:spLocks noGrp="1"/>
          </p:cNvSpPr>
          <p:nvPr>
            <p:ph type="sldNum" sz="quarter" idx="11"/>
          </p:nvPr>
        </p:nvSpPr>
        <p:spPr>
          <a:noFill/>
        </p:spPr>
        <p:txBody>
          <a:bodyPr/>
          <a:lstStyle/>
          <a:p>
            <a:r>
              <a:rPr lang="nl-NL" smtClean="0"/>
              <a:t>PAGE </a:t>
            </a:r>
            <a:fld id="{EB532726-C744-459F-97FD-2F7EC5FAEA58}" type="slidenum">
              <a:rPr lang="nl-NL" smtClean="0"/>
              <a:pPr/>
              <a:t>4</a:t>
            </a:fld>
            <a:endParaRPr lang="nl-NL" smtClean="0"/>
          </a:p>
        </p:txBody>
      </p:sp>
      <p:sp>
        <p:nvSpPr>
          <p:cNvPr id="40965" name="Date Placeholder 5"/>
          <p:cNvSpPr>
            <a:spLocks noGrp="1"/>
          </p:cNvSpPr>
          <p:nvPr>
            <p:ph type="dt" sz="quarter" idx="12"/>
          </p:nvPr>
        </p:nvSpPr>
        <p:spPr>
          <a:noFill/>
        </p:spPr>
        <p:txBody>
          <a:bodyPr/>
          <a:lstStyle/>
          <a:p>
            <a:fld id="{EAAE6285-B436-4224-9953-606F1823F3B8}" type="datetime1">
              <a:rPr lang="nl-NL" smtClean="0"/>
              <a:pPr/>
              <a:t>12-2-2016</a:t>
            </a:fld>
            <a:endParaRPr lang="nl-NL" smtClean="0"/>
          </a:p>
        </p:txBody>
      </p:sp>
      <p:pic>
        <p:nvPicPr>
          <p:cNvPr id="2050" name="Picture 2" descr="Golden_Mean_Illustration.jpg"/>
          <p:cNvPicPr>
            <a:picLocks noChangeAspect="1" noChangeArrowheads="1"/>
          </p:cNvPicPr>
          <p:nvPr/>
        </p:nvPicPr>
        <p:blipFill>
          <a:blip r:embed="rId3" cstate="print"/>
          <a:srcRect/>
          <a:stretch>
            <a:fillRect/>
          </a:stretch>
        </p:blipFill>
        <p:spPr bwMode="auto">
          <a:xfrm>
            <a:off x="0" y="1628800"/>
            <a:ext cx="5256584" cy="4856571"/>
          </a:xfrm>
          <a:prstGeom prst="rect">
            <a:avLst/>
          </a:prstGeom>
          <a:noFill/>
        </p:spPr>
      </p:pic>
      <p:sp>
        <p:nvSpPr>
          <p:cNvPr id="8" name="TextBox 7"/>
          <p:cNvSpPr txBox="1"/>
          <p:nvPr/>
        </p:nvSpPr>
        <p:spPr>
          <a:xfrm>
            <a:off x="107504" y="6453336"/>
            <a:ext cx="5148064" cy="307777"/>
          </a:xfrm>
          <a:prstGeom prst="rect">
            <a:avLst/>
          </a:prstGeom>
          <a:solidFill>
            <a:schemeClr val="bg1"/>
          </a:solidFill>
        </p:spPr>
        <p:txBody>
          <a:bodyPr wrap="square" rtlCol="0">
            <a:spAutoFit/>
          </a:bodyPr>
          <a:lstStyle/>
          <a:p>
            <a:r>
              <a:rPr lang="nl-NL" sz="1400" smtClean="0"/>
              <a:t>Source: </a:t>
            </a:r>
            <a:r>
              <a:rPr lang="nl-NL" sz="1400" smtClean="0">
                <a:hlinkClick r:id="rId4"/>
              </a:rPr>
              <a:t>www.designingyourperfecthouse.com/</a:t>
            </a:r>
            <a:endParaRPr lang="nl-NL" sz="1400"/>
          </a:p>
        </p:txBody>
      </p:sp>
      <p:pic>
        <p:nvPicPr>
          <p:cNvPr id="2052" name="Picture 4" descr="http://3.bp.blogspot.com/-j5NIcx8fhvA/TdvqREEpKMI/AAAAAAAAAYY/a8HFQws4fx4/s400/monalisa.gif"/>
          <p:cNvPicPr>
            <a:picLocks noChangeAspect="1" noChangeArrowheads="1"/>
          </p:cNvPicPr>
          <p:nvPr/>
        </p:nvPicPr>
        <p:blipFill>
          <a:blip r:embed="rId5" cstate="print"/>
          <a:srcRect/>
          <a:stretch>
            <a:fillRect/>
          </a:stretch>
        </p:blipFill>
        <p:spPr bwMode="auto">
          <a:xfrm>
            <a:off x="5220072" y="2996952"/>
            <a:ext cx="2425871" cy="2513856"/>
          </a:xfrm>
          <a:prstGeom prst="rect">
            <a:avLst/>
          </a:prstGeom>
          <a:noFill/>
        </p:spPr>
      </p:pic>
      <p:sp>
        <p:nvSpPr>
          <p:cNvPr id="11" name="Rectangle 10"/>
          <p:cNvSpPr/>
          <p:nvPr/>
        </p:nvSpPr>
        <p:spPr>
          <a:xfrm>
            <a:off x="6300192" y="5733256"/>
            <a:ext cx="2843808"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p:cNvSpPr txBox="1"/>
          <p:nvPr/>
        </p:nvSpPr>
        <p:spPr>
          <a:xfrm rot="16200000">
            <a:off x="6454081" y="4067199"/>
            <a:ext cx="2736304" cy="307777"/>
          </a:xfrm>
          <a:prstGeom prst="rect">
            <a:avLst/>
          </a:prstGeom>
          <a:solidFill>
            <a:schemeClr val="bg1"/>
          </a:solidFill>
          <a:ln>
            <a:noFill/>
          </a:ln>
        </p:spPr>
        <p:txBody>
          <a:bodyPr wrap="square" rtlCol="0">
            <a:spAutoFit/>
          </a:bodyPr>
          <a:lstStyle/>
          <a:p>
            <a:r>
              <a:rPr lang="nl-NL" sz="1400" dirty="0" smtClean="0">
                <a:hlinkClick r:id="rId6"/>
              </a:rPr>
              <a:t>Source: kas06.blogspot.com/</a:t>
            </a:r>
            <a:endParaRPr lang="nl-NL" sz="1400" dirty="0"/>
          </a:p>
        </p:txBody>
      </p:sp>
      <p:sp>
        <p:nvSpPr>
          <p:cNvPr id="12" name="TextBox 11"/>
          <p:cNvSpPr txBox="1"/>
          <p:nvPr/>
        </p:nvSpPr>
        <p:spPr>
          <a:xfrm>
            <a:off x="5148064" y="188640"/>
            <a:ext cx="3528392" cy="2862322"/>
          </a:xfrm>
          <a:prstGeom prst="rect">
            <a:avLst/>
          </a:prstGeom>
          <a:noFill/>
        </p:spPr>
        <p:txBody>
          <a:bodyPr wrap="square" rtlCol="0">
            <a:spAutoFit/>
          </a:bodyPr>
          <a:lstStyle/>
          <a:p>
            <a:r>
              <a:rPr lang="en-US" sz="1200" smtClean="0"/>
              <a:t>The Golden Ratio has a great impact on art, influencing artists' perspectives of a pleasant art piece. Have you ever wondered why Da Vinci's Mona Lisa looks so beautiful? Da Vinci, a sculpture, painter, inventor and a mathematician, was the first one who first called Phi the Golden Ratio. And scientifically, her face actually appears in a golden rectangle, which also makes her face appear more beautiful to human eyes. Also another masterpiece, the Last Supper, contains Golden Ratios. The French Impressionist painter George Seurat is famous by his new technique of drawing - Pointilism, he is said to have "attacked every canvas by the golden section."</a:t>
            </a:r>
            <a:br>
              <a:rPr lang="en-US" sz="1200" smtClean="0"/>
            </a:br>
            <a:r>
              <a:rPr lang="en-US" sz="1200" smtClean="0"/>
              <a:t>Mona Lisa</a:t>
            </a:r>
            <a:endParaRPr lang="nl-NL" sz="1200"/>
          </a:p>
        </p:txBody>
      </p:sp>
    </p:spTree>
    <p:extLst>
      <p:ext uri="{BB962C8B-B14F-4D97-AF65-F5344CB8AC3E}">
        <p14:creationId xmlns:p14="http://schemas.microsoft.com/office/powerpoint/2010/main" val="1654498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44824"/>
            <a:ext cx="4409151" cy="255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16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899592" y="2852936"/>
            <a:ext cx="784887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0963" name="Footer Placeholder 3"/>
          <p:cNvSpPr>
            <a:spLocks noGrp="1"/>
          </p:cNvSpPr>
          <p:nvPr>
            <p:ph type="ftr" sz="quarter" idx="10"/>
          </p:nvPr>
        </p:nvSpPr>
        <p:spPr>
          <a:noFill/>
        </p:spPr>
        <p:txBody>
          <a:bodyPr/>
          <a:lstStyle/>
          <a:p>
            <a:r>
              <a:rPr lang="nl-NL"/>
              <a:t>/ Departement of Industrial Design</a:t>
            </a:r>
          </a:p>
        </p:txBody>
      </p:sp>
      <p:sp>
        <p:nvSpPr>
          <p:cNvPr id="40964" name="Slide Number Placeholder 4"/>
          <p:cNvSpPr>
            <a:spLocks noGrp="1"/>
          </p:cNvSpPr>
          <p:nvPr>
            <p:ph type="sldNum" sz="quarter" idx="11"/>
          </p:nvPr>
        </p:nvSpPr>
        <p:spPr>
          <a:noFill/>
        </p:spPr>
        <p:txBody>
          <a:bodyPr/>
          <a:lstStyle/>
          <a:p>
            <a:r>
              <a:rPr lang="nl-NL" smtClean="0"/>
              <a:t>PAGE </a:t>
            </a:r>
            <a:fld id="{EB532726-C744-459F-97FD-2F7EC5FAEA58}" type="slidenum">
              <a:rPr lang="nl-NL" smtClean="0"/>
              <a:pPr/>
              <a:t>6</a:t>
            </a:fld>
            <a:endParaRPr lang="nl-NL" smtClean="0"/>
          </a:p>
        </p:txBody>
      </p:sp>
      <p:sp>
        <p:nvSpPr>
          <p:cNvPr id="40965" name="Date Placeholder 5"/>
          <p:cNvSpPr>
            <a:spLocks noGrp="1"/>
          </p:cNvSpPr>
          <p:nvPr>
            <p:ph type="dt" sz="quarter" idx="12"/>
          </p:nvPr>
        </p:nvSpPr>
        <p:spPr>
          <a:noFill/>
        </p:spPr>
        <p:txBody>
          <a:bodyPr/>
          <a:lstStyle/>
          <a:p>
            <a:fld id="{EAAE6285-B436-4224-9953-606F1823F3B8}" type="datetime1">
              <a:rPr lang="nl-NL" smtClean="0"/>
              <a:pPr/>
              <a:t>12-2-2016</a:t>
            </a:fld>
            <a:endParaRPr lang="nl-NL" smtClean="0"/>
          </a:p>
        </p:txBody>
      </p:sp>
      <p:sp>
        <p:nvSpPr>
          <p:cNvPr id="7" name="Rectangle 6"/>
          <p:cNvSpPr/>
          <p:nvPr/>
        </p:nvSpPr>
        <p:spPr>
          <a:xfrm>
            <a:off x="1115616" y="2753632"/>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2339752" y="2753632"/>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p:cNvSpPr/>
          <p:nvPr/>
        </p:nvSpPr>
        <p:spPr>
          <a:xfrm>
            <a:off x="3563888" y="2753632"/>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4788024" y="2753632"/>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6012160" y="2753632"/>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7236296" y="2753632"/>
            <a:ext cx="792088" cy="21602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Connector 13"/>
          <p:cNvCxnSpPr/>
          <p:nvPr/>
        </p:nvCxnSpPr>
        <p:spPr>
          <a:xfrm>
            <a:off x="899592" y="4221088"/>
            <a:ext cx="824440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23728" y="2852936"/>
            <a:ext cx="0" cy="136815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5400000">
            <a:off x="1736392" y="3429000"/>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 name="Straight Connector 21"/>
          <p:cNvCxnSpPr/>
          <p:nvPr/>
        </p:nvCxnSpPr>
        <p:spPr>
          <a:xfrm>
            <a:off x="3347864" y="2852936"/>
            <a:ext cx="0" cy="136815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rot="5400000">
            <a:off x="2960528" y="3429000"/>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Straight Connector 23"/>
          <p:cNvCxnSpPr/>
          <p:nvPr/>
        </p:nvCxnSpPr>
        <p:spPr>
          <a:xfrm>
            <a:off x="4599296" y="2852936"/>
            <a:ext cx="0" cy="136815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5400000">
            <a:off x="4211960" y="3429000"/>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Straight Connector 25"/>
          <p:cNvCxnSpPr/>
          <p:nvPr/>
        </p:nvCxnSpPr>
        <p:spPr>
          <a:xfrm>
            <a:off x="5823432" y="2852936"/>
            <a:ext cx="0" cy="136815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5400000">
            <a:off x="5436096" y="3429000"/>
            <a:ext cx="792088" cy="21602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8" name="Straight Connector 27"/>
          <p:cNvCxnSpPr/>
          <p:nvPr/>
        </p:nvCxnSpPr>
        <p:spPr>
          <a:xfrm>
            <a:off x="7047568" y="2852936"/>
            <a:ext cx="0" cy="1368152"/>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5400000">
            <a:off x="6660232" y="3429000"/>
            <a:ext cx="792088" cy="21602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0" name="Straight Connector 29"/>
          <p:cNvCxnSpPr/>
          <p:nvPr/>
        </p:nvCxnSpPr>
        <p:spPr>
          <a:xfrm>
            <a:off x="8271704" y="2852936"/>
            <a:ext cx="0" cy="1368152"/>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5400000">
            <a:off x="7884368" y="3429000"/>
            <a:ext cx="792088" cy="21602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p:cNvSpPr/>
          <p:nvPr/>
        </p:nvSpPr>
        <p:spPr>
          <a:xfrm>
            <a:off x="8460432" y="2780928"/>
            <a:ext cx="683568" cy="18872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5" name="Straight Connector 34"/>
          <p:cNvCxnSpPr/>
          <p:nvPr/>
        </p:nvCxnSpPr>
        <p:spPr>
          <a:xfrm>
            <a:off x="10692680" y="393305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64696" y="4214976"/>
            <a:ext cx="266429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74656" y="2811992"/>
            <a:ext cx="72008" cy="72008"/>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l 40"/>
          <p:cNvSpPr/>
          <p:nvPr/>
        </p:nvSpPr>
        <p:spPr>
          <a:xfrm>
            <a:off x="885944" y="4180144"/>
            <a:ext cx="72008" cy="72008"/>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xtBox 41"/>
          <p:cNvSpPr txBox="1"/>
          <p:nvPr/>
        </p:nvSpPr>
        <p:spPr>
          <a:xfrm>
            <a:off x="1187624" y="2411596"/>
            <a:ext cx="936104" cy="369332"/>
          </a:xfrm>
          <a:prstGeom prst="rect">
            <a:avLst/>
          </a:prstGeom>
          <a:noFill/>
        </p:spPr>
        <p:txBody>
          <a:bodyPr wrap="square" rtlCol="0">
            <a:spAutoFit/>
          </a:bodyPr>
          <a:lstStyle/>
          <a:p>
            <a:r>
              <a:rPr lang="nl-NL" dirty="0" smtClean="0"/>
              <a:t>R=1</a:t>
            </a:r>
            <a:r>
              <a:rPr lang="el-GR" dirty="0" smtClean="0"/>
              <a:t>Ω</a:t>
            </a:r>
            <a:endParaRPr lang="nl-NL" dirty="0"/>
          </a:p>
        </p:txBody>
      </p:sp>
      <p:sp>
        <p:nvSpPr>
          <p:cNvPr id="43" name="TextBox 42"/>
          <p:cNvSpPr txBox="1"/>
          <p:nvPr/>
        </p:nvSpPr>
        <p:spPr>
          <a:xfrm>
            <a:off x="1259632" y="3347700"/>
            <a:ext cx="936104" cy="369332"/>
          </a:xfrm>
          <a:prstGeom prst="rect">
            <a:avLst/>
          </a:prstGeom>
          <a:noFill/>
        </p:spPr>
        <p:txBody>
          <a:bodyPr wrap="square" rtlCol="0">
            <a:spAutoFit/>
          </a:bodyPr>
          <a:lstStyle/>
          <a:p>
            <a:r>
              <a:rPr lang="nl-NL" smtClean="0"/>
              <a:t>R=1</a:t>
            </a:r>
            <a:r>
              <a:rPr lang="el-GR" smtClean="0"/>
              <a:t>Ω</a:t>
            </a:r>
            <a:endParaRPr lang="nl-NL"/>
          </a:p>
        </p:txBody>
      </p:sp>
      <p:sp>
        <p:nvSpPr>
          <p:cNvPr id="44" name="TextBox 43"/>
          <p:cNvSpPr txBox="1"/>
          <p:nvPr/>
        </p:nvSpPr>
        <p:spPr>
          <a:xfrm>
            <a:off x="2411760" y="2420888"/>
            <a:ext cx="936104" cy="369332"/>
          </a:xfrm>
          <a:prstGeom prst="rect">
            <a:avLst/>
          </a:prstGeom>
          <a:noFill/>
        </p:spPr>
        <p:txBody>
          <a:bodyPr wrap="square" rtlCol="0">
            <a:spAutoFit/>
          </a:bodyPr>
          <a:lstStyle/>
          <a:p>
            <a:r>
              <a:rPr lang="nl-NL" dirty="0" smtClean="0"/>
              <a:t>R=1</a:t>
            </a:r>
            <a:r>
              <a:rPr lang="el-GR" dirty="0" smtClean="0"/>
              <a:t>Ω</a:t>
            </a:r>
            <a:endParaRPr lang="nl-NL" dirty="0"/>
          </a:p>
        </p:txBody>
      </p:sp>
      <p:sp>
        <p:nvSpPr>
          <p:cNvPr id="45" name="TextBox 44"/>
          <p:cNvSpPr txBox="1"/>
          <p:nvPr/>
        </p:nvSpPr>
        <p:spPr>
          <a:xfrm>
            <a:off x="2509568" y="3356992"/>
            <a:ext cx="936104" cy="369332"/>
          </a:xfrm>
          <a:prstGeom prst="rect">
            <a:avLst/>
          </a:prstGeom>
          <a:noFill/>
        </p:spPr>
        <p:txBody>
          <a:bodyPr wrap="square" rtlCol="0">
            <a:spAutoFit/>
          </a:bodyPr>
          <a:lstStyle/>
          <a:p>
            <a:r>
              <a:rPr lang="nl-NL" smtClean="0"/>
              <a:t>R=1</a:t>
            </a:r>
            <a:r>
              <a:rPr lang="el-GR" smtClean="0"/>
              <a:t>Ω</a:t>
            </a:r>
            <a:endParaRPr lang="nl-NL"/>
          </a:p>
        </p:txBody>
      </p:sp>
      <p:sp>
        <p:nvSpPr>
          <p:cNvPr id="46" name="TextBox 45"/>
          <p:cNvSpPr txBox="1"/>
          <p:nvPr/>
        </p:nvSpPr>
        <p:spPr>
          <a:xfrm>
            <a:off x="3635896" y="2420888"/>
            <a:ext cx="936104" cy="369332"/>
          </a:xfrm>
          <a:prstGeom prst="rect">
            <a:avLst/>
          </a:prstGeom>
          <a:noFill/>
        </p:spPr>
        <p:txBody>
          <a:bodyPr wrap="square" rtlCol="0">
            <a:spAutoFit/>
          </a:bodyPr>
          <a:lstStyle/>
          <a:p>
            <a:r>
              <a:rPr lang="nl-NL" dirty="0" smtClean="0"/>
              <a:t>etc.</a:t>
            </a:r>
            <a:endParaRPr lang="nl-NL" dirty="0"/>
          </a:p>
        </p:txBody>
      </p:sp>
      <p:sp>
        <p:nvSpPr>
          <p:cNvPr id="47" name="Title 1"/>
          <p:cNvSpPr>
            <a:spLocks noGrp="1"/>
          </p:cNvSpPr>
          <p:nvPr>
            <p:ph type="title"/>
          </p:nvPr>
        </p:nvSpPr>
        <p:spPr>
          <a:xfrm>
            <a:off x="611188" y="215900"/>
            <a:ext cx="8024812" cy="922338"/>
          </a:xfrm>
        </p:spPr>
        <p:txBody>
          <a:bodyPr/>
          <a:lstStyle/>
          <a:p>
            <a:r>
              <a:rPr lang="en-US" smtClean="0"/>
              <a:t>In engineering</a:t>
            </a:r>
          </a:p>
        </p:txBody>
      </p:sp>
      <p:sp>
        <p:nvSpPr>
          <p:cNvPr id="48" name="TextBox 47"/>
          <p:cNvSpPr txBox="1"/>
          <p:nvPr/>
        </p:nvSpPr>
        <p:spPr>
          <a:xfrm>
            <a:off x="1080784" y="4725144"/>
            <a:ext cx="3960440" cy="369332"/>
          </a:xfrm>
          <a:prstGeom prst="rect">
            <a:avLst/>
          </a:prstGeom>
          <a:noFill/>
        </p:spPr>
        <p:txBody>
          <a:bodyPr wrap="square" rtlCol="0">
            <a:spAutoFit/>
          </a:bodyPr>
          <a:lstStyle/>
          <a:p>
            <a:r>
              <a:rPr lang="nl-NL" smtClean="0"/>
              <a:t>1</a:t>
            </a:r>
            <a:r>
              <a:rPr lang="el-GR" smtClean="0"/>
              <a:t>Ω</a:t>
            </a:r>
            <a:r>
              <a:rPr lang="nl-NL" smtClean="0"/>
              <a:t> ║ Z = 1/(1/1 + 1/Z)</a:t>
            </a:r>
            <a:endParaRPr lang="nl-NL"/>
          </a:p>
        </p:txBody>
      </p:sp>
      <p:sp>
        <p:nvSpPr>
          <p:cNvPr id="51" name="TextBox 50"/>
          <p:cNvSpPr txBox="1"/>
          <p:nvPr/>
        </p:nvSpPr>
        <p:spPr>
          <a:xfrm>
            <a:off x="1115616" y="5301208"/>
            <a:ext cx="3312368" cy="369332"/>
          </a:xfrm>
          <a:prstGeom prst="rect">
            <a:avLst/>
          </a:prstGeom>
          <a:noFill/>
        </p:spPr>
        <p:txBody>
          <a:bodyPr wrap="square" rtlCol="0">
            <a:spAutoFit/>
          </a:bodyPr>
          <a:lstStyle/>
          <a:p>
            <a:r>
              <a:rPr lang="nl-NL" smtClean="0"/>
              <a:t>R</a:t>
            </a:r>
            <a:r>
              <a:rPr lang="nl-NL" baseline="-25000" smtClean="0"/>
              <a:t>tot </a:t>
            </a:r>
            <a:r>
              <a:rPr lang="nl-NL" smtClean="0"/>
              <a:t>=  </a:t>
            </a:r>
            <a:endParaRPr lang="nl-NL"/>
          </a:p>
        </p:txBody>
      </p:sp>
      <p:sp>
        <p:nvSpPr>
          <p:cNvPr id="53" name="TextBox 52"/>
          <p:cNvSpPr txBox="1"/>
          <p:nvPr/>
        </p:nvSpPr>
        <p:spPr>
          <a:xfrm>
            <a:off x="1763688" y="5314856"/>
            <a:ext cx="936104" cy="369332"/>
          </a:xfrm>
          <a:prstGeom prst="rect">
            <a:avLst/>
          </a:prstGeom>
          <a:noFill/>
        </p:spPr>
        <p:txBody>
          <a:bodyPr wrap="square" rtlCol="0">
            <a:spAutoFit/>
          </a:bodyPr>
          <a:lstStyle/>
          <a:p>
            <a:r>
              <a:rPr lang="nl-NL" smtClean="0"/>
              <a:t>1+</a:t>
            </a:r>
            <a:endParaRPr lang="nl-NL"/>
          </a:p>
        </p:txBody>
      </p:sp>
      <p:sp>
        <p:nvSpPr>
          <p:cNvPr id="54" name="TextBox 53"/>
          <p:cNvSpPr txBox="1"/>
          <p:nvPr/>
        </p:nvSpPr>
        <p:spPr>
          <a:xfrm>
            <a:off x="2195736" y="5147900"/>
            <a:ext cx="360040" cy="369332"/>
          </a:xfrm>
          <a:prstGeom prst="rect">
            <a:avLst/>
          </a:prstGeom>
          <a:noFill/>
        </p:spPr>
        <p:txBody>
          <a:bodyPr wrap="square" rtlCol="0">
            <a:spAutoFit/>
          </a:bodyPr>
          <a:lstStyle/>
          <a:p>
            <a:r>
              <a:rPr lang="nl-NL" smtClean="0"/>
              <a:t>1</a:t>
            </a:r>
            <a:endParaRPr lang="nl-NL"/>
          </a:p>
        </p:txBody>
      </p:sp>
      <p:cxnSp>
        <p:nvCxnSpPr>
          <p:cNvPr id="56" name="Straight Connector 55"/>
          <p:cNvCxnSpPr/>
          <p:nvPr/>
        </p:nvCxnSpPr>
        <p:spPr>
          <a:xfrm flipH="1">
            <a:off x="2195736" y="5445224"/>
            <a:ext cx="100811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23728" y="5478044"/>
            <a:ext cx="936104" cy="369332"/>
          </a:xfrm>
          <a:prstGeom prst="rect">
            <a:avLst/>
          </a:prstGeom>
          <a:noFill/>
        </p:spPr>
        <p:txBody>
          <a:bodyPr wrap="square" rtlCol="0">
            <a:spAutoFit/>
          </a:bodyPr>
          <a:lstStyle/>
          <a:p>
            <a:r>
              <a:rPr lang="nl-NL" smtClean="0"/>
              <a:t>1+</a:t>
            </a:r>
            <a:endParaRPr lang="nl-NL"/>
          </a:p>
        </p:txBody>
      </p:sp>
      <p:sp>
        <p:nvSpPr>
          <p:cNvPr id="59" name="TextBox 58"/>
          <p:cNvSpPr txBox="1"/>
          <p:nvPr/>
        </p:nvSpPr>
        <p:spPr>
          <a:xfrm>
            <a:off x="2624016" y="5365680"/>
            <a:ext cx="360040" cy="338554"/>
          </a:xfrm>
          <a:prstGeom prst="rect">
            <a:avLst/>
          </a:prstGeom>
          <a:noFill/>
        </p:spPr>
        <p:txBody>
          <a:bodyPr wrap="square" rtlCol="0">
            <a:spAutoFit/>
          </a:bodyPr>
          <a:lstStyle/>
          <a:p>
            <a:r>
              <a:rPr lang="nl-NL" sz="1600" smtClean="0"/>
              <a:t>1</a:t>
            </a:r>
            <a:endParaRPr lang="nl-NL" sz="1600"/>
          </a:p>
        </p:txBody>
      </p:sp>
      <p:cxnSp>
        <p:nvCxnSpPr>
          <p:cNvPr id="60" name="Straight Connector 59"/>
          <p:cNvCxnSpPr/>
          <p:nvPr/>
        </p:nvCxnSpPr>
        <p:spPr>
          <a:xfrm flipH="1">
            <a:off x="2528480" y="5624660"/>
            <a:ext cx="648072" cy="9292"/>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11760" y="5589240"/>
            <a:ext cx="936104" cy="369332"/>
          </a:xfrm>
          <a:prstGeom prst="rect">
            <a:avLst/>
          </a:prstGeom>
          <a:noFill/>
        </p:spPr>
        <p:txBody>
          <a:bodyPr wrap="square" rtlCol="0">
            <a:spAutoFit/>
          </a:bodyPr>
          <a:lstStyle/>
          <a:p>
            <a:r>
              <a:rPr lang="nl-NL" smtClean="0"/>
              <a:t>1+ etc</a:t>
            </a:r>
            <a:endParaRPr lang="nl-NL"/>
          </a:p>
        </p:txBody>
      </p:sp>
      <p:sp>
        <p:nvSpPr>
          <p:cNvPr id="63" name="TextBox 62"/>
          <p:cNvSpPr txBox="1"/>
          <p:nvPr/>
        </p:nvSpPr>
        <p:spPr>
          <a:xfrm>
            <a:off x="3275856" y="5246616"/>
            <a:ext cx="3312368" cy="369332"/>
          </a:xfrm>
          <a:prstGeom prst="rect">
            <a:avLst/>
          </a:prstGeom>
          <a:noFill/>
        </p:spPr>
        <p:txBody>
          <a:bodyPr wrap="square" rtlCol="0">
            <a:spAutoFit/>
          </a:bodyPr>
          <a:lstStyle/>
          <a:p>
            <a:r>
              <a:rPr lang="nl-NL" smtClean="0"/>
              <a:t> = 1.6180339  </a:t>
            </a:r>
            <a:endParaRPr lang="nl-NL"/>
          </a:p>
        </p:txBody>
      </p:sp>
    </p:spTree>
    <p:extLst>
      <p:ext uri="{BB962C8B-B14F-4D97-AF65-F5344CB8AC3E}">
        <p14:creationId xmlns:p14="http://schemas.microsoft.com/office/powerpoint/2010/main" val="3847985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In design</a:t>
            </a:r>
          </a:p>
        </p:txBody>
      </p:sp>
      <p:sp>
        <p:nvSpPr>
          <p:cNvPr id="40963" name="Footer Placeholder 3"/>
          <p:cNvSpPr>
            <a:spLocks noGrp="1"/>
          </p:cNvSpPr>
          <p:nvPr>
            <p:ph type="ftr" sz="quarter" idx="10"/>
          </p:nvPr>
        </p:nvSpPr>
        <p:spPr>
          <a:noFill/>
        </p:spPr>
        <p:txBody>
          <a:bodyPr/>
          <a:lstStyle/>
          <a:p>
            <a:r>
              <a:rPr lang="nl-NL"/>
              <a:t>/ Departement of Industrial Design</a:t>
            </a:r>
          </a:p>
        </p:txBody>
      </p:sp>
      <p:sp>
        <p:nvSpPr>
          <p:cNvPr id="40964" name="Slide Number Placeholder 4"/>
          <p:cNvSpPr>
            <a:spLocks noGrp="1"/>
          </p:cNvSpPr>
          <p:nvPr>
            <p:ph type="sldNum" sz="quarter" idx="11"/>
          </p:nvPr>
        </p:nvSpPr>
        <p:spPr>
          <a:noFill/>
        </p:spPr>
        <p:txBody>
          <a:bodyPr/>
          <a:lstStyle/>
          <a:p>
            <a:r>
              <a:rPr lang="nl-NL" smtClean="0"/>
              <a:t>PAGE </a:t>
            </a:r>
            <a:fld id="{EB532726-C744-459F-97FD-2F7EC5FAEA58}" type="slidenum">
              <a:rPr lang="nl-NL" smtClean="0"/>
              <a:pPr/>
              <a:t>7</a:t>
            </a:fld>
            <a:endParaRPr lang="nl-NL" smtClean="0"/>
          </a:p>
        </p:txBody>
      </p:sp>
      <p:sp>
        <p:nvSpPr>
          <p:cNvPr id="40965" name="Date Placeholder 5"/>
          <p:cNvSpPr>
            <a:spLocks noGrp="1"/>
          </p:cNvSpPr>
          <p:nvPr>
            <p:ph type="dt" sz="quarter" idx="12"/>
          </p:nvPr>
        </p:nvSpPr>
        <p:spPr>
          <a:noFill/>
        </p:spPr>
        <p:txBody>
          <a:bodyPr/>
          <a:lstStyle/>
          <a:p>
            <a:fld id="{EAAE6285-B436-4224-9953-606F1823F3B8}" type="datetime1">
              <a:rPr lang="nl-NL" smtClean="0"/>
              <a:pPr/>
              <a:t>12-2-2016</a:t>
            </a:fld>
            <a:endParaRPr lang="nl-NL" smtClean="0"/>
          </a:p>
        </p:txBody>
      </p:sp>
      <p:sp>
        <p:nvSpPr>
          <p:cNvPr id="8" name="TextBox 7"/>
          <p:cNvSpPr txBox="1"/>
          <p:nvPr/>
        </p:nvSpPr>
        <p:spPr>
          <a:xfrm>
            <a:off x="107504" y="6419152"/>
            <a:ext cx="5148064" cy="307777"/>
          </a:xfrm>
          <a:prstGeom prst="rect">
            <a:avLst/>
          </a:prstGeom>
          <a:solidFill>
            <a:schemeClr val="bg1"/>
          </a:solidFill>
        </p:spPr>
        <p:txBody>
          <a:bodyPr wrap="square" rtlCol="0">
            <a:spAutoFit/>
          </a:bodyPr>
          <a:lstStyle/>
          <a:p>
            <a:r>
              <a:rPr lang="nl-NL" sz="1400" smtClean="0"/>
              <a:t>Source: Le Corbusier, Modulor</a:t>
            </a:r>
            <a:r>
              <a:rPr lang="nl-NL" sz="1400"/>
              <a:t> </a:t>
            </a:r>
            <a:r>
              <a:rPr lang="nl-NL" sz="1400" smtClean="0"/>
              <a:t>(1948)</a:t>
            </a:r>
          </a:p>
        </p:txBody>
      </p:sp>
      <p:sp>
        <p:nvSpPr>
          <p:cNvPr id="11" name="Rectangle 10"/>
          <p:cNvSpPr/>
          <p:nvPr/>
        </p:nvSpPr>
        <p:spPr>
          <a:xfrm>
            <a:off x="6300192" y="5733256"/>
            <a:ext cx="2843808"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4" descr="http://farm3.staticflickr.com/2788/4324867094_0c8fccd88e_b.jpg"/>
          <p:cNvPicPr>
            <a:picLocks noChangeAspect="1" noChangeArrowheads="1"/>
          </p:cNvPicPr>
          <p:nvPr/>
        </p:nvPicPr>
        <p:blipFill>
          <a:blip r:embed="rId3" cstate="print"/>
          <a:srcRect/>
          <a:stretch>
            <a:fillRect/>
          </a:stretch>
        </p:blipFill>
        <p:spPr bwMode="auto">
          <a:xfrm>
            <a:off x="1619672" y="1556792"/>
            <a:ext cx="5661981" cy="4683299"/>
          </a:xfrm>
          <a:prstGeom prst="rect">
            <a:avLst/>
          </a:prstGeom>
          <a:noFill/>
        </p:spPr>
      </p:pic>
    </p:spTree>
    <p:extLst>
      <p:ext uri="{BB962C8B-B14F-4D97-AF65-F5344CB8AC3E}">
        <p14:creationId xmlns:p14="http://schemas.microsoft.com/office/powerpoint/2010/main" val="2451024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Golden ratio in software</a:t>
            </a:r>
            <a:endParaRPr lang="en-US" dirty="0" smtClean="0"/>
          </a:p>
        </p:txBody>
      </p:sp>
      <p:sp>
        <p:nvSpPr>
          <p:cNvPr id="63492" name="Slide Number Placeholder 4"/>
          <p:cNvSpPr>
            <a:spLocks noGrp="1"/>
          </p:cNvSpPr>
          <p:nvPr>
            <p:ph type="sldNum" sz="quarter" idx="11"/>
          </p:nvPr>
        </p:nvSpPr>
        <p:spPr>
          <a:noFill/>
        </p:spPr>
        <p:txBody>
          <a:bodyPr/>
          <a:lstStyle/>
          <a:p>
            <a:r>
              <a:rPr lang="nl-NL" dirty="0" smtClean="0"/>
              <a:t>PAGE </a:t>
            </a:r>
            <a:fld id="{105C8A02-6866-4B42-B93D-45004BFE09A0}" type="slidenum">
              <a:rPr lang="nl-NL" smtClean="0"/>
              <a:pPr/>
              <a:t>8</a:t>
            </a:fld>
            <a:endParaRPr lang="nl-NL" dirty="0" smtClean="0"/>
          </a:p>
        </p:txBody>
      </p:sp>
      <p:sp>
        <p:nvSpPr>
          <p:cNvPr id="63493" name="Date Placeholder 5"/>
          <p:cNvSpPr>
            <a:spLocks noGrp="1"/>
          </p:cNvSpPr>
          <p:nvPr>
            <p:ph type="dt" sz="quarter" idx="12"/>
          </p:nvPr>
        </p:nvSpPr>
        <p:spPr>
          <a:noFill/>
        </p:spPr>
        <p:txBody>
          <a:bodyPr/>
          <a:lstStyle/>
          <a:p>
            <a:fld id="{47401E6D-1F20-40A5-945A-C60CC466519E}" type="datetime1">
              <a:rPr lang="nl-NL" smtClean="0"/>
              <a:pPr/>
              <a:t>12-2-2016</a:t>
            </a:fld>
            <a:endParaRPr lang="nl-NL" dirty="0" smtClean="0"/>
          </a:p>
        </p:txBody>
      </p:sp>
      <p:sp>
        <p:nvSpPr>
          <p:cNvPr id="8" name="Content Placeholder 2"/>
          <p:cNvSpPr>
            <a:spLocks noGrp="1"/>
          </p:cNvSpPr>
          <p:nvPr>
            <p:ph idx="1"/>
          </p:nvPr>
        </p:nvSpPr>
        <p:spPr>
          <a:xfrm>
            <a:off x="611188" y="1484784"/>
            <a:ext cx="8532812" cy="5256584"/>
          </a:xfrm>
        </p:spPr>
        <p:txBody>
          <a:bodyPr/>
          <a:lstStyle/>
          <a:p>
            <a:pPr>
              <a:spcBef>
                <a:spcPts val="600"/>
              </a:spcBef>
              <a:spcAft>
                <a:spcPts val="300"/>
              </a:spcAft>
            </a:pPr>
            <a:r>
              <a:rPr lang="en-US" sz="2000" smtClean="0">
                <a:cs typeface="Courier New" pitchFamily="49" charset="0"/>
              </a:rPr>
              <a:t>fractal drawing with rectangles</a:t>
            </a:r>
          </a:p>
          <a:p>
            <a:pPr>
              <a:spcBef>
                <a:spcPts val="600"/>
              </a:spcBef>
              <a:spcAft>
                <a:spcPts val="300"/>
              </a:spcAft>
            </a:pPr>
            <a:r>
              <a:rPr lang="en-US" sz="2000" smtClean="0">
                <a:cs typeface="Courier New" pitchFamily="49" charset="0"/>
              </a:rPr>
              <a:t>height and width related by golden ratio</a:t>
            </a:r>
          </a:p>
          <a:p>
            <a:pPr>
              <a:spcBef>
                <a:spcPts val="600"/>
              </a:spcBef>
              <a:spcAft>
                <a:spcPts val="300"/>
              </a:spcAft>
            </a:pPr>
            <a:r>
              <a:rPr lang="en-US" sz="2000" smtClean="0">
                <a:cs typeface="Courier New" pitchFamily="49" charset="0"/>
              </a:rPr>
              <a:t>repetition to create more smaller and smaller rectangles</a:t>
            </a:r>
          </a:p>
        </p:txBody>
      </p:sp>
      <p:grpSp>
        <p:nvGrpSpPr>
          <p:cNvPr id="2" name="Group 32"/>
          <p:cNvGrpSpPr/>
          <p:nvPr/>
        </p:nvGrpSpPr>
        <p:grpSpPr>
          <a:xfrm>
            <a:off x="539552" y="3172867"/>
            <a:ext cx="1177851" cy="1638243"/>
            <a:chOff x="4508202" y="1327712"/>
            <a:chExt cx="1177851" cy="1638243"/>
          </a:xfrm>
        </p:grpSpPr>
        <p:pic>
          <p:nvPicPr>
            <p:cNvPr id="10" name="Picture 5"/>
            <p:cNvPicPr>
              <a:picLocks noChangeAspect="1" noChangeArrowheads="1"/>
            </p:cNvPicPr>
            <p:nvPr/>
          </p:nvPicPr>
          <p:blipFill>
            <a:blip r:embed="rId3" cstate="print"/>
            <a:srcRect/>
            <a:stretch>
              <a:fillRect/>
            </a:stretch>
          </p:blipFill>
          <p:spPr bwMode="auto">
            <a:xfrm>
              <a:off x="4860032" y="1340768"/>
              <a:ext cx="826021" cy="1326099"/>
            </a:xfrm>
            <a:prstGeom prst="rect">
              <a:avLst/>
            </a:prstGeom>
            <a:noFill/>
            <a:ln w="9525">
              <a:noFill/>
              <a:miter lim="800000"/>
              <a:headEnd/>
              <a:tailEnd/>
            </a:ln>
          </p:spPr>
        </p:pic>
        <p:cxnSp>
          <p:nvCxnSpPr>
            <p:cNvPr id="12" name="Straight Arrow Connector 11"/>
            <p:cNvCxnSpPr/>
            <p:nvPr/>
          </p:nvCxnSpPr>
          <p:spPr>
            <a:xfrm>
              <a:off x="4932040" y="2708920"/>
              <a:ext cx="720080" cy="0"/>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60032" y="1412776"/>
              <a:ext cx="8384" cy="1232520"/>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65819" y="2658178"/>
              <a:ext cx="399468" cy="307777"/>
            </a:xfrm>
            <a:prstGeom prst="rect">
              <a:avLst/>
            </a:prstGeom>
            <a:noFill/>
          </p:spPr>
          <p:txBody>
            <a:bodyPr wrap="none" rtlCol="0">
              <a:spAutoFit/>
            </a:bodyPr>
            <a:lstStyle/>
            <a:p>
              <a:r>
                <a:rPr lang="en-US" sz="1400" b="1" smtClean="0">
                  <a:solidFill>
                    <a:srgbClr val="000000"/>
                  </a:solidFill>
                  <a:latin typeface="Courier New" pitchFamily="49" charset="0"/>
                  <a:cs typeface="Courier New" pitchFamily="49" charset="0"/>
                </a:rPr>
                <a:t>dx</a:t>
              </a:r>
              <a:endParaRPr lang="nl-NL" sz="1400"/>
            </a:p>
          </p:txBody>
        </p:sp>
        <p:sp>
          <p:nvSpPr>
            <p:cNvPr id="18" name="TextBox 17"/>
            <p:cNvSpPr txBox="1"/>
            <p:nvPr/>
          </p:nvSpPr>
          <p:spPr>
            <a:xfrm>
              <a:off x="4508202" y="1327712"/>
              <a:ext cx="399468" cy="307777"/>
            </a:xfrm>
            <a:prstGeom prst="rect">
              <a:avLst/>
            </a:prstGeom>
            <a:noFill/>
          </p:spPr>
          <p:txBody>
            <a:bodyPr wrap="none" rtlCol="0">
              <a:spAutoFit/>
            </a:bodyPr>
            <a:lstStyle/>
            <a:p>
              <a:r>
                <a:rPr lang="en-US" sz="1400" b="1" smtClean="0">
                  <a:solidFill>
                    <a:srgbClr val="000000"/>
                  </a:solidFill>
                  <a:latin typeface="Courier New" pitchFamily="49" charset="0"/>
                  <a:cs typeface="Courier New" pitchFamily="49" charset="0"/>
                </a:rPr>
                <a:t>dy</a:t>
              </a:r>
              <a:endParaRPr lang="nl-NL" sz="1400"/>
            </a:p>
          </p:txBody>
        </p:sp>
      </p:grpSp>
      <p:pic>
        <p:nvPicPr>
          <p:cNvPr id="26625" name="Picture 1"/>
          <p:cNvPicPr>
            <a:picLocks noChangeAspect="1" noChangeArrowheads="1"/>
          </p:cNvPicPr>
          <p:nvPr/>
        </p:nvPicPr>
        <p:blipFill>
          <a:blip r:embed="rId4" cstate="print"/>
          <a:srcRect/>
          <a:stretch>
            <a:fillRect/>
          </a:stretch>
        </p:blipFill>
        <p:spPr bwMode="auto">
          <a:xfrm>
            <a:off x="2339752" y="3254350"/>
            <a:ext cx="2039099" cy="3302893"/>
          </a:xfrm>
          <a:prstGeom prst="rect">
            <a:avLst/>
          </a:prstGeom>
          <a:noFill/>
          <a:ln w="9525">
            <a:noFill/>
            <a:miter lim="800000"/>
            <a:headEnd/>
            <a:tailEnd/>
          </a:ln>
        </p:spPr>
      </p:pic>
    </p:spTree>
    <p:extLst>
      <p:ext uri="{BB962C8B-B14F-4D97-AF65-F5344CB8AC3E}">
        <p14:creationId xmlns:p14="http://schemas.microsoft.com/office/powerpoint/2010/main" val="19661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Slide Number Placeholder 4"/>
          <p:cNvSpPr>
            <a:spLocks noGrp="1"/>
          </p:cNvSpPr>
          <p:nvPr>
            <p:ph type="sldNum" sz="quarter" idx="11"/>
          </p:nvPr>
        </p:nvSpPr>
        <p:spPr>
          <a:xfrm>
            <a:off x="8243888" y="6576086"/>
            <a:ext cx="609600" cy="187325"/>
          </a:xfrm>
          <a:noFill/>
        </p:spPr>
        <p:txBody>
          <a:bodyPr/>
          <a:lstStyle/>
          <a:p>
            <a:r>
              <a:rPr lang="nl-NL" dirty="0" smtClean="0"/>
              <a:t>PAGE </a:t>
            </a:r>
            <a:fld id="{105C8A02-6866-4B42-B93D-45004BFE09A0}" type="slidenum">
              <a:rPr lang="nl-NL" smtClean="0"/>
              <a:pPr/>
              <a:t>9</a:t>
            </a:fld>
            <a:endParaRPr lang="nl-NL" dirty="0" smtClean="0"/>
          </a:p>
        </p:txBody>
      </p:sp>
      <p:sp>
        <p:nvSpPr>
          <p:cNvPr id="63493" name="Date Placeholder 5"/>
          <p:cNvSpPr>
            <a:spLocks noGrp="1"/>
          </p:cNvSpPr>
          <p:nvPr>
            <p:ph type="dt" sz="quarter" idx="12"/>
          </p:nvPr>
        </p:nvSpPr>
        <p:spPr>
          <a:xfrm>
            <a:off x="7527925" y="6576086"/>
            <a:ext cx="647700" cy="187325"/>
          </a:xfrm>
          <a:noFill/>
        </p:spPr>
        <p:txBody>
          <a:bodyPr/>
          <a:lstStyle/>
          <a:p>
            <a:fld id="{47401E6D-1F20-40A5-945A-C60CC466519E}" type="datetime1">
              <a:rPr lang="nl-NL" smtClean="0"/>
              <a:pPr/>
              <a:t>12-2-2016</a:t>
            </a:fld>
            <a:endParaRPr lang="nl-NL" dirty="0" smtClean="0"/>
          </a:p>
        </p:txBody>
      </p:sp>
      <p:sp>
        <p:nvSpPr>
          <p:cNvPr id="8" name="Content Placeholder 2"/>
          <p:cNvSpPr>
            <a:spLocks noGrp="1"/>
          </p:cNvSpPr>
          <p:nvPr>
            <p:ph idx="1"/>
          </p:nvPr>
        </p:nvSpPr>
        <p:spPr>
          <a:xfrm>
            <a:off x="611188" y="1410353"/>
            <a:ext cx="7994650" cy="5256584"/>
          </a:xfrm>
        </p:spPr>
        <p:txBody>
          <a:bodyPr>
            <a:normAutofit lnSpcReduction="10000"/>
          </a:bodyPr>
          <a:lstStyle/>
          <a:p>
            <a:pPr>
              <a:spcBef>
                <a:spcPts val="600"/>
              </a:spcBef>
              <a:buFontTx/>
              <a:buNone/>
            </a:pPr>
            <a:r>
              <a:rPr lang="en-US" sz="2000" b="1" smtClean="0">
                <a:solidFill>
                  <a:schemeClr val="bg2">
                    <a:lumMod val="75000"/>
                  </a:schemeClr>
                </a:solidFill>
                <a:latin typeface="Courier New" pitchFamily="49" charset="0"/>
                <a:cs typeface="Courier New" pitchFamily="49" charset="0"/>
              </a:rPr>
              <a:t>size</a:t>
            </a:r>
            <a:r>
              <a:rPr lang="en-US" sz="2000" b="1" smtClean="0">
                <a:solidFill>
                  <a:srgbClr val="000000"/>
                </a:solidFill>
                <a:latin typeface="Courier New" pitchFamily="49" charset="0"/>
                <a:cs typeface="Courier New" pitchFamily="49" charset="0"/>
              </a:rPr>
              <a:t>(420,680);</a:t>
            </a:r>
          </a:p>
          <a:p>
            <a:pPr>
              <a:spcBef>
                <a:spcPts val="600"/>
              </a:spcBef>
              <a:buNone/>
            </a:pPr>
            <a:r>
              <a:rPr lang="en-US" sz="2000" b="1" smtClean="0">
                <a:solidFill>
                  <a:schemeClr val="bg2">
                    <a:lumMod val="75000"/>
                  </a:schemeClr>
                </a:solidFill>
                <a:latin typeface="Courier New" pitchFamily="49" charset="0"/>
                <a:cs typeface="Courier New" pitchFamily="49" charset="0"/>
              </a:rPr>
              <a:t>float </a:t>
            </a:r>
            <a:r>
              <a:rPr lang="en-US" sz="2000" b="1" smtClean="0">
                <a:solidFill>
                  <a:srgbClr val="000000"/>
                </a:solidFill>
                <a:latin typeface="Courier New" pitchFamily="49" charset="0"/>
                <a:cs typeface="Courier New" pitchFamily="49" charset="0"/>
              </a:rPr>
              <a:t>phi = 1.6181034;</a:t>
            </a:r>
          </a:p>
          <a:p>
            <a:pPr>
              <a:spcBef>
                <a:spcPts val="600"/>
              </a:spcBef>
              <a:buFontTx/>
              <a:buNone/>
            </a:pPr>
            <a:r>
              <a:rPr lang="en-US" sz="2000" b="1" smtClean="0">
                <a:solidFill>
                  <a:schemeClr val="bg2">
                    <a:lumMod val="75000"/>
                  </a:schemeClr>
                </a:solidFill>
                <a:latin typeface="Courier New" pitchFamily="49" charset="0"/>
                <a:cs typeface="Courier New" pitchFamily="49" charset="0"/>
              </a:rPr>
              <a:t>float </a:t>
            </a:r>
            <a:r>
              <a:rPr lang="en-US" sz="2000" b="1" smtClean="0">
                <a:solidFill>
                  <a:srgbClr val="000000"/>
                </a:solidFill>
                <a:latin typeface="Courier New" pitchFamily="49" charset="0"/>
                <a:cs typeface="Courier New" pitchFamily="49" charset="0"/>
              </a:rPr>
              <a:t>dx = 420;</a:t>
            </a:r>
          </a:p>
          <a:p>
            <a:pPr>
              <a:spcBef>
                <a:spcPts val="600"/>
              </a:spcBef>
              <a:buFontTx/>
              <a:buNone/>
            </a:pPr>
            <a:r>
              <a:rPr lang="en-US" sz="2000" b="1" smtClean="0">
                <a:solidFill>
                  <a:schemeClr val="bg2">
                    <a:lumMod val="75000"/>
                  </a:schemeClr>
                </a:solidFill>
                <a:latin typeface="Courier New" pitchFamily="49" charset="0"/>
                <a:cs typeface="Courier New" pitchFamily="49" charset="0"/>
              </a:rPr>
              <a:t>float </a:t>
            </a:r>
            <a:r>
              <a:rPr lang="en-US" sz="2000" b="1" smtClean="0">
                <a:solidFill>
                  <a:srgbClr val="000000"/>
                </a:solidFill>
                <a:latin typeface="Courier New" pitchFamily="49" charset="0"/>
                <a:cs typeface="Courier New" pitchFamily="49" charset="0"/>
              </a:rPr>
              <a:t>dy = dx * phi;</a:t>
            </a:r>
          </a:p>
          <a:p>
            <a:pPr>
              <a:spcBef>
                <a:spcPts val="600"/>
              </a:spcBef>
              <a:buFontTx/>
              <a:buNone/>
            </a:pPr>
            <a:r>
              <a:rPr lang="en-US" sz="2000" b="1" smtClean="0">
                <a:solidFill>
                  <a:schemeClr val="bg2">
                    <a:lumMod val="75000"/>
                  </a:schemeClr>
                </a:solidFill>
                <a:latin typeface="Courier New" pitchFamily="49" charset="0"/>
                <a:cs typeface="Courier New" pitchFamily="49" charset="0"/>
              </a:rPr>
              <a:t>for </a:t>
            </a:r>
            <a:r>
              <a:rPr lang="en-US" sz="2000" b="1" smtClean="0">
                <a:solidFill>
                  <a:srgbClr val="000000"/>
                </a:solidFill>
                <a:latin typeface="Courier New" pitchFamily="49" charset="0"/>
                <a:cs typeface="Courier New" pitchFamily="49" charset="0"/>
              </a:rPr>
              <a:t>(</a:t>
            </a:r>
            <a:r>
              <a:rPr lang="en-US" sz="2000" b="1" smtClean="0">
                <a:solidFill>
                  <a:schemeClr val="bg2">
                    <a:lumMod val="75000"/>
                  </a:schemeClr>
                </a:solidFill>
                <a:latin typeface="Courier New" pitchFamily="49" charset="0"/>
                <a:cs typeface="Courier New" pitchFamily="49" charset="0"/>
              </a:rPr>
              <a:t>int </a:t>
            </a:r>
            <a:r>
              <a:rPr lang="en-US" sz="2000" b="1" smtClean="0">
                <a:solidFill>
                  <a:srgbClr val="000000"/>
                </a:solidFill>
                <a:latin typeface="Courier New" pitchFamily="49" charset="0"/>
                <a:cs typeface="Courier New" pitchFamily="49" charset="0"/>
              </a:rPr>
              <a:t>i=0; i&lt;12; i++){</a:t>
            </a:r>
          </a:p>
          <a:p>
            <a:pPr>
              <a:spcBef>
                <a:spcPts val="600"/>
              </a:spcBef>
              <a:buFontTx/>
              <a:buNone/>
            </a:pPr>
            <a:r>
              <a:rPr lang="en-US" sz="2000" b="1" smtClean="0">
                <a:solidFill>
                  <a:schemeClr val="bg2">
                    <a:lumMod val="75000"/>
                  </a:schemeClr>
                </a:solidFill>
                <a:latin typeface="Courier New" pitchFamily="49" charset="0"/>
                <a:cs typeface="Courier New" pitchFamily="49" charset="0"/>
              </a:rPr>
              <a:t>    fill(random</a:t>
            </a:r>
            <a:r>
              <a:rPr lang="en-US" sz="2000" b="1" smtClean="0">
                <a:solidFill>
                  <a:srgbClr val="000000"/>
                </a:solidFill>
                <a:latin typeface="Courier New" pitchFamily="49" charset="0"/>
                <a:cs typeface="Courier New" pitchFamily="49" charset="0"/>
              </a:rPr>
              <a:t>(255),</a:t>
            </a:r>
            <a:r>
              <a:rPr lang="en-US" sz="2000" b="1" smtClean="0">
                <a:solidFill>
                  <a:schemeClr val="bg2">
                    <a:lumMod val="75000"/>
                  </a:schemeClr>
                </a:solidFill>
                <a:latin typeface="Courier New" pitchFamily="49" charset="0"/>
                <a:cs typeface="Courier New" pitchFamily="49" charset="0"/>
              </a:rPr>
              <a:t>random</a:t>
            </a:r>
            <a:r>
              <a:rPr lang="en-US" sz="2000" b="1" smtClean="0">
                <a:solidFill>
                  <a:srgbClr val="000000"/>
                </a:solidFill>
                <a:latin typeface="Courier New" pitchFamily="49" charset="0"/>
                <a:cs typeface="Courier New" pitchFamily="49" charset="0"/>
              </a:rPr>
              <a:t>(255),</a:t>
            </a:r>
            <a:r>
              <a:rPr lang="en-US" sz="2000" b="1" smtClean="0">
                <a:solidFill>
                  <a:schemeClr val="bg2">
                    <a:lumMod val="75000"/>
                  </a:schemeClr>
                </a:solidFill>
                <a:latin typeface="Courier New" pitchFamily="49" charset="0"/>
                <a:cs typeface="Courier New" pitchFamily="49" charset="0"/>
              </a:rPr>
              <a:t>random</a:t>
            </a:r>
            <a:r>
              <a:rPr lang="en-US" sz="2000" b="1" smtClean="0">
                <a:solidFill>
                  <a:srgbClr val="000000"/>
                </a:solidFill>
                <a:latin typeface="Courier New" pitchFamily="49" charset="0"/>
                <a:cs typeface="Courier New" pitchFamily="49" charset="0"/>
              </a:rPr>
              <a:t>(255));</a:t>
            </a:r>
          </a:p>
          <a:p>
            <a:pPr>
              <a:spcBef>
                <a:spcPts val="600"/>
              </a:spcBef>
              <a:buFontTx/>
              <a:buNone/>
            </a:pPr>
            <a:r>
              <a:rPr lang="en-US" sz="2000" b="1" smtClean="0">
                <a:solidFill>
                  <a:schemeClr val="bg2">
                    <a:lumMod val="75000"/>
                  </a:schemeClr>
                </a:solidFill>
                <a:latin typeface="Courier New" pitchFamily="49" charset="0"/>
                <a:cs typeface="Courier New" pitchFamily="49" charset="0"/>
              </a:rPr>
              <a:t>    strokeWeight</a:t>
            </a:r>
            <a:r>
              <a:rPr lang="en-US" sz="2000" b="1" smtClean="0">
                <a:solidFill>
                  <a:srgbClr val="000000"/>
                </a:solidFill>
                <a:latin typeface="Courier New" pitchFamily="49" charset="0"/>
                <a:cs typeface="Courier New" pitchFamily="49" charset="0"/>
              </a:rPr>
              <a:t>(5);</a:t>
            </a:r>
          </a:p>
          <a:p>
            <a:pPr>
              <a:spcBef>
                <a:spcPts val="600"/>
              </a:spcBef>
              <a:buFontTx/>
              <a:buNone/>
            </a:pPr>
            <a:r>
              <a:rPr lang="en-US" sz="2000" b="1" smtClean="0">
                <a:solidFill>
                  <a:schemeClr val="bg2">
                    <a:lumMod val="75000"/>
                  </a:schemeClr>
                </a:solidFill>
                <a:latin typeface="Courier New" pitchFamily="49" charset="0"/>
                <a:cs typeface="Courier New" pitchFamily="49" charset="0"/>
              </a:rPr>
              <a:t>    rect</a:t>
            </a:r>
            <a:r>
              <a:rPr lang="en-US" sz="2000" b="1" smtClean="0">
                <a:solidFill>
                  <a:srgbClr val="000000"/>
                </a:solidFill>
                <a:latin typeface="Courier New" pitchFamily="49" charset="0"/>
                <a:cs typeface="Courier New" pitchFamily="49" charset="0"/>
              </a:rPr>
              <a:t>(0,0,dx,dy);</a:t>
            </a:r>
          </a:p>
          <a:p>
            <a:pPr>
              <a:spcBef>
                <a:spcPts val="600"/>
              </a:spcBef>
              <a:buFontTx/>
              <a:buNone/>
            </a:pPr>
            <a:r>
              <a:rPr lang="en-US" sz="2000" b="1" smtClean="0">
                <a:solidFill>
                  <a:schemeClr val="bg2">
                    <a:lumMod val="75000"/>
                  </a:schemeClr>
                </a:solidFill>
                <a:latin typeface="Courier New" pitchFamily="49" charset="0"/>
                <a:cs typeface="Courier New" pitchFamily="49" charset="0"/>
              </a:rPr>
              <a:t>    float </a:t>
            </a:r>
            <a:r>
              <a:rPr lang="en-US" sz="2000" b="1" smtClean="0">
                <a:solidFill>
                  <a:srgbClr val="000000"/>
                </a:solidFill>
                <a:latin typeface="Courier New" pitchFamily="49" charset="0"/>
                <a:cs typeface="Courier New" pitchFamily="49" charset="0"/>
              </a:rPr>
              <a:t>tmp = dx;</a:t>
            </a:r>
          </a:p>
          <a:p>
            <a:pPr>
              <a:spcBef>
                <a:spcPts val="600"/>
              </a:spcBef>
              <a:buFontTx/>
              <a:buNone/>
            </a:pPr>
            <a:r>
              <a:rPr lang="en-US" sz="2000" b="1" smtClean="0">
                <a:solidFill>
                  <a:srgbClr val="000000"/>
                </a:solidFill>
                <a:latin typeface="Courier New" pitchFamily="49" charset="0"/>
                <a:cs typeface="Courier New" pitchFamily="49" charset="0"/>
              </a:rPr>
              <a:t>    dx = dy;</a:t>
            </a:r>
          </a:p>
          <a:p>
            <a:pPr>
              <a:spcBef>
                <a:spcPts val="600"/>
              </a:spcBef>
              <a:buFontTx/>
              <a:buNone/>
            </a:pPr>
            <a:r>
              <a:rPr lang="en-US" sz="2000" b="1" smtClean="0">
                <a:solidFill>
                  <a:srgbClr val="000000"/>
                </a:solidFill>
                <a:latin typeface="Courier New" pitchFamily="49" charset="0"/>
                <a:cs typeface="Courier New" pitchFamily="49" charset="0"/>
              </a:rPr>
              <a:t>    dy = tmp;</a:t>
            </a:r>
          </a:p>
          <a:p>
            <a:pPr>
              <a:spcBef>
                <a:spcPts val="600"/>
              </a:spcBef>
              <a:buFontTx/>
              <a:buNone/>
            </a:pPr>
            <a:r>
              <a:rPr lang="en-US" sz="2000" b="1" smtClean="0">
                <a:solidFill>
                  <a:srgbClr val="000000"/>
                </a:solidFill>
                <a:latin typeface="Courier New" pitchFamily="49" charset="0"/>
                <a:cs typeface="Courier New" pitchFamily="49" charset="0"/>
              </a:rPr>
              <a:t>    dx /= phi;</a:t>
            </a:r>
          </a:p>
          <a:p>
            <a:pPr>
              <a:spcBef>
                <a:spcPts val="600"/>
              </a:spcBef>
              <a:buFontTx/>
              <a:buNone/>
            </a:pPr>
            <a:r>
              <a:rPr lang="en-US" sz="2000" b="1" smtClean="0">
                <a:solidFill>
                  <a:srgbClr val="000000"/>
                </a:solidFill>
                <a:latin typeface="Courier New" pitchFamily="49" charset="0"/>
                <a:cs typeface="Courier New" pitchFamily="49" charset="0"/>
              </a:rPr>
              <a:t>    dy /= phi;</a:t>
            </a:r>
          </a:p>
          <a:p>
            <a:pPr>
              <a:spcBef>
                <a:spcPts val="600"/>
              </a:spcBef>
              <a:buFontTx/>
              <a:buNone/>
            </a:pPr>
            <a:r>
              <a:rPr lang="en-US" sz="2000" b="1" smtClean="0">
                <a:solidFill>
                  <a:srgbClr val="000000"/>
                </a:solidFill>
                <a:latin typeface="Courier New" pitchFamily="49" charset="0"/>
                <a:cs typeface="Courier New" pitchFamily="49" charset="0"/>
              </a:rPr>
              <a:t>}</a:t>
            </a:r>
            <a:endParaRPr lang="en-US" dirty="0" smtClean="0">
              <a:solidFill>
                <a:srgbClr val="000000"/>
              </a:solidFill>
            </a:endParaRPr>
          </a:p>
        </p:txBody>
      </p:sp>
      <p:grpSp>
        <p:nvGrpSpPr>
          <p:cNvPr id="2" name="Group 32"/>
          <p:cNvGrpSpPr/>
          <p:nvPr/>
        </p:nvGrpSpPr>
        <p:grpSpPr>
          <a:xfrm>
            <a:off x="4508202" y="1327712"/>
            <a:ext cx="1177851" cy="1638243"/>
            <a:chOff x="4508202" y="1327712"/>
            <a:chExt cx="1177851" cy="1638243"/>
          </a:xfrm>
        </p:grpSpPr>
        <p:pic>
          <p:nvPicPr>
            <p:cNvPr id="10" name="Picture 5"/>
            <p:cNvPicPr>
              <a:picLocks noChangeAspect="1" noChangeArrowheads="1"/>
            </p:cNvPicPr>
            <p:nvPr/>
          </p:nvPicPr>
          <p:blipFill>
            <a:blip r:embed="rId3" cstate="print"/>
            <a:srcRect/>
            <a:stretch>
              <a:fillRect/>
            </a:stretch>
          </p:blipFill>
          <p:spPr bwMode="auto">
            <a:xfrm>
              <a:off x="4860032" y="1340768"/>
              <a:ext cx="826021" cy="1326099"/>
            </a:xfrm>
            <a:prstGeom prst="rect">
              <a:avLst/>
            </a:prstGeom>
            <a:noFill/>
            <a:ln w="9525">
              <a:noFill/>
              <a:miter lim="800000"/>
              <a:headEnd/>
              <a:tailEnd/>
            </a:ln>
          </p:spPr>
        </p:pic>
        <p:cxnSp>
          <p:nvCxnSpPr>
            <p:cNvPr id="12" name="Straight Arrow Connector 11"/>
            <p:cNvCxnSpPr/>
            <p:nvPr/>
          </p:nvCxnSpPr>
          <p:spPr>
            <a:xfrm>
              <a:off x="4932040" y="2708920"/>
              <a:ext cx="720080" cy="0"/>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60032" y="1412776"/>
              <a:ext cx="8384" cy="1232520"/>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65819" y="2658178"/>
              <a:ext cx="399468" cy="307777"/>
            </a:xfrm>
            <a:prstGeom prst="rect">
              <a:avLst/>
            </a:prstGeom>
            <a:noFill/>
          </p:spPr>
          <p:txBody>
            <a:bodyPr wrap="none" rtlCol="0">
              <a:spAutoFit/>
            </a:bodyPr>
            <a:lstStyle/>
            <a:p>
              <a:r>
                <a:rPr lang="en-US" sz="1400" b="1" smtClean="0">
                  <a:solidFill>
                    <a:srgbClr val="000000"/>
                  </a:solidFill>
                  <a:latin typeface="Courier New" pitchFamily="49" charset="0"/>
                  <a:cs typeface="Courier New" pitchFamily="49" charset="0"/>
                </a:rPr>
                <a:t>dx</a:t>
              </a:r>
              <a:endParaRPr lang="nl-NL" sz="1400"/>
            </a:p>
          </p:txBody>
        </p:sp>
        <p:sp>
          <p:nvSpPr>
            <p:cNvPr id="18" name="TextBox 17"/>
            <p:cNvSpPr txBox="1"/>
            <p:nvPr/>
          </p:nvSpPr>
          <p:spPr>
            <a:xfrm>
              <a:off x="4508202" y="1327712"/>
              <a:ext cx="399468" cy="307777"/>
            </a:xfrm>
            <a:prstGeom prst="rect">
              <a:avLst/>
            </a:prstGeom>
            <a:noFill/>
          </p:spPr>
          <p:txBody>
            <a:bodyPr wrap="none" rtlCol="0">
              <a:spAutoFit/>
            </a:bodyPr>
            <a:lstStyle/>
            <a:p>
              <a:r>
                <a:rPr lang="en-US" sz="1400" b="1" smtClean="0">
                  <a:solidFill>
                    <a:srgbClr val="000000"/>
                  </a:solidFill>
                  <a:latin typeface="Courier New" pitchFamily="49" charset="0"/>
                  <a:cs typeface="Courier New" pitchFamily="49" charset="0"/>
                </a:rPr>
                <a:t>dy</a:t>
              </a:r>
              <a:endParaRPr lang="nl-NL" sz="1400"/>
            </a:p>
          </p:txBody>
        </p:sp>
      </p:grpSp>
      <p:sp>
        <p:nvSpPr>
          <p:cNvPr id="20" name="Rounded Rectangle 19"/>
          <p:cNvSpPr/>
          <p:nvPr/>
        </p:nvSpPr>
        <p:spPr>
          <a:xfrm>
            <a:off x="3995936" y="4484490"/>
            <a:ext cx="1152128" cy="1008112"/>
          </a:xfrm>
          <a:prstGeom prst="roundRect">
            <a:avLst/>
          </a:prstGeom>
          <a:solidFill>
            <a:schemeClr val="accent1">
              <a:lumMod val="20000"/>
              <a:lumOff val="80000"/>
            </a:schemeClr>
          </a:soli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mtClean="0">
                <a:solidFill>
                  <a:srgbClr val="000000"/>
                </a:solidFill>
              </a:rPr>
              <a:t> </a:t>
            </a:r>
            <a:r>
              <a:rPr lang="nl-NL" sz="1400" b="1" smtClean="0">
                <a:solidFill>
                  <a:srgbClr val="000000"/>
                </a:solidFill>
                <a:latin typeface="Courier New" pitchFamily="49" charset="0"/>
                <a:cs typeface="Courier New" pitchFamily="49" charset="0"/>
              </a:rPr>
              <a:t>dx,dy</a:t>
            </a:r>
            <a:endParaRPr lang="nl-NL" b="1">
              <a:solidFill>
                <a:srgbClr val="000000"/>
              </a:solidFill>
              <a:latin typeface="Courier New" pitchFamily="49" charset="0"/>
              <a:cs typeface="Courier New" pitchFamily="49" charset="0"/>
            </a:endParaRPr>
          </a:p>
        </p:txBody>
      </p:sp>
      <p:cxnSp>
        <p:nvCxnSpPr>
          <p:cNvPr id="22" name="Straight Arrow Connector 21"/>
          <p:cNvCxnSpPr/>
          <p:nvPr/>
        </p:nvCxnSpPr>
        <p:spPr>
          <a:xfrm flipH="1">
            <a:off x="3635896" y="4628506"/>
            <a:ext cx="360040"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35896" y="4988546"/>
            <a:ext cx="360040"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635896" y="5348586"/>
            <a:ext cx="360040"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0"/>
          <p:cNvGrpSpPr/>
          <p:nvPr/>
        </p:nvGrpSpPr>
        <p:grpSpPr>
          <a:xfrm>
            <a:off x="5724128" y="3908426"/>
            <a:ext cx="2995243" cy="1584176"/>
            <a:chOff x="5724128" y="3717032"/>
            <a:chExt cx="2995243" cy="1584176"/>
          </a:xfrm>
        </p:grpSpPr>
        <p:sp>
          <p:nvSpPr>
            <p:cNvPr id="25" name="Rounded Rectangle 24"/>
            <p:cNvSpPr/>
            <p:nvPr/>
          </p:nvSpPr>
          <p:spPr>
            <a:xfrm>
              <a:off x="5724128" y="4293096"/>
              <a:ext cx="1152128" cy="10081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smtClean="0">
                  <a:solidFill>
                    <a:srgbClr val="000000"/>
                  </a:solidFill>
                  <a:latin typeface="Courier New" pitchFamily="49" charset="0"/>
                  <a:cs typeface="Courier New" pitchFamily="49" charset="0"/>
                </a:rPr>
                <a:t>dx = dy;</a:t>
              </a:r>
            </a:p>
            <a:p>
              <a:pPr algn="ctr"/>
              <a:r>
                <a:rPr lang="nl-NL" sz="1400" b="1" smtClean="0">
                  <a:solidFill>
                    <a:srgbClr val="000000"/>
                  </a:solidFill>
                  <a:latin typeface="Courier New" pitchFamily="49" charset="0"/>
                  <a:cs typeface="Courier New" pitchFamily="49" charset="0"/>
                </a:rPr>
                <a:t>dy = dx;</a:t>
              </a:r>
              <a:endParaRPr lang="nl-NL" b="1">
                <a:solidFill>
                  <a:srgbClr val="000000"/>
                </a:solidFill>
                <a:latin typeface="Courier New" pitchFamily="49" charset="0"/>
                <a:cs typeface="Courier New" pitchFamily="49" charset="0"/>
              </a:endParaRPr>
            </a:p>
          </p:txBody>
        </p:sp>
        <p:sp>
          <p:nvSpPr>
            <p:cNvPr id="27" name="TextBox 6"/>
            <p:cNvSpPr txBox="1">
              <a:spLocks noChangeArrowheads="1"/>
            </p:cNvSpPr>
            <p:nvPr/>
          </p:nvSpPr>
          <p:spPr bwMode="auto">
            <a:xfrm>
              <a:off x="7091024" y="3717032"/>
              <a:ext cx="1628347" cy="369332"/>
            </a:xfrm>
            <a:prstGeom prst="rect">
              <a:avLst/>
            </a:prstGeom>
            <a:noFill/>
            <a:ln w="9525">
              <a:noFill/>
              <a:miter lim="800000"/>
              <a:headEnd/>
              <a:tailEnd/>
            </a:ln>
          </p:spPr>
          <p:txBody>
            <a:bodyPr wrap="square">
              <a:spAutoFit/>
            </a:bodyPr>
            <a:lstStyle/>
            <a:p>
              <a:r>
                <a:rPr lang="en-US" b="1" dirty="0">
                  <a:solidFill>
                    <a:srgbClr val="FF0000"/>
                  </a:solidFill>
                </a:rPr>
                <a:t>Oops…?</a:t>
              </a:r>
            </a:p>
          </p:txBody>
        </p:sp>
        <p:cxnSp>
          <p:nvCxnSpPr>
            <p:cNvPr id="28" name="Straight Arrow Connector 27"/>
            <p:cNvCxnSpPr>
              <a:stCxn id="27" idx="1"/>
            </p:cNvCxnSpPr>
            <p:nvPr/>
          </p:nvCxnSpPr>
          <p:spPr bwMode="auto">
            <a:xfrm flipH="1">
              <a:off x="6372200" y="3901698"/>
              <a:ext cx="718824" cy="6794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2" name="Freeform 31"/>
          <p:cNvSpPr/>
          <p:nvPr/>
        </p:nvSpPr>
        <p:spPr>
          <a:xfrm>
            <a:off x="4433776" y="4609662"/>
            <a:ext cx="282240" cy="302589"/>
          </a:xfrm>
          <a:custGeom>
            <a:avLst/>
            <a:gdLst>
              <a:gd name="connsiteX0" fmla="*/ 0 w 202018"/>
              <a:gd name="connsiteY0" fmla="*/ 682255 h 692888"/>
              <a:gd name="connsiteX1" fmla="*/ 85060 w 202018"/>
              <a:gd name="connsiteY1" fmla="*/ 1772 h 692888"/>
              <a:gd name="connsiteX2" fmla="*/ 202018 w 202018"/>
              <a:gd name="connsiteY2" fmla="*/ 692888 h 692888"/>
            </a:gdLst>
            <a:ahLst/>
            <a:cxnLst>
              <a:cxn ang="0">
                <a:pos x="connsiteX0" y="connsiteY0"/>
              </a:cxn>
              <a:cxn ang="0">
                <a:pos x="connsiteX1" y="connsiteY1"/>
              </a:cxn>
              <a:cxn ang="0">
                <a:pos x="connsiteX2" y="connsiteY2"/>
              </a:cxn>
            </a:cxnLst>
            <a:rect l="l" t="t" r="r" b="b"/>
            <a:pathLst>
              <a:path w="202018" h="692888">
                <a:moveTo>
                  <a:pt x="0" y="682255"/>
                </a:moveTo>
                <a:cubicBezTo>
                  <a:pt x="25695" y="341127"/>
                  <a:pt x="51390" y="0"/>
                  <a:pt x="85060" y="1772"/>
                </a:cubicBezTo>
                <a:cubicBezTo>
                  <a:pt x="118730" y="3544"/>
                  <a:pt x="160374" y="348216"/>
                  <a:pt x="202018" y="692888"/>
                </a:cubicBezTo>
              </a:path>
            </a:pathLst>
          </a:custGeom>
          <a:ln w="2857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6" name="Title 1"/>
          <p:cNvSpPr>
            <a:spLocks noGrp="1"/>
          </p:cNvSpPr>
          <p:nvPr>
            <p:ph type="title"/>
          </p:nvPr>
        </p:nvSpPr>
        <p:spPr>
          <a:xfrm>
            <a:off x="611188" y="215900"/>
            <a:ext cx="8024812" cy="922338"/>
          </a:xfrm>
        </p:spPr>
        <p:txBody>
          <a:bodyPr/>
          <a:lstStyle/>
          <a:p>
            <a:r>
              <a:rPr lang="en-US" smtClean="0"/>
              <a:t>Golden ratio in software</a:t>
            </a:r>
            <a:endParaRPr lang="en-US" dirty="0" smtClean="0"/>
          </a:p>
        </p:txBody>
      </p:sp>
    </p:spTree>
    <p:extLst>
      <p:ext uri="{BB962C8B-B14F-4D97-AF65-F5344CB8AC3E}">
        <p14:creationId xmlns:p14="http://schemas.microsoft.com/office/powerpoint/2010/main" val="326928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1092</Words>
  <Application>Microsoft Office PowerPoint</Application>
  <PresentationFormat>On-screen Show (4:3)</PresentationFormat>
  <Paragraphs>207</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In art and architecture (hmm)</vt:lpstr>
      <vt:lpstr>PowerPoint Presentation</vt:lpstr>
      <vt:lpstr>In engineering</vt:lpstr>
      <vt:lpstr>In design</vt:lpstr>
      <vt:lpstr>Golden ratio in software</vt:lpstr>
      <vt:lpstr>Golden ratio in software</vt:lpstr>
      <vt:lpstr>Golden ratio in software</vt:lpstr>
      <vt:lpstr>Golden ratio in nature</vt:lpstr>
      <vt:lpstr>Golden ratio in nature</vt:lpstr>
      <vt:lpstr>Golden ratio in nature</vt:lpstr>
      <vt:lpstr>Golden ratio in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Technische Universiteit Eindhoven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Industrial Design</dc:creator>
  <cp:lastModifiedBy>Industrial Design</cp:lastModifiedBy>
  <cp:revision>15</cp:revision>
  <dcterms:created xsi:type="dcterms:W3CDTF">2016-02-12T15:58:48Z</dcterms:created>
  <dcterms:modified xsi:type="dcterms:W3CDTF">2016-02-12T21:27:59Z</dcterms:modified>
</cp:coreProperties>
</file>