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52" r:id="rId1"/>
    <p:sldMasterId id="2147483654" r:id="rId2"/>
    <p:sldMasterId id="2147483656" r:id="rId3"/>
  </p:sldMasterIdLst>
  <p:notesMasterIdLst>
    <p:notesMasterId r:id="rId65"/>
  </p:notesMasterIdLst>
  <p:sldIdLst>
    <p:sldId id="256" r:id="rId4"/>
    <p:sldId id="273" r:id="rId5"/>
    <p:sldId id="296" r:id="rId6"/>
    <p:sldId id="354" r:id="rId7"/>
    <p:sldId id="324" r:id="rId8"/>
    <p:sldId id="373" r:id="rId9"/>
    <p:sldId id="374" r:id="rId10"/>
    <p:sldId id="375" r:id="rId11"/>
    <p:sldId id="376" r:id="rId12"/>
    <p:sldId id="377" r:id="rId13"/>
    <p:sldId id="378" r:id="rId14"/>
    <p:sldId id="379" r:id="rId15"/>
    <p:sldId id="380" r:id="rId16"/>
    <p:sldId id="381" r:id="rId17"/>
    <p:sldId id="392" r:id="rId18"/>
    <p:sldId id="355" r:id="rId19"/>
    <p:sldId id="357" r:id="rId20"/>
    <p:sldId id="356" r:id="rId21"/>
    <p:sldId id="358" r:id="rId22"/>
    <p:sldId id="359" r:id="rId23"/>
    <p:sldId id="393" r:id="rId24"/>
    <p:sldId id="360" r:id="rId25"/>
    <p:sldId id="325" r:id="rId26"/>
    <p:sldId id="362" r:id="rId27"/>
    <p:sldId id="361" r:id="rId28"/>
    <p:sldId id="424" r:id="rId29"/>
    <p:sldId id="363" r:id="rId30"/>
    <p:sldId id="423" r:id="rId31"/>
    <p:sldId id="394" r:id="rId32"/>
    <p:sldId id="395" r:id="rId33"/>
    <p:sldId id="364" r:id="rId34"/>
    <p:sldId id="396" r:id="rId35"/>
    <p:sldId id="397" r:id="rId36"/>
    <p:sldId id="398" r:id="rId37"/>
    <p:sldId id="399" r:id="rId38"/>
    <p:sldId id="400" r:id="rId39"/>
    <p:sldId id="401" r:id="rId40"/>
    <p:sldId id="402" r:id="rId41"/>
    <p:sldId id="403" r:id="rId42"/>
    <p:sldId id="404" r:id="rId43"/>
    <p:sldId id="405" r:id="rId44"/>
    <p:sldId id="406" r:id="rId45"/>
    <p:sldId id="407" r:id="rId46"/>
    <p:sldId id="408" r:id="rId47"/>
    <p:sldId id="409" r:id="rId48"/>
    <p:sldId id="410" r:id="rId49"/>
    <p:sldId id="365" r:id="rId50"/>
    <p:sldId id="413" r:id="rId51"/>
    <p:sldId id="414" r:id="rId52"/>
    <p:sldId id="415" r:id="rId53"/>
    <p:sldId id="416" r:id="rId54"/>
    <p:sldId id="417" r:id="rId55"/>
    <p:sldId id="418" r:id="rId56"/>
    <p:sldId id="419" r:id="rId57"/>
    <p:sldId id="367" r:id="rId58"/>
    <p:sldId id="366" r:id="rId59"/>
    <p:sldId id="368" r:id="rId60"/>
    <p:sldId id="369" r:id="rId61"/>
    <p:sldId id="370" r:id="rId62"/>
    <p:sldId id="371" r:id="rId63"/>
    <p:sldId id="372" r:id="rId64"/>
  </p:sldIdLst>
  <p:sldSz cx="9144000" cy="6858000" type="screen4x3"/>
  <p:notesSz cx="6858000" cy="92964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sé Spanjaard" initials="" lastIdx="0" clrIdx="0"/>
  <p:cmAuthor id="1" name="TU/e" initials="" lastIdx="1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49" autoAdjust="0"/>
    <p:restoredTop sz="84390" autoAdjust="0"/>
  </p:normalViewPr>
  <p:slideViewPr>
    <p:cSldViewPr>
      <p:cViewPr varScale="1">
        <p:scale>
          <a:sx n="68" d="100"/>
          <a:sy n="68" d="100"/>
        </p:scale>
        <p:origin x="792" y="3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5790"/>
            <a:ext cx="54864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Click to edit Master text styles</a:t>
            </a:r>
          </a:p>
          <a:p>
            <a:pPr lvl="1"/>
            <a:r>
              <a:rPr lang="nl-NL" noProof="0"/>
              <a:t>Second level</a:t>
            </a:r>
          </a:p>
          <a:p>
            <a:pPr lvl="2"/>
            <a:r>
              <a:rPr lang="nl-NL" noProof="0"/>
              <a:t>Third level</a:t>
            </a:r>
          </a:p>
          <a:p>
            <a:pPr lvl="3"/>
            <a:r>
              <a:rPr lang="nl-NL" noProof="0"/>
              <a:t>Fourth level</a:t>
            </a:r>
          </a:p>
          <a:p>
            <a:pPr lvl="4"/>
            <a:r>
              <a:rPr lang="nl-NL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0AF45E1-4CD0-4C38-80B4-0F591BEC815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58650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5F1916-A924-4EDE-95BA-11A8AB703516}" type="slidenum">
              <a:rPr lang="nl-NL" smtClean="0"/>
              <a:pPr/>
              <a:t>0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929D6-57C9-4BD5-BEE2-7415E593FE7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929D6-57C9-4BD5-BEE2-7415E593FE7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929D6-57C9-4BD5-BEE2-7415E593FE7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929D6-57C9-4BD5-BEE2-7415E593FE7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929D6-57C9-4BD5-BEE2-7415E593FE7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929D6-57C9-4BD5-BEE2-7415E593FE7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The first processing example</a:t>
            </a:r>
            <a:r>
              <a:rPr lang="en-US" baseline="0" dirty="0"/>
              <a:t> shows if/then/else and printing booleans, also the use of the ternairy operator instead of if/then/else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The second</a:t>
            </a:r>
            <a:r>
              <a:rPr lang="en-US" baseline="0" dirty="0"/>
              <a:t> processing example is a demo with 4 circles to play around with and demonstrate the first simple things you can do using variables, operators and if/then/else. When opening the sketch, below the actual code (scroll down) are remarks on how to alter the example in a step wise fashion to demonstrate some stuff.</a:t>
            </a:r>
            <a:endParaRPr lang="en-US" dirty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EEAC11-B28A-4480-B0FD-3940F289E076}" type="slidenum">
              <a:rPr lang="nl-NL" smtClean="0"/>
              <a:pPr/>
              <a:t>15</a:t>
            </a:fld>
            <a:endParaRPr lang="nl-N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The first processing example</a:t>
            </a:r>
            <a:r>
              <a:rPr lang="en-US" baseline="0" dirty="0"/>
              <a:t> shows if/then/else and printing booleans, also the use of the ternairy operator instead of if/then/else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The second</a:t>
            </a:r>
            <a:r>
              <a:rPr lang="en-US" baseline="0" dirty="0"/>
              <a:t> processing example is a demo with 4 circles to play around with and demonstrate the first simple things you can do using variables, operators and if/then/else. When opening the sketch, below the actual code (scroll down) are remarks on how to alter the example in a step wise fashion to demonstrate some stuff.</a:t>
            </a:r>
            <a:endParaRPr lang="en-US" dirty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EEAC11-B28A-4480-B0FD-3940F289E076}" type="slidenum">
              <a:rPr lang="nl-NL" smtClean="0"/>
              <a:pPr/>
              <a:t>16</a:t>
            </a:fld>
            <a:endParaRPr lang="nl-N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The first processing example</a:t>
            </a:r>
            <a:r>
              <a:rPr lang="en-US" baseline="0" dirty="0"/>
              <a:t> shows if/then/else and printing booleans, also the use of the ternairy operator instead of if/then/else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The second</a:t>
            </a:r>
            <a:r>
              <a:rPr lang="en-US" baseline="0" dirty="0"/>
              <a:t> processing example is a demo with 4 circles to play around with and demonstrate the first simple things you can do using variables, operators and if/then/else. When opening the sketch, below the actual code (scroll down) are remarks on how to alter the example in a step wise fashion to demonstrate some stuff.</a:t>
            </a:r>
            <a:endParaRPr lang="en-US" dirty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EEAC11-B28A-4480-B0FD-3940F289E076}" type="slidenum">
              <a:rPr lang="nl-NL" smtClean="0"/>
              <a:pPr/>
              <a:t>17</a:t>
            </a:fld>
            <a:endParaRPr lang="nl-N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The first processing example</a:t>
            </a:r>
            <a:r>
              <a:rPr lang="en-US" baseline="0" dirty="0"/>
              <a:t> shows if/then/else and printing booleans, also the use of the ternairy operator instead of if/then/else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The second</a:t>
            </a:r>
            <a:r>
              <a:rPr lang="en-US" baseline="0" dirty="0"/>
              <a:t> processing example is a demo with 4 circles to play around with and demonstrate the first simple things you can do using variables, operators and if/then/else. When opening the sketch, below the actual code (scroll down) are remarks on how to alter the example in a step wise fashion to demonstrate some stuff.</a:t>
            </a:r>
            <a:endParaRPr lang="en-US" dirty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EEAC11-B28A-4480-B0FD-3940F289E076}" type="slidenum">
              <a:rPr lang="nl-NL" smtClean="0"/>
              <a:pPr/>
              <a:t>18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55BCAF-62FC-4C17-BE4E-A5731A015532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The first processing example</a:t>
            </a:r>
            <a:r>
              <a:rPr lang="en-US" baseline="0" dirty="0"/>
              <a:t> shows if/then/else and printing booleans, also the use of the ternairy operator instead of if/then/else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The second</a:t>
            </a:r>
            <a:r>
              <a:rPr lang="en-US" baseline="0" dirty="0"/>
              <a:t> processing example is a demo with 4 circles to play around with and demonstrate the first simple things you can do using variables, operators and if/then/else. When opening the sketch, below the actual code (scroll down) are remarks on how to alter the example in a step wise fashion to demonstrate some stuff.</a:t>
            </a:r>
            <a:endParaRPr lang="en-US" dirty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EEAC11-B28A-4480-B0FD-3940F289E076}" type="slidenum">
              <a:rPr lang="nl-NL" smtClean="0"/>
              <a:pPr/>
              <a:t>19</a:t>
            </a:fld>
            <a:endParaRPr lang="nl-N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The first processing example</a:t>
            </a:r>
            <a:r>
              <a:rPr lang="en-US" baseline="0" dirty="0"/>
              <a:t> shows if/then/else and printing booleans, also the use of the ternairy operator instead of if/then/else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The second</a:t>
            </a:r>
            <a:r>
              <a:rPr lang="en-US" baseline="0" dirty="0"/>
              <a:t> processing example is a demo with 4 circles to play around with and demonstrate the first simple things you can do using variables, operators and if/then/else. When opening the sketch, below the actual code (scroll down) are remarks on how to alter the example in a step wise fashion to demonstrate some stuff.</a:t>
            </a:r>
            <a:endParaRPr lang="en-US" dirty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EEAC11-B28A-4480-B0FD-3940F289E076}" type="slidenum">
              <a:rPr lang="nl-NL" smtClean="0"/>
              <a:pPr/>
              <a:t>20</a:t>
            </a:fld>
            <a:endParaRPr lang="nl-N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55BCAF-62FC-4C17-BE4E-A5731A015532}" type="slidenum">
              <a:rPr lang="nl-NL" smtClean="0"/>
              <a:pPr/>
              <a:t>21</a:t>
            </a:fld>
            <a:endParaRPr lang="nl-N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The first processing example</a:t>
            </a:r>
            <a:r>
              <a:rPr lang="en-US" baseline="0" dirty="0"/>
              <a:t> shows if/then/else and printing booleans, also the use of the ternairy operator instead of if/then/else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The second</a:t>
            </a:r>
            <a:r>
              <a:rPr lang="en-US" baseline="0" dirty="0"/>
              <a:t> processing example is a demo with 4 circles to play around with and demonstrate the first simple things you can do using variables, operators and if/then/else. When opening the sketch, below the actual code (scroll down) are remarks on how to alter the example in a step wise fashion to demonstrate some stuff.</a:t>
            </a:r>
            <a:endParaRPr lang="en-US" dirty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EEAC11-B28A-4480-B0FD-3940F289E076}" type="slidenum">
              <a:rPr lang="nl-NL" smtClean="0"/>
              <a:pPr/>
              <a:t>22</a:t>
            </a:fld>
            <a:endParaRPr lang="nl-N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The first processing example</a:t>
            </a:r>
            <a:r>
              <a:rPr lang="en-US" baseline="0" dirty="0"/>
              <a:t> shows if/then/else and printing booleans, also the use of the ternairy operator instead of if/then/else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The second</a:t>
            </a:r>
            <a:r>
              <a:rPr lang="en-US" baseline="0" dirty="0"/>
              <a:t> processing example is a demo with 4 circles to play around with and demonstrate the first simple things you can do using variables, operators and if/then/else. When opening the sketch, below the actual code (scroll down) are remarks on how to alter the example in a step wise fashion to demonstrate some stuff.</a:t>
            </a:r>
            <a:endParaRPr lang="en-US" dirty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EEAC11-B28A-4480-B0FD-3940F289E076}" type="slidenum">
              <a:rPr lang="nl-NL" smtClean="0"/>
              <a:pPr/>
              <a:t>23</a:t>
            </a:fld>
            <a:endParaRPr lang="nl-N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The first processing example</a:t>
            </a:r>
            <a:r>
              <a:rPr lang="en-US" baseline="0" dirty="0"/>
              <a:t> shows if/then/else and printing booleans, also the use of the ternairy operator instead of if/then/else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The second</a:t>
            </a:r>
            <a:r>
              <a:rPr lang="en-US" baseline="0" dirty="0"/>
              <a:t> processing example is a demo with 4 circles to play around with and demonstrate the first simple things you can do using variables, operators and if/then/else. When opening the sketch, below the actual code (scroll down) are remarks on how to alter the example in a step wise fashion to demonstrate some stuff.</a:t>
            </a:r>
            <a:endParaRPr lang="en-US" dirty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EEAC11-B28A-4480-B0FD-3940F289E076}" type="slidenum">
              <a:rPr lang="nl-NL" smtClean="0"/>
              <a:pPr/>
              <a:t>24</a:t>
            </a:fld>
            <a:endParaRPr lang="nl-N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The first processing example</a:t>
            </a:r>
            <a:r>
              <a:rPr lang="en-US" baseline="0" dirty="0"/>
              <a:t> shows if/then/else and printing booleans, also the use of the ternairy operator instead of if/then/else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The second</a:t>
            </a:r>
            <a:r>
              <a:rPr lang="en-US" baseline="0" dirty="0"/>
              <a:t> processing example is a demo with 4 circles to play around with and demonstrate the first simple things you can do using variables, operators and if/then/else. When opening the sketch, below the actual code (scroll down) are remarks on how to alter the example in a step wise fashion to demonstrate some stuff.</a:t>
            </a:r>
            <a:endParaRPr lang="en-US" dirty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EEAC11-B28A-4480-B0FD-3940F289E076}" type="slidenum">
              <a:rPr lang="nl-NL" smtClean="0"/>
              <a:pPr/>
              <a:t>26</a:t>
            </a:fld>
            <a:endParaRPr lang="nl-N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634F9-6FDE-4393-BB57-4F88D35D5E3A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F45E1-4CD0-4C38-80B4-0F591BEC8152}" type="slidenum">
              <a:rPr lang="nl-NL" smtClean="0"/>
              <a:pPr>
                <a:defRPr/>
              </a:pPr>
              <a:t>28</a:t>
            </a:fld>
            <a:endParaRPr lang="nl-NL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F45E1-4CD0-4C38-80B4-0F591BEC8152}" type="slidenum">
              <a:rPr lang="nl-NL" smtClean="0"/>
              <a:pPr>
                <a:defRPr/>
              </a:pPr>
              <a:t>29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55BCAF-62FC-4C17-BE4E-A5731A015532}" type="slidenum">
              <a:rPr lang="nl-NL" smtClean="0"/>
              <a:pPr/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The first processing example</a:t>
            </a:r>
            <a:r>
              <a:rPr lang="en-US" baseline="0" dirty="0"/>
              <a:t> shows if/then/else and printing booleans, also the use of the ternairy operator instead of if/then/else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The second</a:t>
            </a:r>
            <a:r>
              <a:rPr lang="en-US" baseline="0" dirty="0"/>
              <a:t> processing example is a demo with 4 circles to play around with and demonstrate the first simple things you can do using variables, operators and if/then/else. When opening the sketch, below the actual code (scroll down) are remarks on how to alter the example in a step wise fashion to demonstrate some stuff.</a:t>
            </a:r>
            <a:endParaRPr lang="en-US" dirty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EEAC11-B28A-4480-B0FD-3940F289E076}" type="slidenum">
              <a:rPr lang="nl-NL" smtClean="0"/>
              <a:pPr/>
              <a:t>30</a:t>
            </a:fld>
            <a:endParaRPr lang="nl-NL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F45E1-4CD0-4C38-80B4-0F591BEC8152}" type="slidenum">
              <a:rPr lang="nl-NL" smtClean="0"/>
              <a:pPr>
                <a:defRPr/>
              </a:pPr>
              <a:t>31</a:t>
            </a:fld>
            <a:endParaRPr lang="nl-NL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F45E1-4CD0-4C38-80B4-0F591BEC8152}" type="slidenum">
              <a:rPr lang="nl-NL" smtClean="0"/>
              <a:pPr>
                <a:defRPr/>
              </a:pPr>
              <a:t>32</a:t>
            </a:fld>
            <a:endParaRPr lang="nl-NL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F45E1-4CD0-4C38-80B4-0F591BEC8152}" type="slidenum">
              <a:rPr lang="nl-NL" smtClean="0"/>
              <a:pPr>
                <a:defRPr/>
              </a:pPr>
              <a:t>33</a:t>
            </a:fld>
            <a:endParaRPr lang="nl-NL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F45E1-4CD0-4C38-80B4-0F591BEC8152}" type="slidenum">
              <a:rPr lang="nl-NL" smtClean="0"/>
              <a:pPr>
                <a:defRPr/>
              </a:pPr>
              <a:t>34</a:t>
            </a:fld>
            <a:endParaRPr lang="nl-NL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F45E1-4CD0-4C38-80B4-0F591BEC8152}" type="slidenum">
              <a:rPr lang="nl-NL" smtClean="0"/>
              <a:pPr>
                <a:defRPr/>
              </a:pPr>
              <a:t>35</a:t>
            </a:fld>
            <a:endParaRPr lang="nl-NL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F45E1-4CD0-4C38-80B4-0F591BEC8152}" type="slidenum">
              <a:rPr lang="nl-NL" smtClean="0"/>
              <a:pPr>
                <a:defRPr/>
              </a:pPr>
              <a:t>36</a:t>
            </a:fld>
            <a:endParaRPr lang="nl-NL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F45E1-4CD0-4C38-80B4-0F591BEC8152}" type="slidenum">
              <a:rPr lang="nl-NL" smtClean="0"/>
              <a:pPr>
                <a:defRPr/>
              </a:pPr>
              <a:t>37</a:t>
            </a:fld>
            <a:endParaRPr lang="nl-NL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F45E1-4CD0-4C38-80B4-0F591BEC8152}" type="slidenum">
              <a:rPr lang="nl-NL" smtClean="0"/>
              <a:pPr>
                <a:defRPr/>
              </a:pPr>
              <a:t>38</a:t>
            </a:fld>
            <a:endParaRPr lang="nl-NL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F45E1-4CD0-4C38-80B4-0F591BEC8152}" type="slidenum">
              <a:rPr lang="nl-NL" smtClean="0"/>
              <a:pPr>
                <a:defRPr/>
              </a:pPr>
              <a:t>39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The first processing example</a:t>
            </a:r>
            <a:r>
              <a:rPr lang="en-US" baseline="0" dirty="0"/>
              <a:t> shows if/then/else and printing booleans, also the use of the ternairy operator instead of if/then/else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The second</a:t>
            </a:r>
            <a:r>
              <a:rPr lang="en-US" baseline="0" dirty="0"/>
              <a:t> processing example is a demo with 4 circles to play around with and demonstrate the first simple things you can do using variables, operators and if/then/else. When opening the sketch, below the actual code (scroll down) are remarks on how to alter the example in a step wise fashion to demonstrate some stuff.</a:t>
            </a:r>
            <a:endParaRPr lang="en-US" dirty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EEAC11-B28A-4480-B0FD-3940F289E076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F45E1-4CD0-4C38-80B4-0F591BEC8152}" type="slidenum">
              <a:rPr lang="nl-NL" smtClean="0"/>
              <a:pPr>
                <a:defRPr/>
              </a:pPr>
              <a:t>40</a:t>
            </a:fld>
            <a:endParaRPr lang="nl-NL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F45E1-4CD0-4C38-80B4-0F591BEC8152}" type="slidenum">
              <a:rPr lang="nl-NL" smtClean="0"/>
              <a:pPr>
                <a:defRPr/>
              </a:pPr>
              <a:t>41</a:t>
            </a:fld>
            <a:endParaRPr lang="nl-NL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F45E1-4CD0-4C38-80B4-0F591BEC8152}" type="slidenum">
              <a:rPr lang="nl-NL" smtClean="0"/>
              <a:pPr>
                <a:defRPr/>
              </a:pPr>
              <a:t>42</a:t>
            </a:fld>
            <a:endParaRPr lang="nl-NL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F45E1-4CD0-4C38-80B4-0F591BEC8152}" type="slidenum">
              <a:rPr lang="nl-NL" smtClean="0"/>
              <a:pPr>
                <a:defRPr/>
              </a:pPr>
              <a:t>43</a:t>
            </a:fld>
            <a:endParaRPr lang="nl-NL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F45E1-4CD0-4C38-80B4-0F591BEC8152}" type="slidenum">
              <a:rPr lang="nl-NL" smtClean="0"/>
              <a:pPr>
                <a:defRPr/>
              </a:pPr>
              <a:t>44</a:t>
            </a:fld>
            <a:endParaRPr lang="nl-NL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F45E1-4CD0-4C38-80B4-0F591BEC8152}" type="slidenum">
              <a:rPr lang="nl-NL" smtClean="0"/>
              <a:pPr>
                <a:defRPr/>
              </a:pPr>
              <a:t>45</a:t>
            </a:fld>
            <a:endParaRPr lang="nl-NL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The first processing example</a:t>
            </a:r>
            <a:r>
              <a:rPr lang="en-US" baseline="0" dirty="0"/>
              <a:t> shows if/then/else and printing booleans, also the use of the ternairy operator instead of if/then/else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The second</a:t>
            </a:r>
            <a:r>
              <a:rPr lang="en-US" baseline="0" dirty="0"/>
              <a:t> processing example is a demo with 4 circles to play around with and demonstrate the first simple things you can do using variables, operators and if/then/else. When opening the sketch, below the actual code (scroll down) are remarks on how to alter the example in a step wise fashion to demonstrate some stuff.</a:t>
            </a:r>
            <a:endParaRPr lang="en-US" dirty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EEAC11-B28A-4480-B0FD-3940F289E076}" type="slidenum">
              <a:rPr lang="nl-NL" smtClean="0"/>
              <a:pPr/>
              <a:t>46</a:t>
            </a:fld>
            <a:endParaRPr lang="nl-NL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F45E1-4CD0-4C38-80B4-0F591BEC8152}" type="slidenum">
              <a:rPr lang="nl-NL" smtClean="0"/>
              <a:pPr>
                <a:defRPr/>
              </a:pPr>
              <a:t>47</a:t>
            </a:fld>
            <a:endParaRPr lang="nl-NL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F45E1-4CD0-4C38-80B4-0F591BEC8152}" type="slidenum">
              <a:rPr lang="nl-NL" smtClean="0"/>
              <a:pPr>
                <a:defRPr/>
              </a:pPr>
              <a:t>48</a:t>
            </a:fld>
            <a:endParaRPr lang="nl-NL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F45E1-4CD0-4C38-80B4-0F591BEC8152}" type="slidenum">
              <a:rPr lang="nl-NL" smtClean="0"/>
              <a:pPr>
                <a:defRPr/>
              </a:pPr>
              <a:t>49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The first processing example</a:t>
            </a:r>
            <a:r>
              <a:rPr lang="en-US" baseline="0" dirty="0"/>
              <a:t> shows if/then/else and printing booleans, also the use of the ternairy operator instead of if/then/else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The second</a:t>
            </a:r>
            <a:r>
              <a:rPr lang="en-US" baseline="0" dirty="0"/>
              <a:t> processing example is a demo with 4 circles to play around with and demonstrate the first simple things you can do using variables, operators and if/then/else. When opening the sketch, below the actual code (scroll down) are remarks on how to alter the example in a step wise fashion to demonstrate some stuff.</a:t>
            </a:r>
            <a:endParaRPr lang="en-US" dirty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EEAC11-B28A-4480-B0FD-3940F289E076}" type="slidenum">
              <a:rPr lang="nl-NL" smtClean="0"/>
              <a:pPr/>
              <a:t>4</a:t>
            </a:fld>
            <a:endParaRPr lang="nl-NL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F45E1-4CD0-4C38-80B4-0F591BEC8152}" type="slidenum">
              <a:rPr lang="nl-NL" smtClean="0"/>
              <a:pPr>
                <a:defRPr/>
              </a:pPr>
              <a:t>50</a:t>
            </a:fld>
            <a:endParaRPr lang="nl-NL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F45E1-4CD0-4C38-80B4-0F591BEC8152}" type="slidenum">
              <a:rPr lang="nl-NL" smtClean="0"/>
              <a:pPr>
                <a:defRPr/>
              </a:pPr>
              <a:t>51</a:t>
            </a:fld>
            <a:endParaRPr lang="nl-NL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F45E1-4CD0-4C38-80B4-0F591BEC8152}" type="slidenum">
              <a:rPr lang="nl-NL" smtClean="0"/>
              <a:pPr>
                <a:defRPr/>
              </a:pPr>
              <a:t>52</a:t>
            </a:fld>
            <a:endParaRPr lang="nl-NL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F45E1-4CD0-4C38-80B4-0F591BEC8152}" type="slidenum">
              <a:rPr lang="nl-NL" smtClean="0"/>
              <a:pPr>
                <a:defRPr/>
              </a:pPr>
              <a:t>53</a:t>
            </a:fld>
            <a:endParaRPr lang="nl-NL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55BCAF-62FC-4C17-BE4E-A5731A015532}" type="slidenum">
              <a:rPr lang="nl-NL" smtClean="0"/>
              <a:pPr/>
              <a:t>54</a:t>
            </a:fld>
            <a:endParaRPr lang="nl-NL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The first processing example</a:t>
            </a:r>
            <a:r>
              <a:rPr lang="en-US" baseline="0" dirty="0"/>
              <a:t> shows if/then/else and printing booleans, also the use of the ternairy operator instead of if/then/else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The second</a:t>
            </a:r>
            <a:r>
              <a:rPr lang="en-US" baseline="0" dirty="0"/>
              <a:t> processing example is a demo with 4 circles to play around with and demonstrate the first simple things you can do using variables, operators and if/then/else. When opening the sketch, below the actual code (scroll down) are remarks on how to alter the example in a step wise fashion to demonstrate some stuff.</a:t>
            </a:r>
            <a:endParaRPr lang="en-US" dirty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EEAC11-B28A-4480-B0FD-3940F289E076}" type="slidenum">
              <a:rPr lang="nl-NL" smtClean="0"/>
              <a:pPr/>
              <a:t>55</a:t>
            </a:fld>
            <a:endParaRPr lang="nl-NL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The first processing example</a:t>
            </a:r>
            <a:r>
              <a:rPr lang="en-US" baseline="0" dirty="0"/>
              <a:t> shows if/then/else and printing booleans, also the use of the ternairy operator instead of if/then/else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The second</a:t>
            </a:r>
            <a:r>
              <a:rPr lang="en-US" baseline="0" dirty="0"/>
              <a:t> processing example is a demo with 4 circles to play around with and demonstrate the first simple things you can do using variables, operators and if/then/else. When opening the sketch, below the actual code (scroll down) are remarks on how to alter the example in a step wise fashion to demonstrate some stuff.</a:t>
            </a:r>
            <a:endParaRPr lang="en-US" dirty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EEAC11-B28A-4480-B0FD-3940F289E076}" type="slidenum">
              <a:rPr lang="nl-NL" smtClean="0"/>
              <a:pPr/>
              <a:t>56</a:t>
            </a:fld>
            <a:endParaRPr lang="nl-NL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The first processing example</a:t>
            </a:r>
            <a:r>
              <a:rPr lang="en-US" baseline="0" dirty="0"/>
              <a:t> shows if/then/else and printing booleans, also the use of the ternairy operator instead of if/then/else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The second</a:t>
            </a:r>
            <a:r>
              <a:rPr lang="en-US" baseline="0" dirty="0"/>
              <a:t> processing example is a demo with 4 circles to play around with and demonstrate the first simple things you can do using variables, operators and if/then/else. When opening the sketch, below the actual code (scroll down) are remarks on how to alter the example in a step wise fashion to demonstrate some stuff.</a:t>
            </a:r>
            <a:endParaRPr lang="en-US" dirty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EEAC11-B28A-4480-B0FD-3940F289E076}" type="slidenum">
              <a:rPr lang="nl-NL" smtClean="0"/>
              <a:pPr/>
              <a:t>57</a:t>
            </a:fld>
            <a:endParaRPr lang="nl-NL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The first processing example</a:t>
            </a:r>
            <a:r>
              <a:rPr lang="en-US" baseline="0" dirty="0"/>
              <a:t> shows if/then/else and printing booleans, also the use of the ternairy operator instead of if/then/else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The second</a:t>
            </a:r>
            <a:r>
              <a:rPr lang="en-US" baseline="0" dirty="0"/>
              <a:t> processing example is a demo with 4 circles to play around with and demonstrate the first simple things you can do using variables, operators and if/then/else. When opening the sketch, below the actual code (scroll down) are remarks on how to alter the example in a step wise fashion to demonstrate some stuff.</a:t>
            </a:r>
            <a:endParaRPr lang="en-US" dirty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EEAC11-B28A-4480-B0FD-3940F289E076}" type="slidenum">
              <a:rPr lang="nl-NL" smtClean="0"/>
              <a:pPr/>
              <a:t>58</a:t>
            </a:fld>
            <a:endParaRPr lang="nl-NL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The first processing example</a:t>
            </a:r>
            <a:r>
              <a:rPr lang="en-US" baseline="0" dirty="0"/>
              <a:t> shows if/then/else and printing booleans, also the use of the ternairy operator instead of if/then/else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The second</a:t>
            </a:r>
            <a:r>
              <a:rPr lang="en-US" baseline="0" dirty="0"/>
              <a:t> processing example is a demo with 4 circles to play around with and demonstrate the first simple things you can do using variables, operators and if/then/else. When opening the sketch, below the actual code (scroll down) are remarks on how to alter the example in a step wise fashion to demonstrate some stuff.</a:t>
            </a:r>
            <a:endParaRPr lang="en-US" dirty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EEAC11-B28A-4480-B0FD-3940F289E076}" type="slidenum">
              <a:rPr lang="nl-NL" smtClean="0"/>
              <a:pPr/>
              <a:t>59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929D6-57C9-4BD5-BEE2-7415E593FE7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The first processing example</a:t>
            </a:r>
            <a:r>
              <a:rPr lang="en-US" baseline="0" dirty="0"/>
              <a:t> shows if/then/else and printing booleans, also the use of the ternairy operator instead of if/then/else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The second</a:t>
            </a:r>
            <a:r>
              <a:rPr lang="en-US" baseline="0" dirty="0"/>
              <a:t> processing example is a demo with 4 circles to play around with and demonstrate the first simple things you can do using variables, operators and if/then/else. When opening the sketch, below the actual code (scroll down) are remarks on how to alter the example in a step wise fashion to demonstrate some stuff.</a:t>
            </a:r>
            <a:endParaRPr lang="en-US" dirty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EEAC11-B28A-4480-B0FD-3940F289E076}" type="slidenum">
              <a:rPr lang="nl-NL" smtClean="0"/>
              <a:pPr/>
              <a:t>60</a:t>
            </a:fld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929D6-57C9-4BD5-BEE2-7415E593FE7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929D6-57C9-4BD5-BEE2-7415E593FE7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929D6-57C9-4BD5-BEE2-7415E593FE7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619250"/>
            <a:ext cx="56165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238500"/>
            <a:ext cx="5113337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E6E45CBE-B202-4C41-9830-372F8F7ED60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2AD87-F354-4046-B858-0CA948398D63}" type="datetime1">
              <a:rPr lang="nl-NL"/>
              <a:pPr>
                <a:defRPr/>
              </a:pPr>
              <a:t>6-3-2016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215900"/>
            <a:ext cx="2005012" cy="5343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215900"/>
            <a:ext cx="5867400" cy="5343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B7C99E31-5008-4403-822C-B80C4DC7223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65152-873B-4BD4-B5F4-EA2416902263}" type="datetime1">
              <a:rPr lang="nl-NL"/>
              <a:pPr>
                <a:defRPr/>
              </a:pPr>
              <a:t>6-3-2016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eaLnBrk="0" hangingPunct="0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foto oranj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25" y="1125538"/>
            <a:ext cx="3571875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orange tit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619250"/>
            <a:ext cx="56165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238500"/>
            <a:ext cx="5113337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nl-NL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710F2CB7-F500-4C59-B1C1-078E41ADDF4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02DA4-71B9-494E-AB07-BD6FF35FB11D}" type="datetime1">
              <a:rPr lang="nl-NL"/>
              <a:pPr>
                <a:defRPr/>
              </a:pPr>
              <a:t>6-3-2016</a:t>
            </a:fld>
            <a:endParaRPr lang="nl-N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043D7558-2BF8-407D-9CB9-FC5938A262F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F9812-83AD-49AD-BA05-FC62AF393ACE}" type="datetime1">
              <a:rPr lang="nl-NL"/>
              <a:pPr>
                <a:defRPr/>
              </a:pPr>
              <a:t>6-3-2016</a:t>
            </a:fld>
            <a:endParaRPr lang="nl-N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600200"/>
            <a:ext cx="3919537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600200"/>
            <a:ext cx="3921125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1038C28A-BF3D-4B6E-8D76-9E3BD2BA827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F6D22-44DA-4574-AEA7-5C114DCA7596}" type="datetime1">
              <a:rPr lang="nl-NL"/>
              <a:pPr>
                <a:defRPr/>
              </a:pPr>
              <a:t>6-3-2016</a:t>
            </a:fld>
            <a:endParaRPr lang="nl-N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54A01864-5EEE-4D3A-A7CA-CCA0D5AB816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4578C-5CC4-4E91-B227-2B334F8DAFD4}" type="datetime1">
              <a:rPr lang="nl-NL"/>
              <a:pPr>
                <a:defRPr/>
              </a:pPr>
              <a:t>6-3-2016</a:t>
            </a:fld>
            <a:endParaRPr lang="nl-N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69E70F3D-AF8F-494B-B77A-BDD87E0DD72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4AD1E-5A1A-47C1-B5FE-6611C4F0ED09}" type="datetime1">
              <a:rPr lang="nl-NL"/>
              <a:pPr>
                <a:defRPr/>
              </a:pPr>
              <a:t>6-3-2016</a:t>
            </a:fld>
            <a:endParaRPr lang="nl-N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1D58829B-7F61-43F2-AD2E-F9CC93DEE3D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5345D-C2DC-4FB8-B282-D167A11515CE}" type="datetime1">
              <a:rPr lang="nl-NL"/>
              <a:pPr>
                <a:defRPr/>
              </a:pPr>
              <a:t>6-3-2016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Departement of Industrial Design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F53DEFC6-7B25-410E-843E-A1954438DED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7870A-1DCB-44A9-9D86-A96BB3B3146B}" type="datetime1">
              <a:rPr lang="nl-NL"/>
              <a:pPr>
                <a:defRPr/>
              </a:pPr>
              <a:t>6-3-2016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4988DCCC-8CBF-4FEE-83B3-83DBD85D200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07677-C1C0-4D0A-9829-9B4A17E38F86}" type="datetime1">
              <a:rPr lang="nl-NL"/>
              <a:pPr>
                <a:defRPr/>
              </a:pPr>
              <a:t>6-3-2016</a:t>
            </a:fld>
            <a:endParaRPr lang="nl-N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4EC195B9-905C-4A16-B51C-6F84142BC2E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CC488-D451-4D84-80D9-FA0231CF1ADD}" type="datetime1">
              <a:rPr lang="nl-NL"/>
              <a:pPr>
                <a:defRPr/>
              </a:pPr>
              <a:t>6-3-2016</a:t>
            </a:fld>
            <a:endParaRPr lang="nl-N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63A43F73-1849-475E-A611-0730D3C0AEE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6C726-663D-4A07-B13A-4133DE75A33B}" type="datetime1">
              <a:rPr lang="nl-NL"/>
              <a:pPr>
                <a:defRPr/>
              </a:pPr>
              <a:t>6-3-2016</a:t>
            </a:fld>
            <a:endParaRPr lang="nl-N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215900"/>
            <a:ext cx="2005012" cy="55229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215900"/>
            <a:ext cx="5867400" cy="5522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A7ED440D-E10E-4AF4-8259-B4B509F99B4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0517F-C046-45A8-95EE-B27950F6838F}" type="datetime1">
              <a:rPr lang="nl-NL"/>
              <a:pPr>
                <a:defRPr/>
              </a:pPr>
              <a:t>6-3-2016</a:t>
            </a:fld>
            <a:endParaRPr lang="nl-N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188" y="1619250"/>
            <a:ext cx="56165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Click to edit Master title style</a:t>
            </a:r>
          </a:p>
        </p:txBody>
      </p:sp>
      <p:sp>
        <p:nvSpPr>
          <p:cNvPr id="22016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238500"/>
            <a:ext cx="5113337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nl-NL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E8AF849F-4428-45F7-85E6-175AB457131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6D252-0C1A-4C2A-924C-807162E7699E}" type="datetime1">
              <a:rPr lang="nl-NL"/>
              <a:pPr>
                <a:defRPr/>
              </a:pPr>
              <a:t>6-3-2016</a:t>
            </a:fld>
            <a:endParaRPr lang="nl-NL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4EF6B12E-877A-4BD3-9A14-FE3CBA11E9B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79A7A-8582-470B-BB73-3292D84A5097}" type="datetime1">
              <a:rPr lang="nl-NL"/>
              <a:pPr>
                <a:defRPr/>
              </a:pPr>
              <a:t>6-3-2016</a:t>
            </a:fld>
            <a:endParaRPr lang="nl-NL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600200"/>
            <a:ext cx="3919537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600200"/>
            <a:ext cx="3921125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D8E696AE-65D9-44D2-B01D-84204506D92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99EEC-1E84-4CA5-9042-DF098859A180}" type="datetime1">
              <a:rPr lang="nl-NL"/>
              <a:pPr>
                <a:defRPr/>
              </a:pPr>
              <a:t>6-3-2016</a:t>
            </a:fld>
            <a:endParaRPr lang="nl-NL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82C9680A-F7D8-4D72-B921-98FE664CC05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9C0BF-1899-4838-A192-8290C5A6886A}" type="datetime1">
              <a:rPr lang="nl-NL"/>
              <a:pPr>
                <a:defRPr/>
              </a:pPr>
              <a:t>6-3-2016</a:t>
            </a:fld>
            <a:endParaRPr lang="nl-NL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CDA4291C-9F7E-4FDC-BF2A-D399BC8C0B0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B7396-8E42-4F2A-98DC-1D2425D79C60}" type="datetime1">
              <a:rPr lang="nl-NL"/>
              <a:pPr>
                <a:defRPr/>
              </a:pPr>
              <a:t>6-3-2016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BFB6D489-5F8B-4E98-A746-454F6B7C586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EFC86-8EE6-4E2A-BAE2-F0EF35BC38C4}" type="datetime1">
              <a:rPr lang="nl-NL"/>
              <a:pPr>
                <a:defRPr/>
              </a:pPr>
              <a:t>6-3-2016</a:t>
            </a:fld>
            <a:endParaRPr lang="nl-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8E0AFD47-F135-477B-8909-921AD1163FB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303D0-39DE-41E3-8DE6-C85A5DFDAF63}" type="datetime1">
              <a:rPr lang="nl-NL"/>
              <a:pPr>
                <a:defRPr/>
              </a:pPr>
              <a:t>6-3-2016</a:t>
            </a:fld>
            <a:endParaRPr lang="nl-NL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28132B75-FE2E-48FC-9D44-9A2A8367AA7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C16CB-6EE2-457B-B5C9-CB7497A7CB8A}" type="datetime1">
              <a:rPr lang="nl-NL"/>
              <a:pPr>
                <a:defRPr/>
              </a:pPr>
              <a:t>6-3-2016</a:t>
            </a:fld>
            <a:endParaRPr lang="nl-NL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0FF00525-9D98-4208-AB1A-614F3D8DEF2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DB5A7-7F56-4654-801B-71F84B60308D}" type="datetime1">
              <a:rPr lang="nl-NL"/>
              <a:pPr>
                <a:defRPr/>
              </a:pPr>
              <a:t>6-3-2016</a:t>
            </a:fld>
            <a:endParaRPr lang="nl-NL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5371CBC9-27C8-40A5-98F3-EACC00BF33D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81D6B-7A7A-46EE-99BE-B61356450F89}" type="datetime1">
              <a:rPr lang="nl-NL"/>
              <a:pPr>
                <a:defRPr/>
              </a:pPr>
              <a:t>6-3-2016</a:t>
            </a:fld>
            <a:endParaRPr lang="nl-NL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215900"/>
            <a:ext cx="2005012" cy="55229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215900"/>
            <a:ext cx="5867400" cy="5522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7FA1564B-918E-41E5-A1F8-B77B0354322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7F7AB-4869-451A-A42F-820F4AB25B79}" type="datetime1">
              <a:rPr lang="nl-NL"/>
              <a:pPr>
                <a:defRPr/>
              </a:pPr>
              <a:t>6-3-2016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600200"/>
            <a:ext cx="3921125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1600200"/>
            <a:ext cx="3921125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E8D1F0F8-26F2-4AC6-9565-8B883AEE4A4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338CF-DCD2-45C9-8D34-E7D08BE601B6}" type="datetime1">
              <a:rPr lang="nl-NL"/>
              <a:pPr>
                <a:defRPr/>
              </a:pPr>
              <a:t>6-3-2016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28619428-2926-4F97-81C6-C83FBAC7B3F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F7C54-12C8-4517-95BB-D26A64CAF7DC}" type="datetime1">
              <a:rPr lang="nl-NL"/>
              <a:pPr>
                <a:defRPr/>
              </a:pPr>
              <a:t>6-3-2016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AACB5AF0-40D1-4BA0-A21F-FD9769C849F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22065-3262-4332-BBD7-9E2F17C2E420}" type="datetime1">
              <a:rPr lang="nl-NL"/>
              <a:pPr>
                <a:defRPr/>
              </a:pPr>
              <a:t>6-3-2016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D68AC209-159A-46A2-81D7-7EDB17713A3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B291B-5017-451D-B517-A75CFB4D63EC}" type="datetime1">
              <a:rPr lang="nl-NL"/>
              <a:pPr>
                <a:defRPr/>
              </a:pPr>
              <a:t>6-3-2016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BC9E07D8-80AB-4307-A250-74B27737766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D7B41-2C39-480D-A923-32027ED67548}" type="datetime1">
              <a:rPr lang="nl-NL"/>
              <a:pPr>
                <a:defRPr/>
              </a:pPr>
              <a:t>6-3-2016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50AAC9B6-6FB5-4EBE-B872-B27CE1FA57B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3E2C9-736C-4BAA-8FCA-2AF444ABEE41}" type="datetime1">
              <a:rPr lang="nl-NL"/>
              <a:pPr>
                <a:defRPr/>
              </a:pPr>
              <a:t>6-3-2016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6" descr="orange ba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9820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215900"/>
            <a:ext cx="802481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48438"/>
            <a:ext cx="3598862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 dirty="0" smtClean="0"/>
            </a:lvl1pPr>
          </a:lstStyle>
          <a:p>
            <a:pPr>
              <a:defRPr/>
            </a:pPr>
            <a:r>
              <a:rPr lang="nl-NL"/>
              <a:t>/ Departement of Industrial Design</a:t>
            </a:r>
          </a:p>
        </p:txBody>
      </p:sp>
      <p:pic>
        <p:nvPicPr>
          <p:cNvPr id="1029" name="Picture 10" descr="date bar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19925" y="6408738"/>
            <a:ext cx="21240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48438"/>
            <a:ext cx="6096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nl-NL"/>
              <a:t>PAGE </a:t>
            </a:r>
            <a:fld id="{D1C9864D-83C5-495E-AE61-A5B033D5942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pic>
        <p:nvPicPr>
          <p:cNvPr id="1031" name="Picture 12" descr="log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602413" y="5978525"/>
            <a:ext cx="20304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7925" y="6548438"/>
            <a:ext cx="6477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D60FDF7-266D-44B8-A87C-03BF8723EB32}" type="datetime1">
              <a:rPr lang="nl-NL"/>
              <a:pPr>
                <a:defRPr/>
              </a:pPr>
              <a:t>6-3-2016</a:t>
            </a:fld>
            <a:endParaRPr lang="nl-NL"/>
          </a:p>
        </p:txBody>
      </p:sp>
      <p:sp>
        <p:nvSpPr>
          <p:cNvPr id="1033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00200"/>
            <a:ext cx="799465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69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2" r:id="rId12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68288" indent="-268288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36575" indent="-2667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n-lt"/>
        </a:defRPr>
      </a:lvl2pPr>
      <a:lvl3pPr marL="809625" indent="-2651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>
          <a:solidFill>
            <a:schemeClr val="tx1"/>
          </a:solidFill>
          <a:latin typeface="+mn-lt"/>
        </a:defRPr>
      </a:lvl3pPr>
      <a:lvl4pPr marL="1090613" indent="-2794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>
          <a:solidFill>
            <a:schemeClr val="tx1"/>
          </a:solidFill>
          <a:latin typeface="+mn-lt"/>
        </a:defRPr>
      </a:lvl4pPr>
      <a:lvl5pPr marL="1349375" indent="-257175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>
          <a:solidFill>
            <a:schemeClr val="tx1"/>
          </a:solidFill>
          <a:latin typeface="+mn-lt"/>
        </a:defRPr>
      </a:lvl5pPr>
      <a:lvl6pPr marL="18065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6pPr>
      <a:lvl7pPr marL="22637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7pPr>
      <a:lvl8pPr marL="27209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8pPr>
      <a:lvl9pPr marL="31781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7" descr="orange ba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89820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9" descr="date ba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19925" y="6408738"/>
            <a:ext cx="21240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215900"/>
            <a:ext cx="802481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title style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48438"/>
            <a:ext cx="3598862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48438"/>
            <a:ext cx="6096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nl-NL"/>
              <a:t>PAGE </a:t>
            </a:r>
            <a:fld id="{BF9634D8-C1E6-4922-9A1C-AAA19389934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pic>
        <p:nvPicPr>
          <p:cNvPr id="13319" name="Picture 11" descr="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02413" y="5978525"/>
            <a:ext cx="20304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7925" y="6548438"/>
            <a:ext cx="6477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5739175-A1DB-44B4-A18D-FBAAC572FE7A}" type="datetime1">
              <a:rPr lang="nl-NL"/>
              <a:pPr>
                <a:defRPr/>
              </a:pPr>
              <a:t>6-3-2016</a:t>
            </a:fld>
            <a:endParaRPr lang="nl-NL"/>
          </a:p>
        </p:txBody>
      </p:sp>
      <p:sp>
        <p:nvSpPr>
          <p:cNvPr id="1332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00200"/>
            <a:ext cx="7993062" cy="413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68288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51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814388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3pPr>
      <a:lvl4pPr marL="1069975" indent="-2540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4pPr>
      <a:lvl5pPr marL="1349375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5pPr>
      <a:lvl6pPr marL="18065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6pPr>
      <a:lvl7pPr marL="22637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7pPr>
      <a:lvl8pPr marL="27209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8pPr>
      <a:lvl9pPr marL="31781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1" descr="orange ba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89820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2" descr="date ba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19925" y="6408738"/>
            <a:ext cx="21240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215900"/>
            <a:ext cx="802481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title style</a:t>
            </a:r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48438"/>
            <a:ext cx="3598862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219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48438"/>
            <a:ext cx="6096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nl-NL"/>
              <a:t>PAGE </a:t>
            </a:r>
            <a:fld id="{D4F5CE54-20A2-44A6-A234-2DCF1EA7B7A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pic>
        <p:nvPicPr>
          <p:cNvPr id="25607" name="Picture 7" descr="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02413" y="5978525"/>
            <a:ext cx="20304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914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7925" y="6548438"/>
            <a:ext cx="6477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60828BD-FA67-4351-B1CD-9E44F16627A7}" type="datetime1">
              <a:rPr lang="nl-NL"/>
              <a:pPr>
                <a:defRPr/>
              </a:pPr>
              <a:t>6-3-2016</a:t>
            </a:fld>
            <a:endParaRPr lang="nl-NL"/>
          </a:p>
        </p:txBody>
      </p:sp>
      <p:sp>
        <p:nvSpPr>
          <p:cNvPr id="2560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00200"/>
            <a:ext cx="7993062" cy="413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68288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51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814388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3pPr>
      <a:lvl4pPr marL="1069975" indent="-2540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4pPr>
      <a:lvl5pPr marL="1349375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5pPr>
      <a:lvl6pPr marL="18065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6pPr>
      <a:lvl7pPr marL="22637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7pPr>
      <a:lvl8pPr marL="27209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8pPr>
      <a:lvl9pPr marL="31781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gallery.bridgesmathart.org/exhibitions/2012-bridges-conference/feijs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allery.bridgesmathart.org/exhibitions/2014-bridges-conference/feijs" TargetMode="External"/><Relationship Id="rId5" Type="http://schemas.openxmlformats.org/officeDocument/2006/relationships/hyperlink" Target="http://gallery.bridgesmathart.org/exhibitions/2013-bridges-conference/feijs" TargetMode="External"/><Relationship Id="rId4" Type="http://schemas.openxmlformats.org/officeDocument/2006/relationships/hyperlink" Target="http://gallery.bridgesmathart.org/exhibitions/2013-bridges-conference/mrhujun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ritton.disted.camosun.bc.ca/escher/jbescher.ht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M._C._Escher" TargetMode="External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Golden Ratio:</a:t>
            </a:r>
            <a:br>
              <a:rPr lang="en-US"/>
            </a:br>
            <a:r>
              <a:rPr lang="en-US"/>
              <a:t>Tessellations </a:t>
            </a:r>
            <a:r>
              <a:rPr lang="en-US" dirty="0"/>
              <a:t>Theory</a:t>
            </a:r>
          </a:p>
        </p:txBody>
      </p:sp>
      <p:sp>
        <p:nvSpPr>
          <p:cNvPr id="38914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Jun Hu and Loe Feijs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drowlord.com/art/favoriteArtists/m_c_escher/fullsize/08_Swa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071563"/>
            <a:ext cx="8620125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5830888" y="0"/>
            <a:ext cx="3313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400">
                <a:solidFill>
                  <a:schemeClr val="hlink"/>
                </a:solidFill>
              </a:rPr>
              <a:t>Het oneindige, M.C. Escher over eigen werk, Meulenhoff/Landshof 1986.</a:t>
            </a:r>
            <a:endParaRPr lang="en-US" sz="1400">
              <a:solidFill>
                <a:schemeClr val="hlink"/>
              </a:solidFill>
            </a:endParaRPr>
          </a:p>
        </p:txBody>
      </p:sp>
      <p:pic>
        <p:nvPicPr>
          <p:cNvPr id="9219" name="Picture 4" descr="1964esherBLZ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838200"/>
            <a:ext cx="661035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6" descr="http://www.log24.com/theory/images/EscherVerbum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5" y="1143000"/>
            <a:ext cx="3154363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5750" y="1000125"/>
            <a:ext cx="306863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http://www.log24.com/theory/images/EscherVerbum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1092200"/>
            <a:ext cx="6643687" cy="576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7885113" y="0"/>
            <a:ext cx="1258887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400">
                <a:solidFill>
                  <a:schemeClr val="hlink"/>
                </a:solidFill>
              </a:rPr>
              <a:t>Het oneindige, M.C. Escher over eigen werk, Meulenhoff /Landshof 1986.</a:t>
            </a:r>
            <a:endParaRPr lang="en-US" sz="1400">
              <a:solidFill>
                <a:schemeClr val="hlink"/>
              </a:solidFill>
            </a:endParaRP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0" y="0"/>
            <a:ext cx="3635375" cy="908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pic>
        <p:nvPicPr>
          <p:cNvPr id="11268" name="Picture 4" descr="1964esherBLZ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57150"/>
            <a:ext cx="6391275" cy="680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blogs.browardpalmbeach.com/juice/arts-EscherDayandNig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1438" y="1011238"/>
            <a:ext cx="9286876" cy="548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42" name="Picture 2" descr="bloemenH12z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4005263"/>
            <a:ext cx="1779588" cy="2257425"/>
          </a:xfrm>
          <a:prstGeom prst="rect">
            <a:avLst/>
          </a:prstGeom>
          <a:noFill/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76600" y="620713"/>
            <a:ext cx="5903913" cy="6237287"/>
            <a:chOff x="2041" y="391"/>
            <a:chExt cx="3719" cy="3929"/>
          </a:xfrm>
        </p:grpSpPr>
        <p:pic>
          <p:nvPicPr>
            <p:cNvPr id="61444" name="Picture 4" descr="WDKA10_JAAR2_3207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28" y="391"/>
              <a:ext cx="2350" cy="3523"/>
            </a:xfrm>
            <a:prstGeom prst="rect">
              <a:avLst/>
            </a:prstGeom>
            <a:noFill/>
          </p:spPr>
        </p:pic>
        <p:sp>
          <p:nvSpPr>
            <p:cNvPr id="61445" name="Text Box 5"/>
            <p:cNvSpPr txBox="1">
              <a:spLocks noChangeArrowheads="1"/>
            </p:cNvSpPr>
            <p:nvPr/>
          </p:nvSpPr>
          <p:spPr bwMode="auto">
            <a:xfrm>
              <a:off x="2041" y="4128"/>
              <a:ext cx="371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http://katinkata.blogspot.com/2010/06/photos-by-team-peter-stigter.html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79388" y="44450"/>
            <a:ext cx="7632700" cy="6559550"/>
            <a:chOff x="113" y="28"/>
            <a:chExt cx="4808" cy="4132"/>
          </a:xfrm>
        </p:grpSpPr>
        <p:pic>
          <p:nvPicPr>
            <p:cNvPr id="61447" name="Picture 7" descr="h-1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3" y="28"/>
              <a:ext cx="3077" cy="2332"/>
            </a:xfrm>
            <a:prstGeom prst="rect">
              <a:avLst/>
            </a:prstGeom>
            <a:noFill/>
          </p:spPr>
        </p:pic>
        <p:sp>
          <p:nvSpPr>
            <p:cNvPr id="61448" name="Text Box 8"/>
            <p:cNvSpPr txBox="1">
              <a:spLocks noChangeArrowheads="1"/>
            </p:cNvSpPr>
            <p:nvPr/>
          </p:nvSpPr>
          <p:spPr bwMode="auto">
            <a:xfrm>
              <a:off x="2063" y="3929"/>
              <a:ext cx="285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Heesch und Kienzle, Flachenschluss,Springer-Verlag, 1963.</a:t>
              </a:r>
              <a:r>
                <a:rPr lang="en-US"/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/>
          </a:p>
          <a:p>
            <a:pPr>
              <a:buNone/>
            </a:pPr>
            <a:endParaRPr lang="en-US" sz="2000"/>
          </a:p>
          <a:p>
            <a:pPr>
              <a:buFontTx/>
              <a:buNone/>
            </a:pPr>
            <a:endParaRPr lang="en-US" sz="2000" b="1">
              <a:solidFill>
                <a:schemeClr val="tx2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endParaRPr lang="en-US" sz="2000" b="1">
              <a:solidFill>
                <a:schemeClr val="tx2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529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l-NL"/>
              <a:t>/ Departement of Industrial Design</a:t>
            </a:r>
          </a:p>
        </p:txBody>
      </p:sp>
      <p:sp>
        <p:nvSpPr>
          <p:cNvPr id="5530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nl-NL"/>
              <a:t>PAGE </a:t>
            </a:r>
            <a:fld id="{A6EC4C93-7A19-4978-B350-76F681AE66BC}" type="slidenum">
              <a:rPr lang="nl-NL" smtClean="0"/>
              <a:pPr/>
              <a:t>15</a:t>
            </a:fld>
            <a:endParaRPr lang="nl-NL"/>
          </a:p>
        </p:txBody>
      </p:sp>
      <p:sp>
        <p:nvSpPr>
          <p:cNvPr id="55301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1E6AE4C2-5C07-437B-AC8E-029518A1A98B}" type="datetime1">
              <a:rPr lang="nl-NL" smtClean="0"/>
              <a:pPr/>
              <a:t>6-3-2016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512" y="52124"/>
            <a:ext cx="2592288" cy="1412900"/>
          </a:xfrm>
        </p:spPr>
        <p:txBody>
          <a:bodyPr/>
          <a:lstStyle/>
          <a:p>
            <a:r>
              <a:rPr lang="nl-NL" sz="2800" dirty="0"/>
              <a:t>Tesselations (Penrose’s puzzles)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9512" y="6093296"/>
            <a:ext cx="7272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/>
              <a:t>Source: espacenet</a:t>
            </a:r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9341" y="1"/>
            <a:ext cx="567465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upload.wikimedia.org/wikipedia/commons/c/ce/Roger-Penrose-Kachelstruktu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4" y="1761572"/>
            <a:ext cx="2206852" cy="162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1/1a/Penrose_Tiling_%28Rhombi%29.svg/250px-Penrose_Tiling_%28Rhombi%29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31" y="3566042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/>
          </a:p>
          <a:p>
            <a:pPr>
              <a:buNone/>
            </a:pPr>
            <a:endParaRPr lang="en-US" sz="2000"/>
          </a:p>
          <a:p>
            <a:pPr>
              <a:buFontTx/>
              <a:buNone/>
            </a:pPr>
            <a:endParaRPr lang="en-US" sz="2000" b="1">
              <a:solidFill>
                <a:schemeClr val="tx2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endParaRPr lang="en-US" sz="2000" b="1">
              <a:solidFill>
                <a:schemeClr val="tx2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529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14884" y="6548438"/>
            <a:ext cx="3598862" cy="187325"/>
          </a:xfrm>
          <a:noFill/>
        </p:spPr>
        <p:txBody>
          <a:bodyPr/>
          <a:lstStyle/>
          <a:p>
            <a:r>
              <a:rPr lang="nl-NL"/>
              <a:t>/ Departement of Industrial Design</a:t>
            </a:r>
          </a:p>
        </p:txBody>
      </p:sp>
      <p:sp>
        <p:nvSpPr>
          <p:cNvPr id="5530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nl-NL"/>
              <a:t>PAGE </a:t>
            </a:r>
            <a:fld id="{A6EC4C93-7A19-4978-B350-76F681AE66BC}" type="slidenum">
              <a:rPr lang="nl-NL" smtClean="0"/>
              <a:pPr/>
              <a:t>16</a:t>
            </a:fld>
            <a:endParaRPr lang="nl-NL"/>
          </a:p>
        </p:txBody>
      </p:sp>
      <p:sp>
        <p:nvSpPr>
          <p:cNvPr id="55301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1E6AE4C2-5C07-437B-AC8E-029518A1A98B}" type="datetime1">
              <a:rPr lang="nl-NL" smtClean="0"/>
              <a:pPr/>
              <a:t>6-3-2016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Tesselations (tilings and brickwork)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528" y="6093296"/>
            <a:ext cx="6912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Source: http://www.evermotion.org/download/show/166/brick-tiles</a:t>
            </a:r>
          </a:p>
        </p:txBody>
      </p:sp>
      <p:pic>
        <p:nvPicPr>
          <p:cNvPr id="99330" name="Picture 2" descr="http://static2.evermotion.org/files/download_images/brick-tiles_0_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339934" y="1564724"/>
            <a:ext cx="2479093" cy="47674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/>
          </a:p>
          <a:p>
            <a:pPr>
              <a:buNone/>
            </a:pPr>
            <a:endParaRPr lang="en-US" sz="2000"/>
          </a:p>
          <a:p>
            <a:pPr>
              <a:buFontTx/>
              <a:buNone/>
            </a:pPr>
            <a:endParaRPr lang="en-US" sz="2000" b="1">
              <a:solidFill>
                <a:schemeClr val="tx2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endParaRPr lang="en-US" sz="2000" b="1">
              <a:solidFill>
                <a:schemeClr val="tx2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529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14884" y="6548438"/>
            <a:ext cx="3598862" cy="187325"/>
          </a:xfrm>
          <a:noFill/>
        </p:spPr>
        <p:txBody>
          <a:bodyPr/>
          <a:lstStyle/>
          <a:p>
            <a:r>
              <a:rPr lang="nl-NL"/>
              <a:t>/ Departement of Industrial Design</a:t>
            </a:r>
          </a:p>
        </p:txBody>
      </p:sp>
      <p:sp>
        <p:nvSpPr>
          <p:cNvPr id="5530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nl-NL"/>
              <a:t>PAGE </a:t>
            </a:r>
            <a:fld id="{A6EC4C93-7A19-4978-B350-76F681AE66BC}" type="slidenum">
              <a:rPr lang="nl-NL" smtClean="0"/>
              <a:pPr/>
              <a:t>17</a:t>
            </a:fld>
            <a:endParaRPr lang="nl-NL"/>
          </a:p>
        </p:txBody>
      </p:sp>
      <p:sp>
        <p:nvSpPr>
          <p:cNvPr id="55301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1E6AE4C2-5C07-437B-AC8E-029518A1A98B}" type="datetime1">
              <a:rPr lang="nl-NL" smtClean="0"/>
              <a:pPr/>
              <a:t>6-3-2016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Tesselations (metalware production)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64672" y="6476864"/>
            <a:ext cx="5184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>
                <a:solidFill>
                  <a:srgbClr val="7030A0"/>
                </a:solidFill>
              </a:rPr>
              <a:t>Source: Heesch &amp; Kienzle, Flachenschluss</a:t>
            </a:r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4963" y="1690688"/>
            <a:ext cx="593407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/>
          </a:p>
          <a:p>
            <a:pPr>
              <a:buNone/>
            </a:pPr>
            <a:endParaRPr lang="en-US" sz="2000"/>
          </a:p>
          <a:p>
            <a:pPr>
              <a:buFontTx/>
              <a:buNone/>
            </a:pPr>
            <a:endParaRPr lang="en-US" sz="2000" b="1">
              <a:solidFill>
                <a:schemeClr val="tx2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endParaRPr lang="en-US" sz="2000" b="1">
              <a:solidFill>
                <a:schemeClr val="tx2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529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14884" y="6548438"/>
            <a:ext cx="3598862" cy="187325"/>
          </a:xfrm>
          <a:noFill/>
        </p:spPr>
        <p:txBody>
          <a:bodyPr/>
          <a:lstStyle/>
          <a:p>
            <a:r>
              <a:rPr lang="nl-NL"/>
              <a:t>/ Departement of Industrial Design</a:t>
            </a:r>
          </a:p>
        </p:txBody>
      </p:sp>
      <p:sp>
        <p:nvSpPr>
          <p:cNvPr id="5530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nl-NL"/>
              <a:t>PAGE </a:t>
            </a:r>
            <a:fld id="{A6EC4C93-7A19-4978-B350-76F681AE66BC}" type="slidenum">
              <a:rPr lang="nl-NL" smtClean="0"/>
              <a:pPr/>
              <a:t>18</a:t>
            </a:fld>
            <a:endParaRPr lang="nl-NL"/>
          </a:p>
        </p:txBody>
      </p:sp>
      <p:sp>
        <p:nvSpPr>
          <p:cNvPr id="55301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1E6AE4C2-5C07-437B-AC8E-029518A1A98B}" type="datetime1">
              <a:rPr lang="nl-NL" smtClean="0"/>
              <a:pPr/>
              <a:t>6-3-2016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Tesselations (pied de poule)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520" y="5786680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Pied de poule fabric with two up two down twill (source: wikimedia) and application</a:t>
            </a:r>
          </a:p>
          <a:p>
            <a:r>
              <a:rPr lang="nl-NL" sz="1400"/>
              <a:t>(Preen autumn winter 2009) [www.elle.nl=mode=Modetrends=Wintertrend-2009-pied-de-poule]</a:t>
            </a:r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39" y="1916832"/>
            <a:ext cx="7046905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51520" y="1340768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L.M.G. Feijs, Geometry and computation of houndstooth (pied de poule), accepted for</a:t>
            </a:r>
          </a:p>
          <a:p>
            <a:r>
              <a:rPr lang="en-US" sz="1400" dirty="0"/>
              <a:t>Mathematics, Music, Art, Architecture, Culture, </a:t>
            </a:r>
            <a:r>
              <a:rPr lang="nl-NL" sz="1400" dirty="0"/>
              <a:t>Proceedings of Bridges 2012.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Content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Tesselations</a:t>
            </a:r>
            <a:endParaRPr lang="en-US" dirty="0"/>
          </a:p>
          <a:p>
            <a:r>
              <a:rPr lang="en-US" dirty="0" err="1"/>
              <a:t>Heesch</a:t>
            </a:r>
            <a:r>
              <a:rPr lang="en-US" dirty="0"/>
              <a:t> </a:t>
            </a:r>
            <a:r>
              <a:rPr lang="en-US" dirty="0" err="1"/>
              <a:t>Kienzle</a:t>
            </a:r>
            <a:r>
              <a:rPr lang="en-US" dirty="0"/>
              <a:t> theory </a:t>
            </a:r>
          </a:p>
          <a:p>
            <a:r>
              <a:rPr lang="en-US" dirty="0" err="1"/>
              <a:t>Heesch</a:t>
            </a:r>
            <a:r>
              <a:rPr lang="en-US" dirty="0"/>
              <a:t> </a:t>
            </a:r>
            <a:r>
              <a:rPr lang="en-US" dirty="0" err="1"/>
              <a:t>Kienzle</a:t>
            </a:r>
            <a:r>
              <a:rPr lang="en-US" dirty="0"/>
              <a:t> in Processing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096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l-NL"/>
              <a:t>/ Departement of Industrial Design</a:t>
            </a:r>
          </a:p>
        </p:txBody>
      </p:sp>
      <p:sp>
        <p:nvSpPr>
          <p:cNvPr id="4096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nl-NL"/>
              <a:t>PAGE </a:t>
            </a:r>
            <a:fld id="{EB532726-C744-459F-97FD-2F7EC5FAEA58}" type="slidenum">
              <a:rPr lang="nl-NL" smtClean="0"/>
              <a:pPr/>
              <a:t>1</a:t>
            </a:fld>
            <a:endParaRPr lang="nl-NL"/>
          </a:p>
        </p:txBody>
      </p:sp>
      <p:sp>
        <p:nvSpPr>
          <p:cNvPr id="40965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EAAE6285-B436-4224-9953-606F1823F3B8}" type="datetime1">
              <a:rPr lang="nl-NL" smtClean="0"/>
              <a:pPr/>
              <a:t>6-3-2016</a:t>
            </a:fld>
            <a:endParaRPr lang="nl-NL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/>
          </a:p>
          <a:p>
            <a:pPr>
              <a:buNone/>
            </a:pPr>
            <a:endParaRPr lang="en-US" sz="2000"/>
          </a:p>
          <a:p>
            <a:pPr>
              <a:buFontTx/>
              <a:buNone/>
            </a:pPr>
            <a:endParaRPr lang="en-US" sz="2000" b="1">
              <a:solidFill>
                <a:schemeClr val="tx2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endParaRPr lang="en-US" sz="2000" b="1">
              <a:solidFill>
                <a:schemeClr val="tx2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530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nl-NL"/>
              <a:t>PAGE </a:t>
            </a:r>
            <a:fld id="{A6EC4C93-7A19-4978-B350-76F681AE66BC}" type="slidenum">
              <a:rPr lang="nl-NL" smtClean="0"/>
              <a:pPr/>
              <a:t>19</a:t>
            </a:fld>
            <a:endParaRPr lang="nl-NL"/>
          </a:p>
        </p:txBody>
      </p:sp>
      <p:sp>
        <p:nvSpPr>
          <p:cNvPr id="55301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1E6AE4C2-5C07-437B-AC8E-029518A1A98B}" type="datetime1">
              <a:rPr lang="nl-NL" smtClean="0"/>
              <a:pPr/>
              <a:t>6-3-2016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Tesselations (golden ratio course)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72200" y="4581128"/>
            <a:ext cx="2771800" cy="22768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4450" name="Picture 2" descr="mattheijssen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263910"/>
            <a:ext cx="6192688" cy="5556453"/>
          </a:xfrm>
          <a:prstGeom prst="rect">
            <a:avLst/>
          </a:prstGeom>
          <a:noFill/>
        </p:spPr>
      </p:pic>
      <p:sp>
        <p:nvSpPr>
          <p:cNvPr id="5529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14884" y="6548438"/>
            <a:ext cx="3598862" cy="187325"/>
          </a:xfrm>
          <a:noFill/>
        </p:spPr>
        <p:txBody>
          <a:bodyPr/>
          <a:lstStyle/>
          <a:p>
            <a:r>
              <a:rPr lang="nl-NL"/>
              <a:t>/ Departement of Industrial Design</a:t>
            </a:r>
          </a:p>
        </p:txBody>
      </p:sp>
      <p:sp>
        <p:nvSpPr>
          <p:cNvPr id="10" name="TextBox 9"/>
          <p:cNvSpPr txBox="1"/>
          <p:nvPr/>
        </p:nvSpPr>
        <p:spPr>
          <a:xfrm rot="5400000">
            <a:off x="6238056" y="3923183"/>
            <a:ext cx="5184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>
                <a:solidFill>
                  <a:srgbClr val="7030A0"/>
                </a:solidFill>
              </a:rPr>
              <a:t>Source: Floor Mattheijssen’s manta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/>
          </a:p>
          <a:p>
            <a:pPr>
              <a:buNone/>
            </a:pPr>
            <a:endParaRPr lang="en-US" sz="2000"/>
          </a:p>
          <a:p>
            <a:pPr>
              <a:buFontTx/>
              <a:buNone/>
            </a:pPr>
            <a:endParaRPr lang="en-US" sz="2000" b="1">
              <a:solidFill>
                <a:schemeClr val="tx2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endParaRPr lang="en-US" sz="2000" b="1">
              <a:solidFill>
                <a:schemeClr val="tx2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530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nl-NL"/>
              <a:t>PAGE </a:t>
            </a:r>
            <a:fld id="{A6EC4C93-7A19-4978-B350-76F681AE66BC}" type="slidenum">
              <a:rPr lang="nl-NL" smtClean="0"/>
              <a:pPr/>
              <a:t>20</a:t>
            </a:fld>
            <a:endParaRPr lang="nl-NL"/>
          </a:p>
        </p:txBody>
      </p:sp>
      <p:sp>
        <p:nvSpPr>
          <p:cNvPr id="55301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1E6AE4C2-5C07-437B-AC8E-029518A1A98B}" type="datetime1">
              <a:rPr lang="nl-NL" smtClean="0"/>
              <a:pPr/>
              <a:t>6-3-2016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Tesselations (Mathematical Art galleries)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72200" y="4581128"/>
            <a:ext cx="2771800" cy="22768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529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14884" y="6548438"/>
            <a:ext cx="3598862" cy="187325"/>
          </a:xfrm>
          <a:noFill/>
        </p:spPr>
        <p:txBody>
          <a:bodyPr/>
          <a:lstStyle/>
          <a:p>
            <a:r>
              <a:rPr lang="nl-NL"/>
              <a:t>/ Departement of Industrial Design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520" y="1700808"/>
            <a:ext cx="8280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http://gallery.bridgesmathart.org/exhibitions/2012-bridges-conference/feijs</a:t>
            </a:r>
            <a:endParaRPr lang="en-US" dirty="0"/>
          </a:p>
          <a:p>
            <a:endParaRPr lang="en-US" dirty="0">
              <a:hlinkClick r:id="rId4"/>
            </a:endParaRPr>
          </a:p>
          <a:p>
            <a:r>
              <a:rPr lang="en-US" dirty="0">
                <a:hlinkClick r:id="rId4"/>
              </a:rPr>
              <a:t>http://gallery.bridgesmathart.org/exhibitions/2013-bridges-conference/mrhujun</a:t>
            </a:r>
            <a:endParaRPr lang="en-US" dirty="0"/>
          </a:p>
          <a:p>
            <a:endParaRPr lang="nl-NL" dirty="0"/>
          </a:p>
          <a:p>
            <a:r>
              <a:rPr lang="en-US" dirty="0">
                <a:hlinkClick r:id="rId5"/>
              </a:rPr>
              <a:t>http://gallery.bridgesmathart.org/exhibitions/2013-bridges-conference/feijs</a:t>
            </a:r>
            <a:endParaRPr lang="en-US" dirty="0"/>
          </a:p>
          <a:p>
            <a:endParaRPr lang="nl-NL" dirty="0"/>
          </a:p>
          <a:p>
            <a:r>
              <a:rPr lang="en-US" dirty="0">
                <a:hlinkClick r:id="rId6"/>
              </a:rPr>
              <a:t>http://gallery.bridgesmathart.org/exhibitions/2014-bridges-conference/feijs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611560" y="1916832"/>
            <a:ext cx="7849244" cy="2952328"/>
          </a:xfrm>
        </p:spPr>
        <p:txBody>
          <a:bodyPr/>
          <a:lstStyle/>
          <a:p>
            <a:pPr algn="ctr">
              <a:buNone/>
            </a:pPr>
            <a:r>
              <a:rPr lang="en-US" sz="8000"/>
              <a:t>Heesch Kienzle theory</a:t>
            </a:r>
            <a:endParaRPr lang="en-US" sz="8000" dirty="0"/>
          </a:p>
          <a:p>
            <a:endParaRPr lang="en-US" dirty="0"/>
          </a:p>
        </p:txBody>
      </p:sp>
      <p:sp>
        <p:nvSpPr>
          <p:cNvPr id="4096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l-NL"/>
              <a:t>/ Departement of Industrial Design</a:t>
            </a:r>
          </a:p>
        </p:txBody>
      </p:sp>
      <p:sp>
        <p:nvSpPr>
          <p:cNvPr id="4096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nl-NL"/>
              <a:t>PAGE </a:t>
            </a:r>
            <a:fld id="{EB532726-C744-459F-97FD-2F7EC5FAEA58}" type="slidenum">
              <a:rPr lang="nl-NL" smtClean="0"/>
              <a:pPr/>
              <a:t>21</a:t>
            </a:fld>
            <a:endParaRPr lang="nl-NL"/>
          </a:p>
        </p:txBody>
      </p:sp>
      <p:sp>
        <p:nvSpPr>
          <p:cNvPr id="40965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EAAE6285-B436-4224-9953-606F1823F3B8}" type="datetime1">
              <a:rPr lang="nl-NL" smtClean="0"/>
              <a:pPr/>
              <a:t>6-3-2016</a:t>
            </a:fld>
            <a:endParaRPr lang="nl-NL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/>
          </a:p>
          <a:p>
            <a:pPr>
              <a:buNone/>
            </a:pPr>
            <a:endParaRPr lang="en-US" sz="2000"/>
          </a:p>
          <a:p>
            <a:pPr>
              <a:buFontTx/>
              <a:buNone/>
            </a:pPr>
            <a:endParaRPr lang="en-US" sz="2000" b="1">
              <a:solidFill>
                <a:schemeClr val="tx2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endParaRPr lang="en-US" sz="2000" b="1">
              <a:solidFill>
                <a:schemeClr val="tx2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530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nl-NL"/>
              <a:t>PAGE </a:t>
            </a:r>
            <a:fld id="{A6EC4C93-7A19-4978-B350-76F681AE66BC}" type="slidenum">
              <a:rPr lang="nl-NL" smtClean="0"/>
              <a:pPr/>
              <a:t>22</a:t>
            </a:fld>
            <a:endParaRPr lang="nl-NL"/>
          </a:p>
        </p:txBody>
      </p:sp>
      <p:sp>
        <p:nvSpPr>
          <p:cNvPr id="55301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1E6AE4C2-5C07-437B-AC8E-029518A1A98B}" type="datetime1">
              <a:rPr lang="nl-NL" smtClean="0"/>
              <a:pPr/>
              <a:t>6-3-2016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Heesch Kienzle theory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63588" y="1340768"/>
            <a:ext cx="799465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68288" lvl="0" indent="-268288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kern="0">
                <a:latin typeface="+mn-lt"/>
              </a:rPr>
              <a:t>Although there are essentially 17 wallpapers,</a:t>
            </a:r>
          </a:p>
          <a:p>
            <a:pPr marL="268288" lvl="0" indent="-268288">
              <a:spcBef>
                <a:spcPct val="20000"/>
              </a:spcBef>
              <a:buClr>
                <a:schemeClr val="accent1"/>
              </a:buClr>
              <a:buFontTx/>
              <a:buChar char="•"/>
              <a:defRPr/>
            </a:pPr>
            <a:r>
              <a:rPr lang="en-US" kern="0">
                <a:latin typeface="+mn-lt"/>
              </a:rPr>
              <a:t>there exist essentially 28 different tesselation types</a:t>
            </a:r>
          </a:p>
          <a:p>
            <a:pPr marL="268288" lvl="0" indent="-268288">
              <a:spcBef>
                <a:spcPct val="20000"/>
              </a:spcBef>
              <a:buClr>
                <a:schemeClr val="accent1"/>
              </a:buClr>
              <a:buFontTx/>
              <a:buChar char="•"/>
              <a:defRPr/>
            </a:pPr>
            <a:r>
              <a:rPr lang="en-US" kern="0">
                <a:latin typeface="+mn-lt"/>
              </a:rPr>
              <a:t>(not only the transformations matter, but also the network topology)</a:t>
            </a:r>
          </a:p>
        </p:txBody>
      </p:sp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096" y="2483375"/>
            <a:ext cx="3203848" cy="431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827584" y="2492896"/>
            <a:ext cx="3168352" cy="4365104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/>
          </a:p>
          <a:p>
            <a:pPr>
              <a:buNone/>
            </a:pPr>
            <a:endParaRPr lang="en-US" sz="2000"/>
          </a:p>
          <a:p>
            <a:pPr>
              <a:buFontTx/>
              <a:buNone/>
            </a:pPr>
            <a:endParaRPr lang="en-US" sz="2000" b="1">
              <a:solidFill>
                <a:schemeClr val="tx2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endParaRPr lang="en-US" sz="2000" b="1">
              <a:solidFill>
                <a:schemeClr val="tx2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530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nl-NL"/>
              <a:t>PAGE </a:t>
            </a:r>
            <a:fld id="{A6EC4C93-7A19-4978-B350-76F681AE66BC}" type="slidenum">
              <a:rPr lang="nl-NL" smtClean="0"/>
              <a:pPr/>
              <a:t>23</a:t>
            </a:fld>
            <a:endParaRPr lang="nl-NL"/>
          </a:p>
        </p:txBody>
      </p:sp>
      <p:sp>
        <p:nvSpPr>
          <p:cNvPr id="55301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1E6AE4C2-5C07-437B-AC8E-029518A1A98B}" type="datetime1">
              <a:rPr lang="nl-NL" smtClean="0"/>
              <a:pPr/>
              <a:t>6-3-2016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Heesch Kienzle theory</a:t>
            </a:r>
          </a:p>
        </p:txBody>
      </p:sp>
      <p:pic>
        <p:nvPicPr>
          <p:cNvPr id="9" name="Picture 8" descr="h-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1833" y="0"/>
            <a:ext cx="9289152" cy="684463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/>
          </a:p>
          <a:p>
            <a:pPr>
              <a:buNone/>
            </a:pPr>
            <a:endParaRPr lang="en-US" sz="2000"/>
          </a:p>
          <a:p>
            <a:pPr>
              <a:buFontTx/>
              <a:buNone/>
            </a:pPr>
            <a:endParaRPr lang="en-US" sz="2000" b="1">
              <a:solidFill>
                <a:schemeClr val="tx2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endParaRPr lang="en-US" sz="2000" b="1">
              <a:solidFill>
                <a:schemeClr val="tx2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530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nl-NL"/>
              <a:t>PAGE </a:t>
            </a:r>
            <a:fld id="{A6EC4C93-7A19-4978-B350-76F681AE66BC}" type="slidenum">
              <a:rPr lang="nl-NL" smtClean="0"/>
              <a:pPr/>
              <a:t>24</a:t>
            </a:fld>
            <a:endParaRPr lang="nl-NL"/>
          </a:p>
        </p:txBody>
      </p:sp>
      <p:sp>
        <p:nvSpPr>
          <p:cNvPr id="55301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1E6AE4C2-5C07-437B-AC8E-029518A1A98B}" type="datetime1">
              <a:rPr lang="nl-NL" smtClean="0"/>
              <a:pPr/>
              <a:t>6-3-2016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Heesch Kienzle theory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63588" y="1558007"/>
            <a:ext cx="799465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68288" lvl="0" indent="-268288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000" b="1" kern="0" dirty="0">
                <a:latin typeface="+mn-lt"/>
              </a:rPr>
              <a:t>Coding scheme:</a:t>
            </a:r>
          </a:p>
          <a:p>
            <a:pPr marL="268288" lvl="0" indent="-268288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US" sz="2000" kern="0" dirty="0">
              <a:latin typeface="+mn-lt"/>
            </a:endParaRPr>
          </a:p>
          <a:p>
            <a:pPr marL="268288" lvl="0" indent="-268288">
              <a:spcBef>
                <a:spcPct val="20000"/>
              </a:spcBef>
              <a:buClr>
                <a:schemeClr val="accent1"/>
              </a:buClr>
              <a:buFontTx/>
              <a:buChar char="•"/>
              <a:defRPr/>
            </a:pPr>
            <a:r>
              <a:rPr lang="en-US" sz="2000" kern="0" dirty="0">
                <a:latin typeface="+mn-lt"/>
              </a:rPr>
              <a:t>TT 	 a line and its translated version</a:t>
            </a:r>
          </a:p>
          <a:p>
            <a:pPr marL="268288" lvl="0" indent="-268288">
              <a:spcBef>
                <a:spcPct val="20000"/>
              </a:spcBef>
              <a:buClr>
                <a:schemeClr val="accent1"/>
              </a:buClr>
              <a:buFontTx/>
              <a:buChar char="•"/>
              <a:defRPr/>
            </a:pPr>
            <a:r>
              <a:rPr lang="en-US" sz="2000" kern="0" dirty="0">
                <a:latin typeface="+mn-lt"/>
              </a:rPr>
              <a:t>C 	 a line having 180</a:t>
            </a:r>
            <a:r>
              <a:rPr lang="en-US" sz="2000" kern="0" baseline="30000" dirty="0">
                <a:latin typeface="+mn-lt"/>
              </a:rPr>
              <a:t>o</a:t>
            </a:r>
            <a:r>
              <a:rPr lang="en-US" sz="2000" kern="0" dirty="0">
                <a:latin typeface="+mn-lt"/>
              </a:rPr>
              <a:t> rotation symmetry </a:t>
            </a:r>
          </a:p>
          <a:p>
            <a:pPr marL="268288" lvl="0" indent="-268288">
              <a:spcBef>
                <a:spcPct val="20000"/>
              </a:spcBef>
              <a:buClr>
                <a:schemeClr val="accent1"/>
              </a:buClr>
              <a:buFontTx/>
              <a:buChar char="•"/>
              <a:defRPr/>
            </a:pPr>
            <a:r>
              <a:rPr lang="en-US" sz="2000" kern="0" dirty="0"/>
              <a:t>C</a:t>
            </a:r>
            <a:r>
              <a:rPr lang="en-US" sz="2000" kern="0" baseline="-25000" dirty="0"/>
              <a:t>3</a:t>
            </a:r>
            <a:r>
              <a:rPr lang="en-US" sz="2000" kern="0" dirty="0"/>
              <a:t>C</a:t>
            </a:r>
            <a:r>
              <a:rPr lang="en-US" sz="2000" kern="0" baseline="-25000" dirty="0"/>
              <a:t>3</a:t>
            </a:r>
            <a:r>
              <a:rPr lang="en-US" sz="2000" kern="0" dirty="0">
                <a:latin typeface="+mn-lt"/>
              </a:rPr>
              <a:t> 	 a line and its 120</a:t>
            </a:r>
            <a:r>
              <a:rPr lang="en-US" sz="2000" kern="0" baseline="30000" dirty="0">
                <a:latin typeface="+mn-lt"/>
              </a:rPr>
              <a:t>o</a:t>
            </a:r>
            <a:r>
              <a:rPr lang="en-US" sz="2000" kern="0" dirty="0">
                <a:latin typeface="+mn-lt"/>
              </a:rPr>
              <a:t> rotated version</a:t>
            </a:r>
          </a:p>
          <a:p>
            <a:pPr marL="268288" lvl="0" indent="-268288">
              <a:spcBef>
                <a:spcPct val="20000"/>
              </a:spcBef>
              <a:buClr>
                <a:schemeClr val="accent1"/>
              </a:buClr>
              <a:buFontTx/>
              <a:buChar char="•"/>
              <a:defRPr/>
            </a:pPr>
            <a:r>
              <a:rPr lang="en-US" sz="2000" kern="0" dirty="0">
                <a:latin typeface="+mn-lt"/>
              </a:rPr>
              <a:t>C</a:t>
            </a:r>
            <a:r>
              <a:rPr lang="en-US" sz="2000" kern="0" baseline="-25000" dirty="0">
                <a:latin typeface="+mn-lt"/>
              </a:rPr>
              <a:t>4</a:t>
            </a:r>
            <a:r>
              <a:rPr lang="en-US" sz="2000" kern="0" dirty="0"/>
              <a:t>C</a:t>
            </a:r>
            <a:r>
              <a:rPr lang="en-US" sz="2000" kern="0" baseline="-25000" dirty="0"/>
              <a:t>4</a:t>
            </a:r>
            <a:r>
              <a:rPr lang="en-US" sz="2000" kern="0" dirty="0">
                <a:latin typeface="+mn-lt"/>
              </a:rPr>
              <a:t>  a line and its 90</a:t>
            </a:r>
            <a:r>
              <a:rPr lang="en-US" sz="2000" kern="0" baseline="30000" dirty="0">
                <a:latin typeface="+mn-lt"/>
              </a:rPr>
              <a:t>o</a:t>
            </a:r>
            <a:r>
              <a:rPr lang="en-US" sz="2000" kern="0" dirty="0">
                <a:latin typeface="+mn-lt"/>
              </a:rPr>
              <a:t> rotated version</a:t>
            </a:r>
          </a:p>
          <a:p>
            <a:pPr marL="268288" lvl="0" indent="-268288">
              <a:spcBef>
                <a:spcPct val="20000"/>
              </a:spcBef>
              <a:buClr>
                <a:schemeClr val="accent1"/>
              </a:buClr>
              <a:buFontTx/>
              <a:buChar char="•"/>
              <a:defRPr/>
            </a:pPr>
            <a:r>
              <a:rPr lang="en-US" sz="2000" kern="0" dirty="0">
                <a:latin typeface="+mn-lt"/>
              </a:rPr>
              <a:t>C</a:t>
            </a:r>
            <a:r>
              <a:rPr lang="en-US" sz="2000" kern="0" baseline="-25000" dirty="0">
                <a:latin typeface="+mn-lt"/>
              </a:rPr>
              <a:t>6</a:t>
            </a:r>
            <a:r>
              <a:rPr lang="en-US" sz="2000" kern="0" dirty="0"/>
              <a:t>C</a:t>
            </a:r>
            <a:r>
              <a:rPr lang="en-US" sz="2000" kern="0" baseline="-25000" dirty="0"/>
              <a:t>6</a:t>
            </a:r>
            <a:r>
              <a:rPr lang="en-US" sz="2000" kern="0" dirty="0">
                <a:latin typeface="+mn-lt"/>
              </a:rPr>
              <a:t> 	 a line and its 60</a:t>
            </a:r>
            <a:r>
              <a:rPr lang="en-US" sz="2000" kern="0" baseline="30000" dirty="0">
                <a:latin typeface="+mn-lt"/>
              </a:rPr>
              <a:t>o</a:t>
            </a:r>
            <a:r>
              <a:rPr lang="en-US" sz="2000" kern="0" dirty="0">
                <a:latin typeface="+mn-lt"/>
              </a:rPr>
              <a:t> rotated version</a:t>
            </a:r>
          </a:p>
          <a:p>
            <a:pPr marL="268288" lvl="0" indent="-268288">
              <a:spcBef>
                <a:spcPct val="20000"/>
              </a:spcBef>
              <a:buClr>
                <a:schemeClr val="accent1"/>
              </a:buClr>
              <a:buFontTx/>
              <a:buChar char="•"/>
              <a:defRPr/>
            </a:pPr>
            <a:r>
              <a:rPr lang="en-US" sz="2000" kern="0" dirty="0">
                <a:latin typeface="+mn-lt"/>
              </a:rPr>
              <a:t>G</a:t>
            </a:r>
            <a:r>
              <a:rPr lang="en-US" sz="2000" kern="0" baseline="-25000" dirty="0">
                <a:latin typeface="+mn-lt"/>
              </a:rPr>
              <a:t>1</a:t>
            </a:r>
            <a:r>
              <a:rPr lang="en-US" sz="2000" kern="0" dirty="0">
                <a:latin typeface="+mn-lt"/>
              </a:rPr>
              <a:t>G</a:t>
            </a:r>
            <a:r>
              <a:rPr lang="en-US" sz="2000" kern="0" baseline="-25000" dirty="0">
                <a:latin typeface="+mn-lt"/>
              </a:rPr>
              <a:t>1</a:t>
            </a:r>
            <a:r>
              <a:rPr lang="en-US" sz="2000" kern="0" dirty="0">
                <a:latin typeface="+mn-lt"/>
              </a:rPr>
              <a:t>  a line and its glide-reflected version</a:t>
            </a:r>
          </a:p>
          <a:p>
            <a:pPr marL="268288" lvl="0" indent="-268288">
              <a:spcBef>
                <a:spcPct val="20000"/>
              </a:spcBef>
              <a:buClr>
                <a:schemeClr val="accent1"/>
              </a:buClr>
              <a:buFontTx/>
              <a:buChar char="•"/>
              <a:defRPr/>
            </a:pPr>
            <a:r>
              <a:rPr lang="en-US" sz="2000" kern="0" dirty="0">
                <a:latin typeface="+mn-lt"/>
              </a:rPr>
              <a:t>G</a:t>
            </a:r>
            <a:r>
              <a:rPr lang="en-US" sz="2000" kern="0" baseline="-25000" dirty="0">
                <a:latin typeface="+mn-lt"/>
              </a:rPr>
              <a:t>2</a:t>
            </a:r>
            <a:r>
              <a:rPr lang="en-US" sz="2000" kern="0" dirty="0">
                <a:latin typeface="+mn-lt"/>
              </a:rPr>
              <a:t>G</a:t>
            </a:r>
            <a:r>
              <a:rPr lang="en-US" sz="2000" kern="0" baseline="-25000" dirty="0">
                <a:latin typeface="+mn-lt"/>
              </a:rPr>
              <a:t>2</a:t>
            </a:r>
            <a:r>
              <a:rPr lang="en-US" sz="2000" kern="0" dirty="0">
                <a:latin typeface="+mn-lt"/>
              </a:rPr>
              <a:t>  another line and its glide-reflected version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/ Departement of Industrial Design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PAGE </a:t>
            </a:r>
            <a:fld id="{F53DEFC6-7B25-410E-843E-A1954438DED1}" type="slidenum">
              <a:rPr lang="nl-NL" smtClean="0"/>
              <a:pPr>
                <a:defRPr/>
              </a:pPr>
              <a:t>25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6557870A-1DCB-44A9-9D86-A96BB3B3146B}" type="datetime1">
              <a:rPr lang="nl-NL" smtClean="0"/>
              <a:pPr>
                <a:defRPr/>
              </a:pPr>
              <a:t>6-3-2016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08513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/>
          </a:p>
          <a:p>
            <a:pPr>
              <a:buNone/>
            </a:pPr>
            <a:endParaRPr lang="en-US" sz="2000"/>
          </a:p>
          <a:p>
            <a:pPr>
              <a:buFontTx/>
              <a:buNone/>
            </a:pPr>
            <a:endParaRPr lang="en-US" sz="2000" b="1">
              <a:solidFill>
                <a:schemeClr val="tx2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endParaRPr lang="en-US" sz="2000" b="1">
              <a:solidFill>
                <a:schemeClr val="tx2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530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nl-NL"/>
              <a:t>PAGE </a:t>
            </a:r>
            <a:fld id="{A6EC4C93-7A19-4978-B350-76F681AE66BC}" type="slidenum">
              <a:rPr lang="nl-NL" smtClean="0"/>
              <a:pPr/>
              <a:t>26</a:t>
            </a:fld>
            <a:endParaRPr lang="nl-NL"/>
          </a:p>
        </p:txBody>
      </p:sp>
      <p:sp>
        <p:nvSpPr>
          <p:cNvPr id="55301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1E6AE4C2-5C07-437B-AC8E-029518A1A98B}" type="datetime1">
              <a:rPr lang="nl-NL" smtClean="0"/>
              <a:pPr/>
              <a:t>6-3-2016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Heesch Kienzle theory (translations)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63588" y="1485999"/>
            <a:ext cx="244026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indent="-268288">
              <a:spcBef>
                <a:spcPts val="0"/>
              </a:spcBef>
              <a:buClr>
                <a:schemeClr val="accent1"/>
              </a:buClr>
              <a:defRPr/>
            </a:pPr>
            <a:r>
              <a:rPr lang="en-US" sz="2000" b="1" kern="0">
                <a:latin typeface="+mn-lt"/>
              </a:rPr>
              <a:t>Verbs:</a:t>
            </a:r>
          </a:p>
          <a:p>
            <a:pPr lvl="0" indent="-268288">
              <a:spcBef>
                <a:spcPts val="0"/>
              </a:spcBef>
              <a:buClr>
                <a:schemeClr val="accent1"/>
              </a:buClr>
              <a:defRPr/>
            </a:pPr>
            <a:r>
              <a:rPr lang="en-US" sz="2000" kern="0">
                <a:latin typeface="+mn-lt"/>
              </a:rPr>
              <a:t>verschiebe</a:t>
            </a:r>
          </a:p>
          <a:p>
            <a:pPr lvl="0" indent="-268288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1400" kern="0">
                <a:latin typeface="+mn-lt"/>
              </a:rPr>
              <a:t>shift</a:t>
            </a:r>
          </a:p>
          <a:p>
            <a:pPr lvl="0" indent="-268288">
              <a:spcBef>
                <a:spcPts val="0"/>
              </a:spcBef>
              <a:buClr>
                <a:schemeClr val="accent1"/>
              </a:buClr>
              <a:defRPr/>
            </a:pPr>
            <a:r>
              <a:rPr lang="en-US" sz="2000" kern="0">
                <a:latin typeface="+mn-lt"/>
              </a:rPr>
              <a:t>bringe</a:t>
            </a:r>
          </a:p>
          <a:p>
            <a:pPr lvl="0" indent="-268288">
              <a:spcBef>
                <a:spcPts val="0"/>
              </a:spcBef>
              <a:buClr>
                <a:schemeClr val="accent1"/>
              </a:buClr>
              <a:buFontTx/>
              <a:buChar char="•"/>
              <a:defRPr/>
            </a:pPr>
            <a:r>
              <a:rPr lang="en-US" sz="1400" kern="0">
                <a:latin typeface="+mn-lt"/>
              </a:rPr>
              <a:t>bring</a:t>
            </a:r>
          </a:p>
          <a:p>
            <a:pPr lvl="0" indent="-268288">
              <a:spcBef>
                <a:spcPts val="0"/>
              </a:spcBef>
              <a:buClr>
                <a:schemeClr val="accent1"/>
              </a:buClr>
              <a:defRPr/>
            </a:pPr>
            <a:r>
              <a:rPr lang="en-US" sz="2000" kern="0">
                <a:latin typeface="+mn-lt"/>
              </a:rPr>
              <a:t>f</a:t>
            </a:r>
            <a:r>
              <a:rPr lang="en-US" sz="2000" kern="0"/>
              <a:t>ühre</a:t>
            </a:r>
          </a:p>
          <a:p>
            <a:pPr lvl="0" indent="-268288">
              <a:spcBef>
                <a:spcPts val="0"/>
              </a:spcBef>
              <a:buClr>
                <a:schemeClr val="accent1"/>
              </a:buClr>
              <a:buFontTx/>
              <a:buChar char="•"/>
              <a:defRPr/>
            </a:pPr>
            <a:r>
              <a:rPr lang="en-US" sz="1400" kern="0">
                <a:latin typeface="+mn-lt"/>
              </a:rPr>
              <a:t>draw</a:t>
            </a:r>
          </a:p>
          <a:p>
            <a:pPr marL="268288" lvl="0" indent="-268288">
              <a:spcBef>
                <a:spcPct val="20000"/>
              </a:spcBef>
              <a:buClr>
                <a:schemeClr val="accent1"/>
              </a:buClr>
              <a:buFontTx/>
              <a:buChar char="•"/>
              <a:defRPr/>
            </a:pPr>
            <a:endParaRPr lang="en-US" sz="2000" kern="0">
              <a:latin typeface="+mn-lt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275856" y="1484784"/>
            <a:ext cx="244026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indent="-268288">
              <a:spcBef>
                <a:spcPts val="400"/>
              </a:spcBef>
              <a:buClr>
                <a:schemeClr val="accent1"/>
              </a:buClr>
              <a:defRPr/>
            </a:pPr>
            <a:r>
              <a:rPr lang="en-US" sz="2000" b="1" kern="0">
                <a:latin typeface="+mn-lt"/>
              </a:rPr>
              <a:t>Nouns:</a:t>
            </a:r>
          </a:p>
          <a:p>
            <a:pPr lvl="0" indent="-268288">
              <a:spcBef>
                <a:spcPts val="400"/>
              </a:spcBef>
              <a:buClr>
                <a:schemeClr val="accent1"/>
              </a:buClr>
              <a:defRPr/>
            </a:pPr>
            <a:r>
              <a:rPr lang="en-US" sz="2000" kern="0">
                <a:latin typeface="+mn-lt"/>
              </a:rPr>
              <a:t>Linie</a:t>
            </a:r>
          </a:p>
          <a:p>
            <a:pPr lvl="0" indent="-268288">
              <a:spcBef>
                <a:spcPts val="40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1400" kern="0">
                <a:latin typeface="+mn-lt"/>
              </a:rPr>
              <a:t>line</a:t>
            </a:r>
          </a:p>
          <a:p>
            <a:pPr lvl="0" indent="-268288">
              <a:spcBef>
                <a:spcPts val="400"/>
              </a:spcBef>
              <a:buClr>
                <a:schemeClr val="accent1"/>
              </a:buClr>
              <a:defRPr/>
            </a:pPr>
            <a:r>
              <a:rPr lang="en-US" sz="2000" kern="0">
                <a:latin typeface="+mn-lt"/>
              </a:rPr>
              <a:t>Achse</a:t>
            </a:r>
          </a:p>
          <a:p>
            <a:pPr lvl="0" indent="-268288">
              <a:spcBef>
                <a:spcPts val="400"/>
              </a:spcBef>
              <a:buClr>
                <a:schemeClr val="accent1"/>
              </a:buClr>
              <a:buFontTx/>
              <a:buChar char="•"/>
              <a:defRPr/>
            </a:pPr>
            <a:r>
              <a:rPr lang="en-US" sz="1400" kern="0">
                <a:latin typeface="+mn-lt"/>
              </a:rPr>
              <a:t>axis</a:t>
            </a:r>
          </a:p>
          <a:p>
            <a:pPr lvl="0" indent="-268288">
              <a:spcBef>
                <a:spcPts val="400"/>
              </a:spcBef>
              <a:buClr>
                <a:schemeClr val="accent1"/>
              </a:buClr>
              <a:defRPr/>
            </a:pPr>
            <a:r>
              <a:rPr lang="en-US" sz="2000" kern="0">
                <a:latin typeface="+mn-lt"/>
              </a:rPr>
              <a:t>Annschluß</a:t>
            </a:r>
          </a:p>
          <a:p>
            <a:pPr lvl="0" indent="-268288">
              <a:spcBef>
                <a:spcPts val="400"/>
              </a:spcBef>
              <a:buClr>
                <a:schemeClr val="accent1"/>
              </a:buClr>
              <a:buFontTx/>
              <a:buChar char="•"/>
              <a:defRPr/>
            </a:pPr>
            <a:r>
              <a:rPr lang="en-US" sz="1200" kern="0">
                <a:latin typeface="+mn-lt"/>
              </a:rPr>
              <a:t>connection</a:t>
            </a:r>
          </a:p>
          <a:p>
            <a:pPr lvl="0" indent="-268288">
              <a:spcBef>
                <a:spcPts val="400"/>
              </a:spcBef>
              <a:buClr>
                <a:schemeClr val="accent1"/>
              </a:buClr>
              <a:defRPr/>
            </a:pPr>
            <a:r>
              <a:rPr lang="en-US" sz="2000" kern="0">
                <a:latin typeface="+mn-lt"/>
              </a:rPr>
              <a:t>Gerade</a:t>
            </a:r>
          </a:p>
          <a:p>
            <a:pPr lvl="0" indent="-268288">
              <a:spcBef>
                <a:spcPts val="400"/>
              </a:spcBef>
              <a:buClr>
                <a:schemeClr val="accent1"/>
              </a:buClr>
              <a:buFontTx/>
              <a:buChar char="•"/>
              <a:defRPr/>
            </a:pPr>
            <a:r>
              <a:rPr lang="en-US" sz="1400" kern="0">
                <a:latin typeface="+mn-lt"/>
              </a:rPr>
              <a:t>Straight (line)</a:t>
            </a:r>
          </a:p>
          <a:p>
            <a:pPr lvl="0" indent="-268288">
              <a:spcBef>
                <a:spcPts val="400"/>
              </a:spcBef>
              <a:buClr>
                <a:schemeClr val="accent1"/>
              </a:buClr>
              <a:defRPr/>
            </a:pPr>
            <a:r>
              <a:rPr lang="en-US" sz="2000" kern="0">
                <a:latin typeface="+mn-lt"/>
              </a:rPr>
              <a:t>Punkt</a:t>
            </a:r>
          </a:p>
          <a:p>
            <a:pPr lvl="0" indent="-268288">
              <a:spcBef>
                <a:spcPts val="400"/>
              </a:spcBef>
              <a:buClr>
                <a:schemeClr val="accent1"/>
              </a:buClr>
              <a:buFontTx/>
              <a:buChar char="•"/>
              <a:defRPr/>
            </a:pPr>
            <a:r>
              <a:rPr lang="en-US" sz="1400" kern="0">
                <a:latin typeface="+mn-lt"/>
              </a:rPr>
              <a:t>point</a:t>
            </a:r>
          </a:p>
          <a:p>
            <a:pPr lvl="0" indent="-268288">
              <a:spcBef>
                <a:spcPts val="400"/>
              </a:spcBef>
              <a:buClr>
                <a:schemeClr val="accent1"/>
              </a:buClr>
              <a:defRPr/>
            </a:pPr>
            <a:r>
              <a:rPr lang="en-US" sz="2000" kern="0">
                <a:latin typeface="+mn-lt"/>
              </a:rPr>
              <a:t>Abstand</a:t>
            </a:r>
          </a:p>
          <a:p>
            <a:pPr lvl="0" indent="-268288">
              <a:spcBef>
                <a:spcPts val="400"/>
              </a:spcBef>
              <a:buClr>
                <a:schemeClr val="accent1"/>
              </a:buClr>
              <a:buFontTx/>
              <a:buChar char="•"/>
              <a:defRPr/>
            </a:pPr>
            <a:r>
              <a:rPr lang="en-US" sz="1400" kern="0">
                <a:latin typeface="+mn-lt"/>
              </a:rPr>
              <a:t>distance</a:t>
            </a:r>
          </a:p>
          <a:p>
            <a:pPr lvl="0" indent="-268288">
              <a:spcBef>
                <a:spcPts val="400"/>
              </a:spcBef>
              <a:buClr>
                <a:schemeClr val="accent1"/>
              </a:buClr>
              <a:defRPr/>
            </a:pPr>
            <a:r>
              <a:rPr lang="en-US" sz="2000" kern="0">
                <a:latin typeface="+mn-lt"/>
              </a:rPr>
              <a:t>Lage</a:t>
            </a:r>
          </a:p>
          <a:p>
            <a:pPr lvl="0" indent="-268288">
              <a:spcBef>
                <a:spcPts val="400"/>
              </a:spcBef>
              <a:buClr>
                <a:schemeClr val="accent1"/>
              </a:buClr>
              <a:buFontTx/>
              <a:buChar char="•"/>
              <a:defRPr/>
            </a:pPr>
            <a:r>
              <a:rPr lang="en-US" sz="1400" kern="0">
                <a:latin typeface="+mn-lt"/>
              </a:rPr>
              <a:t>position</a:t>
            </a:r>
          </a:p>
          <a:p>
            <a:pPr lvl="0" indent="-268288">
              <a:spcBef>
                <a:spcPts val="400"/>
              </a:spcBef>
              <a:buClr>
                <a:schemeClr val="accent1"/>
              </a:buClr>
              <a:defRPr/>
            </a:pPr>
            <a:r>
              <a:rPr lang="en-US" sz="2000" kern="0">
                <a:latin typeface="+mn-lt"/>
              </a:rPr>
              <a:t>Gleitspiegelung</a:t>
            </a:r>
          </a:p>
          <a:p>
            <a:pPr lvl="0" indent="-268288">
              <a:spcBef>
                <a:spcPts val="400"/>
              </a:spcBef>
              <a:buClr>
                <a:schemeClr val="accent1"/>
              </a:buClr>
              <a:buFontTx/>
              <a:buChar char="•"/>
              <a:defRPr/>
            </a:pPr>
            <a:r>
              <a:rPr lang="en-US" sz="1200" kern="0">
                <a:latin typeface="+mn-lt"/>
              </a:rPr>
              <a:t>glide reflection</a:t>
            </a:r>
          </a:p>
          <a:p>
            <a:pPr lvl="0" indent="-268288">
              <a:spcBef>
                <a:spcPts val="0"/>
              </a:spcBef>
              <a:buClr>
                <a:schemeClr val="accent1"/>
              </a:buClr>
              <a:buFontTx/>
              <a:buChar char="•"/>
              <a:defRPr/>
            </a:pPr>
            <a:endParaRPr lang="en-US" sz="2000" kern="0">
              <a:latin typeface="+mn-lt"/>
            </a:endParaRPr>
          </a:p>
          <a:p>
            <a:pPr lvl="0" indent="-268288">
              <a:spcBef>
                <a:spcPts val="0"/>
              </a:spcBef>
              <a:buClr>
                <a:schemeClr val="accent1"/>
              </a:buClr>
              <a:buFontTx/>
              <a:buChar char="•"/>
              <a:defRPr/>
            </a:pPr>
            <a:endParaRPr lang="en-US" sz="2000" kern="0">
              <a:latin typeface="+mn-lt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91580" y="3789040"/>
            <a:ext cx="244026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indent="-268288">
              <a:spcBef>
                <a:spcPts val="0"/>
              </a:spcBef>
              <a:buClr>
                <a:schemeClr val="accent1"/>
              </a:buClr>
              <a:defRPr/>
            </a:pPr>
            <a:r>
              <a:rPr lang="en-US" sz="2000" b="1" kern="0">
                <a:latin typeface="+mn-lt"/>
              </a:rPr>
              <a:t>Adjectives:</a:t>
            </a:r>
          </a:p>
          <a:p>
            <a:pPr lvl="0" indent="-268288">
              <a:spcBef>
                <a:spcPts val="0"/>
              </a:spcBef>
              <a:buClr>
                <a:schemeClr val="accent1"/>
              </a:buClr>
              <a:defRPr/>
            </a:pPr>
            <a:r>
              <a:rPr lang="en-US" sz="2000" kern="0"/>
              <a:t>frei gewählten</a:t>
            </a:r>
          </a:p>
          <a:p>
            <a:pPr lvl="0" indent="-268288">
              <a:spcBef>
                <a:spcPts val="0"/>
              </a:spcBef>
              <a:buClr>
                <a:schemeClr val="accent1"/>
              </a:buClr>
              <a:buFontTx/>
              <a:buChar char="•"/>
              <a:defRPr/>
            </a:pPr>
            <a:r>
              <a:rPr lang="en-US" sz="1400" kern="0"/>
              <a:t>freely chosen</a:t>
            </a:r>
          </a:p>
          <a:p>
            <a:pPr indent="-268288">
              <a:spcBef>
                <a:spcPts val="0"/>
              </a:spcBef>
              <a:buClr>
                <a:schemeClr val="accent1"/>
              </a:buClr>
              <a:defRPr/>
            </a:pPr>
            <a:r>
              <a:rPr lang="en-US" sz="2000" kern="0"/>
              <a:t>willkürliche</a:t>
            </a:r>
          </a:p>
          <a:p>
            <a:pPr indent="-268288">
              <a:spcBef>
                <a:spcPts val="0"/>
              </a:spcBef>
              <a:buClr>
                <a:schemeClr val="accent1"/>
              </a:buClr>
              <a:buFontTx/>
              <a:buChar char="•"/>
              <a:defRPr/>
            </a:pPr>
            <a:r>
              <a:rPr lang="en-US" sz="1400" kern="0"/>
              <a:t>arbitrary</a:t>
            </a:r>
          </a:p>
          <a:p>
            <a:pPr lvl="0" indent="-268288">
              <a:spcBef>
                <a:spcPts val="0"/>
              </a:spcBef>
              <a:buClr>
                <a:schemeClr val="accent1"/>
              </a:buClr>
              <a:defRPr/>
            </a:pPr>
            <a:r>
              <a:rPr lang="en-US" sz="2000" kern="0">
                <a:latin typeface="+mn-lt"/>
              </a:rPr>
              <a:t>weitere</a:t>
            </a:r>
          </a:p>
          <a:p>
            <a:pPr lvl="0" indent="-268288">
              <a:spcBef>
                <a:spcPts val="0"/>
              </a:spcBef>
              <a:buClr>
                <a:schemeClr val="accent1"/>
              </a:buClr>
              <a:buFontTx/>
              <a:buChar char="•"/>
              <a:defRPr/>
            </a:pPr>
            <a:r>
              <a:rPr lang="en-US" sz="1200" kern="0">
                <a:latin typeface="+mn-lt"/>
              </a:rPr>
              <a:t>further</a:t>
            </a:r>
          </a:p>
          <a:p>
            <a:pPr lvl="0" indent="-268288">
              <a:spcBef>
                <a:spcPts val="0"/>
              </a:spcBef>
              <a:buClr>
                <a:schemeClr val="accent1"/>
              </a:buClr>
              <a:defRPr/>
            </a:pPr>
            <a:r>
              <a:rPr lang="en-US" sz="2000" kern="0">
                <a:latin typeface="+mn-lt"/>
              </a:rPr>
              <a:t>dritte</a:t>
            </a:r>
          </a:p>
          <a:p>
            <a:pPr lvl="0" indent="-268288">
              <a:spcBef>
                <a:spcPts val="0"/>
              </a:spcBef>
              <a:buClr>
                <a:schemeClr val="accent1"/>
              </a:buClr>
              <a:buFontTx/>
              <a:buChar char="•"/>
              <a:defRPr/>
            </a:pPr>
            <a:r>
              <a:rPr lang="en-US" sz="1200" kern="0">
                <a:latin typeface="+mn-lt"/>
              </a:rPr>
              <a:t>third</a:t>
            </a:r>
          </a:p>
          <a:p>
            <a:pPr lvl="0" indent="-268288">
              <a:spcBef>
                <a:spcPts val="0"/>
              </a:spcBef>
              <a:buClr>
                <a:schemeClr val="accent1"/>
              </a:buClr>
              <a:defRPr/>
            </a:pPr>
            <a:r>
              <a:rPr lang="en-US" sz="2000" kern="0">
                <a:latin typeface="+mn-lt"/>
              </a:rPr>
              <a:t>gleichen</a:t>
            </a:r>
          </a:p>
          <a:p>
            <a:pPr lvl="0" indent="-268288">
              <a:spcBef>
                <a:spcPts val="0"/>
              </a:spcBef>
              <a:buClr>
                <a:schemeClr val="accent1"/>
              </a:buClr>
              <a:buFontTx/>
              <a:buChar char="•"/>
              <a:defRPr/>
            </a:pPr>
            <a:r>
              <a:rPr lang="en-US" sz="1200" kern="0">
                <a:latin typeface="+mn-lt"/>
              </a:rPr>
              <a:t>equal</a:t>
            </a:r>
          </a:p>
          <a:p>
            <a:pPr marL="268288" lvl="0" indent="-268288">
              <a:spcBef>
                <a:spcPct val="20000"/>
              </a:spcBef>
              <a:buClr>
                <a:schemeClr val="accent1"/>
              </a:buClr>
              <a:buFontTx/>
              <a:buChar char="•"/>
              <a:defRPr/>
            </a:pPr>
            <a:endParaRPr lang="en-US" sz="2000" kern="0">
              <a:latin typeface="+mn-lt"/>
            </a:endParaRPr>
          </a:p>
          <a:p>
            <a:pPr marL="268288" lvl="0" indent="-268288">
              <a:spcBef>
                <a:spcPct val="20000"/>
              </a:spcBef>
              <a:buClr>
                <a:schemeClr val="accent1"/>
              </a:buClr>
              <a:buFontTx/>
              <a:buChar char="•"/>
              <a:defRPr/>
            </a:pPr>
            <a:endParaRPr lang="en-US" sz="2000" kern="0">
              <a:latin typeface="+mn-lt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803672" y="1453720"/>
            <a:ext cx="3088808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68288" lvl="0" indent="-268288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2000" b="1" kern="0">
                <a:latin typeface="+mn-lt"/>
              </a:rPr>
              <a:t>Propositions etc.:</a:t>
            </a:r>
          </a:p>
          <a:p>
            <a:pPr marL="268288" lvl="0" indent="-268288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2000" kern="0">
                <a:latin typeface="+mn-lt"/>
              </a:rPr>
              <a:t>eine</a:t>
            </a:r>
          </a:p>
          <a:p>
            <a:pPr marL="268288" lvl="0" indent="-268288">
              <a:spcBef>
                <a:spcPct val="20000"/>
              </a:spcBef>
              <a:buClr>
                <a:schemeClr val="accent1"/>
              </a:buClr>
              <a:buFontTx/>
              <a:buChar char="•"/>
              <a:defRPr/>
            </a:pPr>
            <a:r>
              <a:rPr lang="en-US" sz="1400" kern="0">
                <a:latin typeface="+mn-lt"/>
              </a:rPr>
              <a:t>a, one </a:t>
            </a:r>
          </a:p>
          <a:p>
            <a:pPr marL="268288" lvl="0" indent="-268288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2000" kern="0">
                <a:latin typeface="+mn-lt"/>
              </a:rPr>
              <a:t>nach</a:t>
            </a:r>
          </a:p>
          <a:p>
            <a:pPr marL="268288" lvl="0" indent="-268288">
              <a:spcBef>
                <a:spcPct val="20000"/>
              </a:spcBef>
              <a:buClr>
                <a:schemeClr val="accent1"/>
              </a:buClr>
              <a:buFontTx/>
              <a:buChar char="•"/>
              <a:defRPr/>
            </a:pPr>
            <a:r>
              <a:rPr lang="en-US" sz="1400" kern="0">
                <a:latin typeface="+mn-lt"/>
              </a:rPr>
              <a:t>to, towards</a:t>
            </a:r>
          </a:p>
          <a:p>
            <a:pPr marL="268288" lvl="0" indent="-268288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2000" kern="0">
                <a:latin typeface="+mn-lt"/>
              </a:rPr>
              <a:t>durch</a:t>
            </a:r>
          </a:p>
          <a:p>
            <a:pPr marL="268288" lvl="0" indent="-268288">
              <a:spcBef>
                <a:spcPct val="20000"/>
              </a:spcBef>
              <a:buClr>
                <a:schemeClr val="accent1"/>
              </a:buClr>
              <a:buFontTx/>
              <a:buChar char="•"/>
              <a:defRPr/>
            </a:pPr>
            <a:r>
              <a:rPr lang="en-US" sz="1400" kern="0">
                <a:latin typeface="+mn-lt"/>
              </a:rPr>
              <a:t>through, via</a:t>
            </a:r>
          </a:p>
          <a:p>
            <a:pPr marL="268288" lvl="0" indent="-268288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2000" kern="0">
                <a:latin typeface="+mn-lt"/>
              </a:rPr>
              <a:t>auf</a:t>
            </a:r>
          </a:p>
          <a:p>
            <a:pPr marL="268288" lvl="0" indent="-268288">
              <a:spcBef>
                <a:spcPct val="20000"/>
              </a:spcBef>
              <a:buClr>
                <a:schemeClr val="accent1"/>
              </a:buClr>
              <a:buFontTx/>
              <a:buChar char="•"/>
              <a:defRPr/>
            </a:pPr>
            <a:r>
              <a:rPr lang="en-US" sz="1400" kern="0">
                <a:latin typeface="+mn-lt"/>
              </a:rPr>
              <a:t>at, upon</a:t>
            </a:r>
          </a:p>
          <a:p>
            <a:pPr marL="268288" lvl="0" indent="-268288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2000" kern="0">
                <a:latin typeface="+mn-lt"/>
              </a:rPr>
              <a:t>nicht</a:t>
            </a:r>
          </a:p>
          <a:p>
            <a:pPr marL="268288" lvl="0" indent="-268288">
              <a:spcBef>
                <a:spcPct val="20000"/>
              </a:spcBef>
              <a:buClr>
                <a:schemeClr val="accent1"/>
              </a:buClr>
              <a:buFontTx/>
              <a:buChar char="•"/>
              <a:defRPr/>
            </a:pPr>
            <a:r>
              <a:rPr lang="en-US" sz="1400" kern="0">
                <a:latin typeface="+mn-lt"/>
              </a:rPr>
              <a:t>not</a:t>
            </a:r>
          </a:p>
          <a:p>
            <a:pPr marL="268288" lvl="0" indent="-268288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2000" kern="0">
                <a:latin typeface="+mn-lt"/>
              </a:rPr>
              <a:t>wobei</a:t>
            </a:r>
          </a:p>
          <a:p>
            <a:pPr marL="268288" lvl="0" indent="-268288">
              <a:spcBef>
                <a:spcPct val="20000"/>
              </a:spcBef>
              <a:buClr>
                <a:schemeClr val="accent1"/>
              </a:buClr>
              <a:buFontTx/>
              <a:buChar char="•"/>
              <a:defRPr/>
            </a:pPr>
            <a:r>
              <a:rPr lang="en-US" sz="1200" kern="0">
                <a:latin typeface="+mn-lt"/>
              </a:rPr>
              <a:t>whereby, such that</a:t>
            </a:r>
          </a:p>
          <a:p>
            <a:pPr marL="268288" lvl="0" indent="-268288">
              <a:spcBef>
                <a:spcPct val="20000"/>
              </a:spcBef>
              <a:buClr>
                <a:schemeClr val="accent1"/>
              </a:buClr>
              <a:buFontTx/>
              <a:buChar char="•"/>
              <a:defRPr/>
            </a:pPr>
            <a:endParaRPr lang="en-US" sz="2000" kern="0">
              <a:latin typeface="+mn-lt"/>
            </a:endParaRPr>
          </a:p>
          <a:p>
            <a:pPr marL="268288" lvl="0" indent="-268288">
              <a:spcBef>
                <a:spcPct val="20000"/>
              </a:spcBef>
              <a:buClr>
                <a:schemeClr val="accent1"/>
              </a:buClr>
              <a:buFontTx/>
              <a:buChar char="•"/>
              <a:defRPr/>
            </a:pPr>
            <a:endParaRPr lang="en-US" sz="2000" kern="0">
              <a:latin typeface="+mn-l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020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2638" y="280988"/>
            <a:ext cx="5038725" cy="6296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-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25" y="95250"/>
            <a:ext cx="9048750" cy="6667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611560" y="1916832"/>
            <a:ext cx="7849244" cy="2952328"/>
          </a:xfrm>
        </p:spPr>
        <p:txBody>
          <a:bodyPr/>
          <a:lstStyle/>
          <a:p>
            <a:pPr algn="ctr">
              <a:buNone/>
            </a:pPr>
            <a:r>
              <a:rPr lang="en-US" sz="8000"/>
              <a:t>Tesselations</a:t>
            </a:r>
            <a:endParaRPr lang="en-US" sz="8000" dirty="0"/>
          </a:p>
          <a:p>
            <a:endParaRPr lang="en-US" dirty="0"/>
          </a:p>
        </p:txBody>
      </p:sp>
      <p:sp>
        <p:nvSpPr>
          <p:cNvPr id="4096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l-NL"/>
              <a:t>/ Departement of Industrial Design</a:t>
            </a:r>
          </a:p>
        </p:txBody>
      </p:sp>
      <p:sp>
        <p:nvSpPr>
          <p:cNvPr id="4096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nl-NL"/>
              <a:t>PAGE </a:t>
            </a:r>
            <a:fld id="{EB532726-C744-459F-97FD-2F7EC5FAEA58}" type="slidenum">
              <a:rPr lang="nl-NL" smtClean="0"/>
              <a:pPr/>
              <a:t>2</a:t>
            </a:fld>
            <a:endParaRPr lang="nl-NL"/>
          </a:p>
        </p:txBody>
      </p:sp>
      <p:sp>
        <p:nvSpPr>
          <p:cNvPr id="40965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EAAE6285-B436-4224-9953-606F1823F3B8}" type="datetime1">
              <a:rPr lang="nl-NL" smtClean="0"/>
              <a:pPr/>
              <a:t>6-3-2016</a:t>
            </a:fld>
            <a:endParaRPr lang="nl-NL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-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25" y="95250"/>
            <a:ext cx="9048750" cy="66675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/>
          </a:p>
          <a:p>
            <a:pPr>
              <a:buNone/>
            </a:pPr>
            <a:endParaRPr lang="en-US" sz="2000"/>
          </a:p>
          <a:p>
            <a:pPr>
              <a:buFontTx/>
              <a:buNone/>
            </a:pPr>
            <a:endParaRPr lang="en-US" sz="2000" b="1">
              <a:solidFill>
                <a:schemeClr val="tx2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endParaRPr lang="en-US" sz="2000" b="1">
              <a:solidFill>
                <a:schemeClr val="tx2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530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nl-NL"/>
              <a:t>PAGE </a:t>
            </a:r>
            <a:fld id="{A6EC4C93-7A19-4978-B350-76F681AE66BC}" type="slidenum">
              <a:rPr lang="nl-NL" smtClean="0"/>
              <a:pPr/>
              <a:t>30</a:t>
            </a:fld>
            <a:endParaRPr lang="nl-NL"/>
          </a:p>
        </p:txBody>
      </p:sp>
      <p:sp>
        <p:nvSpPr>
          <p:cNvPr id="55301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1E6AE4C2-5C07-437B-AC8E-029518A1A98B}" type="datetime1">
              <a:rPr lang="nl-NL" smtClean="0"/>
              <a:pPr/>
              <a:t>6-3-2016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Heesch Kienzle theory</a:t>
            </a:r>
          </a:p>
        </p:txBody>
      </p:sp>
      <p:pic>
        <p:nvPicPr>
          <p:cNvPr id="7" name="Picture 6" descr="h-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81643" y="0"/>
            <a:ext cx="930728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25" y="95250"/>
            <a:ext cx="9048750" cy="66675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-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25" y="95250"/>
            <a:ext cx="9048750" cy="66675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-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642" y="0"/>
            <a:ext cx="8640716" cy="6858000"/>
          </a:xfrm>
          <a:prstGeom prst="rect">
            <a:avLst/>
          </a:prstGeom>
        </p:spPr>
      </p:pic>
      <p:pic>
        <p:nvPicPr>
          <p:cNvPr id="3" name="Picture 2" descr="h-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625" y="95250"/>
            <a:ext cx="9048750" cy="66675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-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25" y="38100"/>
            <a:ext cx="9048750" cy="6781800"/>
          </a:xfrm>
          <a:prstGeom prst="rect">
            <a:avLst/>
          </a:prstGeom>
        </p:spPr>
      </p:pic>
      <p:pic>
        <p:nvPicPr>
          <p:cNvPr id="3" name="Picture 2" descr="h-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625" y="95250"/>
            <a:ext cx="9048750" cy="66675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-1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642" y="0"/>
            <a:ext cx="864071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-1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25" y="95250"/>
            <a:ext cx="9048750" cy="66675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-1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25" y="0"/>
            <a:ext cx="90487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-1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" y="100012"/>
            <a:ext cx="9029700" cy="66579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/>
          </a:p>
          <a:p>
            <a:pPr>
              <a:buNone/>
            </a:pPr>
            <a:endParaRPr lang="en-US" sz="2000"/>
          </a:p>
          <a:p>
            <a:pPr>
              <a:buFontTx/>
              <a:buNone/>
            </a:pPr>
            <a:endParaRPr lang="en-US" sz="2000" b="1">
              <a:solidFill>
                <a:schemeClr val="tx2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endParaRPr lang="en-US" sz="2000" b="1">
              <a:solidFill>
                <a:schemeClr val="tx2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529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l-NL"/>
              <a:t>/ Departement of Industrial Design</a:t>
            </a:r>
          </a:p>
        </p:txBody>
      </p:sp>
      <p:sp>
        <p:nvSpPr>
          <p:cNvPr id="5530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nl-NL"/>
              <a:t>PAGE </a:t>
            </a:r>
            <a:fld id="{A6EC4C93-7A19-4978-B350-76F681AE66BC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55301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1E6AE4C2-5C07-437B-AC8E-029518A1A98B}" type="datetime1">
              <a:rPr lang="nl-NL" smtClean="0"/>
              <a:pPr/>
              <a:t>6-3-2016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Tesselations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63588" y="1412776"/>
            <a:ext cx="8380412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68288" marR="0" lvl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US" sz="2000" b="1" kern="0" dirty="0">
                <a:latin typeface="+mn-lt"/>
              </a:rPr>
              <a:t>Examples in art, design, engineering and fashion</a:t>
            </a:r>
          </a:p>
          <a:p>
            <a:pPr marL="268288" marR="0" lvl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8288" marR="0" lvl="0" indent="-268288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  <a:defRPr/>
            </a:pPr>
            <a:r>
              <a:rPr lang="en-US" sz="2000" kern="0" noProof="0" dirty="0" err="1">
                <a:latin typeface="+mn-lt"/>
              </a:rPr>
              <a:t>Esher’s</a:t>
            </a:r>
            <a:r>
              <a:rPr lang="en-US" sz="2000" kern="0" noProof="0" dirty="0">
                <a:latin typeface="+mn-lt"/>
              </a:rPr>
              <a:t> art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8288" marR="0" lvl="0" indent="-268288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  <a:defRPr/>
            </a:pPr>
            <a:r>
              <a:rPr lang="en-US" sz="2000" kern="0" dirty="0">
                <a:latin typeface="+mn-lt"/>
              </a:rPr>
              <a:t>Penrose’s puzzles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8288" marR="0" lvl="0" indent="-268288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  <a:defRPr/>
            </a:pPr>
            <a:r>
              <a:rPr lang="en-US" sz="2000" kern="0" dirty="0" err="1">
                <a:latin typeface="+mn-lt"/>
              </a:rPr>
              <a:t>Tilings</a:t>
            </a:r>
            <a:r>
              <a:rPr lang="en-US" sz="2000" kern="0" dirty="0">
                <a:latin typeface="+mn-lt"/>
              </a:rPr>
              <a:t> and brickwork</a:t>
            </a:r>
          </a:p>
          <a:p>
            <a:pPr marL="268288" indent="-268288">
              <a:spcBef>
                <a:spcPts val="600"/>
              </a:spcBef>
              <a:buClr>
                <a:schemeClr val="accent1"/>
              </a:buClr>
              <a:buFontTx/>
              <a:buChar char="•"/>
            </a:pPr>
            <a:r>
              <a:rPr lang="en-US" sz="2000" kern="0" dirty="0" err="1">
                <a:latin typeface="+mn-lt"/>
              </a:rPr>
              <a:t>Metalware</a:t>
            </a:r>
            <a:r>
              <a:rPr lang="en-US" sz="2000" kern="0" dirty="0">
                <a:latin typeface="+mn-lt"/>
              </a:rPr>
              <a:t> production</a:t>
            </a:r>
          </a:p>
          <a:p>
            <a:pPr marL="268288" indent="-268288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2000" kern="0" dirty="0"/>
              <a:t>Pied de </a:t>
            </a:r>
            <a:r>
              <a:rPr lang="en-US" sz="2000" kern="0" dirty="0" err="1"/>
              <a:t>poule</a:t>
            </a:r>
            <a:endParaRPr lang="en-US" sz="2000" kern="0" dirty="0"/>
          </a:p>
          <a:p>
            <a:pPr marL="268288" indent="-268288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endParaRPr lang="en-US" kern="0" dirty="0"/>
          </a:p>
          <a:p>
            <a:pPr marL="268288" indent="-268288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endParaRPr lang="en-US" b="1" kern="0" dirty="0"/>
          </a:p>
          <a:p>
            <a:pPr marL="268288" marR="0" lvl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-1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" y="14287"/>
            <a:ext cx="9029700" cy="6829425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-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" y="100012"/>
            <a:ext cx="9029700" cy="6657975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-1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" y="100012"/>
            <a:ext cx="9029700" cy="6657975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-1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" y="100012"/>
            <a:ext cx="9029700" cy="6657975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-1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016" y="0"/>
            <a:ext cx="897396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-1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25" y="95250"/>
            <a:ext cx="9048750" cy="66675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-2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905" y="0"/>
            <a:ext cx="880418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/>
          </a:p>
          <a:p>
            <a:pPr>
              <a:buNone/>
            </a:pPr>
            <a:endParaRPr lang="en-US" sz="2000"/>
          </a:p>
          <a:p>
            <a:pPr>
              <a:buFontTx/>
              <a:buNone/>
            </a:pPr>
            <a:endParaRPr lang="en-US" sz="2000" b="1">
              <a:solidFill>
                <a:schemeClr val="tx2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endParaRPr lang="en-US" sz="2000" b="1">
              <a:solidFill>
                <a:schemeClr val="tx2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530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nl-NL"/>
              <a:t>PAGE </a:t>
            </a:r>
            <a:fld id="{A6EC4C93-7A19-4978-B350-76F681AE66BC}" type="slidenum">
              <a:rPr lang="nl-NL" smtClean="0"/>
              <a:pPr/>
              <a:t>46</a:t>
            </a:fld>
            <a:endParaRPr lang="nl-NL"/>
          </a:p>
        </p:txBody>
      </p:sp>
      <p:sp>
        <p:nvSpPr>
          <p:cNvPr id="55301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1E6AE4C2-5C07-437B-AC8E-029518A1A98B}" type="datetime1">
              <a:rPr lang="nl-NL" smtClean="0"/>
              <a:pPr/>
              <a:t>6-3-2016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Heesch Kienzle theory</a:t>
            </a:r>
          </a:p>
        </p:txBody>
      </p:sp>
      <p:pic>
        <p:nvPicPr>
          <p:cNvPr id="9" name="Picture 8" descr="h-2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8489" y="0"/>
            <a:ext cx="930097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-2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25" y="95250"/>
            <a:ext cx="9048750" cy="66675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-2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25" y="95250"/>
            <a:ext cx="9048750" cy="6667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b="1" dirty="0">
              <a:solidFill>
                <a:schemeClr val="tx2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endParaRPr lang="en-US" sz="2000" b="1" dirty="0">
              <a:solidFill>
                <a:schemeClr val="tx2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529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14884" y="6548438"/>
            <a:ext cx="3598862" cy="187325"/>
          </a:xfrm>
          <a:noFill/>
        </p:spPr>
        <p:txBody>
          <a:bodyPr/>
          <a:lstStyle/>
          <a:p>
            <a:r>
              <a:rPr lang="nl-NL"/>
              <a:t>/ Departement of Industrial Design</a:t>
            </a:r>
          </a:p>
        </p:txBody>
      </p:sp>
      <p:sp>
        <p:nvSpPr>
          <p:cNvPr id="5530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nl-NL"/>
              <a:t>PAGE </a:t>
            </a:r>
            <a:fld id="{A6EC4C93-7A19-4978-B350-76F681AE66BC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55301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1E6AE4C2-5C07-437B-AC8E-029518A1A98B}" type="datetime1">
              <a:rPr lang="nl-NL" smtClean="0"/>
              <a:pPr/>
              <a:t>6-3-2016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Tesselations (Escher’s art)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31306" y="6059550"/>
            <a:ext cx="5184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>
                <a:hlinkClick r:id="rId3"/>
              </a:rPr>
              <a:t>http://britton.disted.camosun.bc.ca/escher/jbescher.htm</a:t>
            </a:r>
            <a:endParaRPr lang="nl-NL" sz="1400"/>
          </a:p>
        </p:txBody>
      </p:sp>
      <p:pic>
        <p:nvPicPr>
          <p:cNvPr id="11" name="Picture 2" descr="http://britton.disted.camosun.bc.ca/escher/horsem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1484784"/>
            <a:ext cx="4536504" cy="456038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031306" y="6303994"/>
            <a:ext cx="45417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5"/>
              </a:rPr>
              <a:t>https://en.wikipedia.org/wiki/M._C._Escher</a:t>
            </a:r>
            <a:endParaRPr lang="en-US" sz="1400" dirty="0"/>
          </a:p>
          <a:p>
            <a:endParaRPr lang="en-US" sz="14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-2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25" y="95250"/>
            <a:ext cx="9048750" cy="66675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-2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25" y="95250"/>
            <a:ext cx="9048750" cy="66675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-2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" y="0"/>
            <a:ext cx="90297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-2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25" y="95250"/>
            <a:ext cx="9048750" cy="66675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-2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25" y="19050"/>
            <a:ext cx="9048750" cy="68199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611560" y="1916832"/>
            <a:ext cx="7849244" cy="2952328"/>
          </a:xfrm>
        </p:spPr>
        <p:txBody>
          <a:bodyPr/>
          <a:lstStyle/>
          <a:p>
            <a:pPr algn="ctr">
              <a:buNone/>
            </a:pPr>
            <a:r>
              <a:rPr lang="en-US" sz="8000"/>
              <a:t>Heesch Kienzle in Processing</a:t>
            </a:r>
            <a:endParaRPr lang="en-US" sz="8000" dirty="0"/>
          </a:p>
          <a:p>
            <a:endParaRPr lang="en-US" dirty="0"/>
          </a:p>
        </p:txBody>
      </p:sp>
      <p:sp>
        <p:nvSpPr>
          <p:cNvPr id="4096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l-NL"/>
              <a:t>/ Departement of Industrial Design</a:t>
            </a:r>
          </a:p>
        </p:txBody>
      </p:sp>
      <p:sp>
        <p:nvSpPr>
          <p:cNvPr id="4096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nl-NL"/>
              <a:t>PAGE </a:t>
            </a:r>
            <a:fld id="{EB532726-C744-459F-97FD-2F7EC5FAEA58}" type="slidenum">
              <a:rPr lang="nl-NL" smtClean="0"/>
              <a:pPr/>
              <a:t>54</a:t>
            </a:fld>
            <a:endParaRPr lang="nl-NL"/>
          </a:p>
        </p:txBody>
      </p:sp>
      <p:sp>
        <p:nvSpPr>
          <p:cNvPr id="40965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EAAE6285-B436-4224-9953-606F1823F3B8}" type="datetime1">
              <a:rPr lang="nl-NL" smtClean="0"/>
              <a:pPr/>
              <a:t>6-3-2016</a:t>
            </a:fld>
            <a:endParaRPr lang="nl-NL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/>
          </a:p>
          <a:p>
            <a:pPr>
              <a:buNone/>
            </a:pPr>
            <a:endParaRPr lang="en-US" sz="2000"/>
          </a:p>
          <a:p>
            <a:pPr>
              <a:buFontTx/>
              <a:buNone/>
            </a:pPr>
            <a:endParaRPr lang="en-US" sz="2000" b="1">
              <a:solidFill>
                <a:schemeClr val="tx2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endParaRPr lang="en-US" sz="2000" b="1">
              <a:solidFill>
                <a:schemeClr val="tx2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530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nl-NL"/>
              <a:t>PAGE </a:t>
            </a:r>
            <a:fld id="{A6EC4C93-7A19-4978-B350-76F681AE66BC}" type="slidenum">
              <a:rPr lang="nl-NL" smtClean="0"/>
              <a:pPr/>
              <a:t>55</a:t>
            </a:fld>
            <a:endParaRPr lang="nl-NL"/>
          </a:p>
        </p:txBody>
      </p:sp>
      <p:sp>
        <p:nvSpPr>
          <p:cNvPr id="55301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1E6AE4C2-5C07-437B-AC8E-029518A1A98B}" type="datetime1">
              <a:rPr lang="nl-NL" smtClean="0"/>
              <a:pPr/>
              <a:t>6-3-2016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Heesch Kienzle in Processing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63588" y="1558007"/>
            <a:ext cx="799465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68288" lvl="0" indent="-268288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2000" b="1" kern="0">
                <a:latin typeface="+mn-lt"/>
              </a:rPr>
              <a:t>How to rotate something over </a:t>
            </a:r>
            <a:r>
              <a:rPr lang="el-GR" sz="2000" b="1" kern="0">
                <a:latin typeface="+mn-lt"/>
              </a:rPr>
              <a:t>θ</a:t>
            </a:r>
            <a:r>
              <a:rPr lang="nl-NL" sz="2000" b="1" kern="0">
                <a:latin typeface="+mn-lt"/>
              </a:rPr>
              <a:t> around the origin O</a:t>
            </a:r>
            <a:endParaRPr lang="en-US" sz="2000" b="1" kern="0">
              <a:latin typeface="+mn-lt"/>
            </a:endParaRPr>
          </a:p>
          <a:p>
            <a:pPr marL="268288" lvl="0" indent="-268288">
              <a:spcBef>
                <a:spcPct val="20000"/>
              </a:spcBef>
              <a:buClr>
                <a:schemeClr val="accent1"/>
              </a:buClr>
              <a:defRPr/>
            </a:pPr>
            <a:endParaRPr lang="en-US" sz="2000" kern="0">
              <a:latin typeface="+mn-lt"/>
            </a:endParaRPr>
          </a:p>
          <a:p>
            <a:pPr marL="268288" indent="-268288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2000" kern="0">
                <a:latin typeface="+mn-lt"/>
              </a:rPr>
              <a:t>Working with the turtle</a:t>
            </a:r>
          </a:p>
          <a:p>
            <a:pPr marL="268288" indent="-268288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000" kern="0">
                <a:latin typeface="+mn-lt"/>
              </a:rPr>
              <a:t>prefix the turtle program with t.left(</a:t>
            </a:r>
            <a:r>
              <a:rPr lang="el-GR" sz="2000" kern="0"/>
              <a:t>θ</a:t>
            </a:r>
            <a:r>
              <a:rPr lang="nl-NL" sz="2000" kern="0"/>
              <a:t>);</a:t>
            </a:r>
          </a:p>
          <a:p>
            <a:pPr marL="725488" lvl="1" indent="-268288">
              <a:spcBef>
                <a:spcPct val="20000"/>
              </a:spcBef>
              <a:buClr>
                <a:schemeClr val="accent1"/>
              </a:buClr>
              <a:defRPr/>
            </a:pPr>
            <a:endParaRPr lang="nl-NL" sz="2000" b="1" kern="0"/>
          </a:p>
          <a:p>
            <a:pPr marL="268288" indent="-268288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nl-NL" sz="2000" kern="0"/>
              <a:t>Working with coordinates (x,y)</a:t>
            </a:r>
          </a:p>
          <a:p>
            <a:pPr marL="268288" indent="-268288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nl-NL" sz="2000" kern="0"/>
              <a:t>multiply them by the  matrix </a:t>
            </a:r>
          </a:p>
          <a:p>
            <a:pPr marL="268288" lvl="0" indent="-268288">
              <a:spcBef>
                <a:spcPct val="20000"/>
              </a:spcBef>
              <a:buClr>
                <a:schemeClr val="accent1"/>
              </a:buClr>
              <a:defRPr/>
            </a:pPr>
            <a:endParaRPr lang="en-US" sz="2000" kern="0">
              <a:latin typeface="+mn-lt"/>
            </a:endParaRPr>
          </a:p>
          <a:p>
            <a:pPr marL="268288" lvl="0" indent="-268288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2000" kern="0">
                <a:latin typeface="+mn-lt"/>
              </a:rPr>
              <a:t>Changing Processing’s coordinate system</a:t>
            </a:r>
          </a:p>
          <a:p>
            <a:pPr marL="268288" lvl="0" indent="-268288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000" kern="0">
                <a:latin typeface="+mn-lt"/>
              </a:rPr>
              <a:t>pushMatrix(); rotate(</a:t>
            </a:r>
            <a:r>
              <a:rPr lang="el-GR" sz="2000" kern="0"/>
              <a:t>θ</a:t>
            </a:r>
            <a:r>
              <a:rPr lang="nl-NL" sz="2000" kern="0"/>
              <a:t>);</a:t>
            </a:r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3011" y="3501008"/>
            <a:ext cx="2049189" cy="81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Callout 9"/>
          <p:cNvSpPr/>
          <p:nvPr/>
        </p:nvSpPr>
        <p:spPr>
          <a:xfrm>
            <a:off x="3347864" y="1916832"/>
            <a:ext cx="1656184" cy="432048"/>
          </a:xfrm>
          <a:prstGeom prst="wedgeEllipseCallout">
            <a:avLst>
              <a:gd name="adj1" fmla="val -54949"/>
              <a:gd name="adj2" fmla="val 625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>
                <a:solidFill>
                  <a:srgbClr val="000000"/>
                </a:solidFill>
              </a:rPr>
              <a:t>preferred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/>
          </a:p>
          <a:p>
            <a:pPr>
              <a:buNone/>
            </a:pPr>
            <a:endParaRPr lang="en-US" sz="2000"/>
          </a:p>
          <a:p>
            <a:pPr>
              <a:buFontTx/>
              <a:buNone/>
            </a:pPr>
            <a:endParaRPr lang="en-US" sz="2000" b="1">
              <a:solidFill>
                <a:schemeClr val="tx2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endParaRPr lang="en-US" sz="2000" b="1">
              <a:solidFill>
                <a:schemeClr val="tx2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530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nl-NL"/>
              <a:t>PAGE </a:t>
            </a:r>
            <a:fld id="{A6EC4C93-7A19-4978-B350-76F681AE66BC}" type="slidenum">
              <a:rPr lang="nl-NL" smtClean="0"/>
              <a:pPr/>
              <a:t>56</a:t>
            </a:fld>
            <a:endParaRPr lang="nl-NL"/>
          </a:p>
        </p:txBody>
      </p:sp>
      <p:sp>
        <p:nvSpPr>
          <p:cNvPr id="55301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1E6AE4C2-5C07-437B-AC8E-029518A1A98B}" type="datetime1">
              <a:rPr lang="nl-NL" smtClean="0"/>
              <a:pPr/>
              <a:t>6-3-2016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Heesch Kienzle in Processing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63588" y="1558007"/>
            <a:ext cx="799465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68288" lvl="0" indent="-268288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2000" b="1" kern="0" dirty="0">
                <a:latin typeface="+mn-lt"/>
              </a:rPr>
              <a:t>How to translate something  over  </a:t>
            </a:r>
            <a:r>
              <a:rPr lang="nl-NL" sz="2000" b="1" kern="0" dirty="0">
                <a:latin typeface="+mn-lt"/>
              </a:rPr>
              <a:t>vector  v</a:t>
            </a:r>
            <a:endParaRPr lang="en-US" sz="2000" b="1" kern="0" dirty="0">
              <a:latin typeface="+mn-lt"/>
            </a:endParaRPr>
          </a:p>
          <a:p>
            <a:pPr marL="268288" lvl="0" indent="-268288">
              <a:spcBef>
                <a:spcPct val="20000"/>
              </a:spcBef>
              <a:buClr>
                <a:schemeClr val="accent1"/>
              </a:buClr>
              <a:defRPr/>
            </a:pPr>
            <a:endParaRPr lang="en-US" sz="2000" kern="0" dirty="0">
              <a:latin typeface="+mn-lt"/>
            </a:endParaRPr>
          </a:p>
          <a:p>
            <a:pPr marL="268288" indent="-268288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2000" kern="0" dirty="0">
                <a:latin typeface="+mn-lt"/>
              </a:rPr>
              <a:t>Working with the turtle</a:t>
            </a:r>
          </a:p>
          <a:p>
            <a:pPr marL="268288" indent="-268288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latin typeface="+mn-lt"/>
              </a:rPr>
              <a:t>prefix the turtle program with </a:t>
            </a:r>
            <a:r>
              <a:rPr lang="en-US" sz="2000" kern="0" dirty="0" err="1">
                <a:latin typeface="+mn-lt"/>
              </a:rPr>
              <a:t>t.left</a:t>
            </a:r>
            <a:r>
              <a:rPr lang="en-US" sz="2000" kern="0" dirty="0">
                <a:latin typeface="+mn-lt"/>
              </a:rPr>
              <a:t>(</a:t>
            </a:r>
            <a:r>
              <a:rPr lang="el-GR" sz="2000" kern="0" dirty="0"/>
              <a:t>θ</a:t>
            </a:r>
            <a:r>
              <a:rPr lang="nl-NL" sz="2000" kern="0" dirty="0"/>
              <a:t>); </a:t>
            </a:r>
            <a:r>
              <a:rPr lang="nl-NL" sz="2000" kern="0" dirty="0" err="1"/>
              <a:t>t.forward</a:t>
            </a:r>
            <a:r>
              <a:rPr lang="nl-NL" sz="2000" kern="0" dirty="0"/>
              <a:t>(d); </a:t>
            </a:r>
            <a:r>
              <a:rPr lang="en-US" sz="2000" kern="0" dirty="0" err="1"/>
              <a:t>t.right</a:t>
            </a:r>
            <a:r>
              <a:rPr lang="en-US" sz="2000" kern="0" dirty="0"/>
              <a:t>(</a:t>
            </a:r>
            <a:r>
              <a:rPr lang="el-GR" sz="2000" kern="0" dirty="0"/>
              <a:t>θ</a:t>
            </a:r>
            <a:r>
              <a:rPr lang="nl-NL" sz="2000" kern="0" dirty="0"/>
              <a:t>);</a:t>
            </a:r>
          </a:p>
          <a:p>
            <a:pPr marL="725488" lvl="1" indent="-268288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nl-NL" sz="2000" kern="0" dirty="0" err="1"/>
              <a:t>where</a:t>
            </a:r>
            <a:r>
              <a:rPr lang="nl-NL" sz="2000" kern="0" dirty="0"/>
              <a:t> </a:t>
            </a:r>
            <a:r>
              <a:rPr lang="el-GR" sz="2000" kern="0" dirty="0"/>
              <a:t>θ</a:t>
            </a:r>
            <a:r>
              <a:rPr lang="nl-NL" sz="2000" kern="0" dirty="0"/>
              <a:t> is the </a:t>
            </a:r>
            <a:r>
              <a:rPr lang="nl-NL" sz="2000" kern="0" dirty="0" err="1"/>
              <a:t>direction</a:t>
            </a:r>
            <a:r>
              <a:rPr lang="nl-NL" sz="2000" kern="0" dirty="0"/>
              <a:t> of the vector </a:t>
            </a:r>
            <a:r>
              <a:rPr lang="nl-NL" sz="2000" kern="0" dirty="0" err="1"/>
              <a:t>and</a:t>
            </a:r>
            <a:r>
              <a:rPr lang="nl-NL" sz="2000" kern="0" dirty="0"/>
              <a:t> d </a:t>
            </a:r>
            <a:r>
              <a:rPr lang="nl-NL" sz="2000" kern="0" dirty="0" err="1"/>
              <a:t>its</a:t>
            </a:r>
            <a:r>
              <a:rPr lang="nl-NL" sz="2000" kern="0" dirty="0"/>
              <a:t> </a:t>
            </a:r>
            <a:r>
              <a:rPr lang="nl-NL" sz="2000" kern="0" dirty="0" err="1"/>
              <a:t>length</a:t>
            </a:r>
            <a:r>
              <a:rPr lang="nl-NL" sz="2000" kern="0" dirty="0"/>
              <a:t> </a:t>
            </a:r>
          </a:p>
          <a:p>
            <a:pPr marL="725488" lvl="1" indent="-268288">
              <a:spcBef>
                <a:spcPct val="20000"/>
              </a:spcBef>
              <a:buClr>
                <a:schemeClr val="accent1"/>
              </a:buClr>
              <a:defRPr/>
            </a:pPr>
            <a:endParaRPr lang="nl-NL" sz="2000" b="1" kern="0" dirty="0"/>
          </a:p>
          <a:p>
            <a:pPr marL="268288" indent="-268288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nl-NL" sz="2000" kern="0" dirty="0" err="1"/>
              <a:t>Working</a:t>
            </a:r>
            <a:r>
              <a:rPr lang="nl-NL" sz="2000" kern="0" dirty="0"/>
              <a:t> </a:t>
            </a:r>
            <a:r>
              <a:rPr lang="nl-NL" sz="2000" kern="0" dirty="0" err="1"/>
              <a:t>with</a:t>
            </a:r>
            <a:r>
              <a:rPr lang="nl-NL" sz="2000" kern="0" dirty="0"/>
              <a:t> </a:t>
            </a:r>
            <a:r>
              <a:rPr lang="nl-NL" sz="2000" kern="0" dirty="0" err="1"/>
              <a:t>coordinates</a:t>
            </a:r>
            <a:r>
              <a:rPr lang="nl-NL" sz="2000" kern="0" dirty="0"/>
              <a:t> (</a:t>
            </a:r>
            <a:r>
              <a:rPr lang="nl-NL" sz="2000" kern="0" dirty="0" err="1"/>
              <a:t>x,y</a:t>
            </a:r>
            <a:r>
              <a:rPr lang="nl-NL" sz="2000" kern="0" dirty="0"/>
              <a:t>)</a:t>
            </a:r>
          </a:p>
          <a:p>
            <a:pPr marL="268288" indent="-268288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nl-NL" sz="2000" kern="0" dirty="0" err="1"/>
              <a:t>by</a:t>
            </a:r>
            <a:r>
              <a:rPr lang="nl-NL" sz="2000" kern="0" dirty="0"/>
              <a:t> </a:t>
            </a:r>
            <a:r>
              <a:rPr lang="nl-NL" sz="2000" kern="0" dirty="0" err="1"/>
              <a:t>addition</a:t>
            </a:r>
            <a:r>
              <a:rPr lang="nl-NL" sz="2000" kern="0" dirty="0"/>
              <a:t> </a:t>
            </a:r>
            <a:r>
              <a:rPr lang="nl-NL" sz="2000" kern="0" dirty="0" err="1"/>
              <a:t>to</a:t>
            </a:r>
            <a:r>
              <a:rPr lang="nl-NL" sz="2000" kern="0" dirty="0"/>
              <a:t> get (</a:t>
            </a:r>
            <a:r>
              <a:rPr lang="nl-NL" sz="2000" kern="0" dirty="0" err="1"/>
              <a:t>x+x</a:t>
            </a:r>
            <a:r>
              <a:rPr lang="nl-NL" sz="2000" b="1" kern="0" baseline="-25000" dirty="0" err="1"/>
              <a:t>v</a:t>
            </a:r>
            <a:r>
              <a:rPr lang="nl-NL" sz="2000" kern="0" dirty="0"/>
              <a:t>, </a:t>
            </a:r>
            <a:r>
              <a:rPr lang="nl-NL" sz="2000" kern="0" dirty="0" err="1"/>
              <a:t>y+y</a:t>
            </a:r>
            <a:r>
              <a:rPr lang="nl-NL" sz="2000" b="1" kern="0" baseline="-25000" dirty="0" err="1"/>
              <a:t>v</a:t>
            </a:r>
            <a:r>
              <a:rPr lang="nl-NL" sz="2000" kern="0" dirty="0"/>
              <a:t>)</a:t>
            </a:r>
          </a:p>
          <a:p>
            <a:pPr marL="268288" lvl="0" indent="-268288">
              <a:spcBef>
                <a:spcPct val="20000"/>
              </a:spcBef>
              <a:buClr>
                <a:schemeClr val="accent1"/>
              </a:buClr>
              <a:defRPr/>
            </a:pPr>
            <a:endParaRPr lang="en-US" sz="2000" kern="0" dirty="0">
              <a:latin typeface="+mn-lt"/>
            </a:endParaRPr>
          </a:p>
          <a:p>
            <a:pPr marL="268288" lvl="0" indent="-268288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2000" kern="0" dirty="0">
                <a:latin typeface="+mn-lt"/>
              </a:rPr>
              <a:t>Changing Processing’s coordinate system</a:t>
            </a:r>
          </a:p>
          <a:p>
            <a:pPr marL="268288" lvl="0" indent="-268288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000" kern="0" dirty="0" err="1">
                <a:latin typeface="+mn-lt"/>
              </a:rPr>
              <a:t>pushMatrix</a:t>
            </a:r>
            <a:r>
              <a:rPr lang="en-US" sz="2000" kern="0" dirty="0">
                <a:latin typeface="+mn-lt"/>
              </a:rPr>
              <a:t>(); translate(</a:t>
            </a:r>
            <a:r>
              <a:rPr lang="nl-NL" sz="2000" kern="0" dirty="0"/>
              <a:t>x</a:t>
            </a:r>
            <a:r>
              <a:rPr lang="nl-NL" sz="2000" b="1" kern="0" baseline="-25000" dirty="0"/>
              <a:t>v</a:t>
            </a:r>
            <a:r>
              <a:rPr lang="nl-NL" sz="2000" kern="0" dirty="0"/>
              <a:t>, </a:t>
            </a:r>
            <a:r>
              <a:rPr lang="nl-NL" sz="2000" kern="0" dirty="0" err="1"/>
              <a:t>y</a:t>
            </a:r>
            <a:r>
              <a:rPr lang="nl-NL" sz="2000" b="1" kern="0" baseline="-25000" dirty="0" err="1"/>
              <a:t>v</a:t>
            </a:r>
            <a:r>
              <a:rPr lang="nl-NL" sz="2000" kern="0" dirty="0"/>
              <a:t>);</a:t>
            </a:r>
          </a:p>
        </p:txBody>
      </p:sp>
      <p:sp>
        <p:nvSpPr>
          <p:cNvPr id="12" name="Oval Callout 11"/>
          <p:cNvSpPr/>
          <p:nvPr/>
        </p:nvSpPr>
        <p:spPr>
          <a:xfrm>
            <a:off x="3347864" y="1916832"/>
            <a:ext cx="1656184" cy="432048"/>
          </a:xfrm>
          <a:prstGeom prst="wedgeEllipseCallout">
            <a:avLst>
              <a:gd name="adj1" fmla="val -54949"/>
              <a:gd name="adj2" fmla="val 625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>
                <a:solidFill>
                  <a:srgbClr val="000000"/>
                </a:solidFill>
              </a:rPr>
              <a:t>preferred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/>
          </a:p>
          <a:p>
            <a:pPr>
              <a:buNone/>
            </a:pPr>
            <a:endParaRPr lang="en-US" sz="2000"/>
          </a:p>
          <a:p>
            <a:pPr>
              <a:buFontTx/>
              <a:buNone/>
            </a:pPr>
            <a:endParaRPr lang="en-US" sz="2000" b="1">
              <a:solidFill>
                <a:schemeClr val="tx2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endParaRPr lang="en-US" sz="2000" b="1">
              <a:solidFill>
                <a:schemeClr val="tx2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530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nl-NL"/>
              <a:t>PAGE </a:t>
            </a:r>
            <a:fld id="{A6EC4C93-7A19-4978-B350-76F681AE66BC}" type="slidenum">
              <a:rPr lang="nl-NL" smtClean="0"/>
              <a:pPr/>
              <a:t>57</a:t>
            </a:fld>
            <a:endParaRPr lang="nl-NL"/>
          </a:p>
        </p:txBody>
      </p:sp>
      <p:sp>
        <p:nvSpPr>
          <p:cNvPr id="55301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1E6AE4C2-5C07-437B-AC8E-029518A1A98B}" type="datetime1">
              <a:rPr lang="nl-NL" smtClean="0"/>
              <a:pPr/>
              <a:t>6-3-2016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Heesch Kienzle in Processing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63588" y="1435175"/>
            <a:ext cx="799465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68288" lvl="0" indent="-268288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2000" b="1" kern="0" dirty="0">
                <a:latin typeface="+mn-lt"/>
              </a:rPr>
              <a:t>How to rotate something over </a:t>
            </a:r>
            <a:r>
              <a:rPr lang="el-GR" sz="2000" b="1" kern="0" dirty="0">
                <a:latin typeface="+mn-lt"/>
              </a:rPr>
              <a:t>θ</a:t>
            </a:r>
            <a:r>
              <a:rPr lang="nl-NL" sz="2000" b="1" kern="0" dirty="0">
                <a:latin typeface="+mn-lt"/>
              </a:rPr>
              <a:t> around a point P</a:t>
            </a:r>
            <a:endParaRPr lang="en-US" sz="2000" b="1" kern="0" dirty="0">
              <a:latin typeface="+mn-lt"/>
            </a:endParaRPr>
          </a:p>
          <a:p>
            <a:pPr marL="268288" lvl="0" indent="-268288">
              <a:spcBef>
                <a:spcPct val="20000"/>
              </a:spcBef>
              <a:buClr>
                <a:schemeClr val="accent1"/>
              </a:buClr>
              <a:defRPr/>
            </a:pPr>
            <a:endParaRPr lang="en-US" sz="2000" kern="0" dirty="0">
              <a:latin typeface="+mn-lt"/>
            </a:endParaRPr>
          </a:p>
          <a:p>
            <a:pPr marL="268288" indent="-268288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2000" kern="0" dirty="0">
                <a:latin typeface="+mn-lt"/>
              </a:rPr>
              <a:t>Working with the turtle</a:t>
            </a:r>
          </a:p>
          <a:p>
            <a:pPr marL="268288" indent="-268288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000" kern="0" dirty="0"/>
              <a:t>prefix the turtle program with:</a:t>
            </a:r>
            <a:endParaRPr lang="en-US" sz="2000" kern="0" dirty="0">
              <a:latin typeface="+mn-lt"/>
            </a:endParaRPr>
          </a:p>
          <a:p>
            <a:pPr marL="725488" lvl="1" indent="-268288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2000" kern="0" dirty="0">
                <a:latin typeface="+mn-lt"/>
              </a:rPr>
              <a:t>turn towards P and move forward to it</a:t>
            </a:r>
          </a:p>
          <a:p>
            <a:pPr marL="725488" lvl="1" indent="-268288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2000" kern="0" dirty="0" err="1"/>
              <a:t>t.left</a:t>
            </a:r>
            <a:r>
              <a:rPr lang="en-US" sz="2000" kern="0" dirty="0"/>
              <a:t>(</a:t>
            </a:r>
            <a:r>
              <a:rPr lang="el-GR" sz="2000" kern="0" dirty="0"/>
              <a:t>θ</a:t>
            </a:r>
            <a:r>
              <a:rPr lang="nl-NL" sz="2000" kern="0" dirty="0"/>
              <a:t>);</a:t>
            </a:r>
          </a:p>
          <a:p>
            <a:pPr marL="725488" lvl="1" indent="-268288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nl-NL" sz="2000" kern="0" dirty="0">
                <a:latin typeface="+mn-lt"/>
              </a:rPr>
              <a:t>move the same distance back and turn back over the same angle</a:t>
            </a:r>
            <a:endParaRPr lang="en-US" sz="2000" kern="0" dirty="0">
              <a:latin typeface="+mn-lt"/>
            </a:endParaRPr>
          </a:p>
          <a:p>
            <a:pPr marL="725488" lvl="1" indent="-268288">
              <a:spcBef>
                <a:spcPct val="20000"/>
              </a:spcBef>
              <a:buClr>
                <a:schemeClr val="accent1"/>
              </a:buClr>
              <a:defRPr/>
            </a:pPr>
            <a:endParaRPr lang="nl-NL" sz="2000" b="1" kern="0" dirty="0"/>
          </a:p>
          <a:p>
            <a:pPr marL="268288" indent="-268288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nl-NL" sz="2000" kern="0" dirty="0"/>
              <a:t>Working with coordinates (x,y)</a:t>
            </a:r>
          </a:p>
          <a:p>
            <a:pPr marL="268288" indent="-268288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000" kern="0" dirty="0"/>
              <a:t>translate over –OP</a:t>
            </a:r>
          </a:p>
          <a:p>
            <a:pPr marL="268288" indent="-268288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000" kern="0" dirty="0"/>
              <a:t>rotate as usual</a:t>
            </a:r>
            <a:endParaRPr lang="nl-NL" sz="2000" kern="0" dirty="0"/>
          </a:p>
          <a:p>
            <a:pPr marL="268288" indent="-268288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nl-NL" sz="2000" kern="0" dirty="0"/>
              <a:t>translate over OP </a:t>
            </a:r>
          </a:p>
          <a:p>
            <a:pPr marL="268288" lvl="0" indent="-268288">
              <a:spcBef>
                <a:spcPct val="20000"/>
              </a:spcBef>
              <a:buClr>
                <a:schemeClr val="accent1"/>
              </a:buClr>
              <a:defRPr/>
            </a:pPr>
            <a:endParaRPr lang="en-US" sz="2000" kern="0" dirty="0">
              <a:latin typeface="+mn-lt"/>
            </a:endParaRPr>
          </a:p>
          <a:p>
            <a:pPr marL="268288" lvl="0" indent="-268288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2000" kern="0" dirty="0">
                <a:latin typeface="+mn-lt"/>
              </a:rPr>
              <a:t>Changing Processing’s coordinate system</a:t>
            </a:r>
          </a:p>
          <a:p>
            <a:pPr marL="268288" lvl="0" indent="-268288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latin typeface="+mn-lt"/>
              </a:rPr>
              <a:t>like when working with coordinates</a:t>
            </a:r>
            <a:endParaRPr lang="nl-NL" sz="2000" kern="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/>
          </a:p>
          <a:p>
            <a:pPr>
              <a:buNone/>
            </a:pPr>
            <a:endParaRPr lang="en-US" sz="2000"/>
          </a:p>
          <a:p>
            <a:pPr>
              <a:buFontTx/>
              <a:buNone/>
            </a:pPr>
            <a:endParaRPr lang="en-US" sz="2000" b="1">
              <a:solidFill>
                <a:schemeClr val="tx2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endParaRPr lang="en-US" sz="2000" b="1">
              <a:solidFill>
                <a:schemeClr val="tx2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530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nl-NL"/>
              <a:t>PAGE </a:t>
            </a:r>
            <a:fld id="{A6EC4C93-7A19-4978-B350-76F681AE66BC}" type="slidenum">
              <a:rPr lang="nl-NL" smtClean="0"/>
              <a:pPr/>
              <a:t>58</a:t>
            </a:fld>
            <a:endParaRPr lang="nl-NL"/>
          </a:p>
        </p:txBody>
      </p:sp>
      <p:sp>
        <p:nvSpPr>
          <p:cNvPr id="55301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1E6AE4C2-5C07-437B-AC8E-029518A1A98B}" type="datetime1">
              <a:rPr lang="nl-NL" smtClean="0"/>
              <a:pPr/>
              <a:t>6-3-2016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Heesch Kienzle in Processing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63588" y="1558007"/>
            <a:ext cx="799465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68288" lvl="0" indent="-268288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2000" b="1" kern="0" dirty="0">
                <a:latin typeface="+mn-lt"/>
              </a:rPr>
              <a:t>How to reflect something over a line</a:t>
            </a:r>
          </a:p>
          <a:p>
            <a:pPr marL="268288" lvl="0" indent="-268288">
              <a:spcBef>
                <a:spcPct val="20000"/>
              </a:spcBef>
              <a:buClr>
                <a:schemeClr val="accent1"/>
              </a:buClr>
              <a:defRPr/>
            </a:pPr>
            <a:endParaRPr lang="en-US" sz="2000" kern="0" dirty="0">
              <a:latin typeface="+mn-lt"/>
            </a:endParaRPr>
          </a:p>
          <a:p>
            <a:pPr marL="268288" indent="-268288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2000" kern="0" dirty="0">
                <a:latin typeface="+mn-lt"/>
              </a:rPr>
              <a:t>Working with the turtle</a:t>
            </a:r>
          </a:p>
          <a:p>
            <a:pPr marL="268288" indent="-268288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latin typeface="+mn-lt"/>
              </a:rPr>
              <a:t>run the modified turtle program with left := right and right := left</a:t>
            </a:r>
          </a:p>
          <a:p>
            <a:pPr marL="725488" lvl="1" indent="-268288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2000" kern="0" dirty="0">
                <a:latin typeface="+mn-lt"/>
              </a:rPr>
              <a:t>if  the line is through the turtle’s position and along its direction</a:t>
            </a:r>
            <a:endParaRPr lang="nl-NL" sz="2000" kern="0" dirty="0"/>
          </a:p>
          <a:p>
            <a:pPr marL="725488" lvl="1" indent="-268288">
              <a:spcBef>
                <a:spcPct val="20000"/>
              </a:spcBef>
              <a:buClr>
                <a:schemeClr val="accent1"/>
              </a:buClr>
              <a:defRPr/>
            </a:pPr>
            <a:endParaRPr lang="nl-NL" sz="2000" b="1" kern="0" dirty="0"/>
          </a:p>
          <a:p>
            <a:pPr marL="268288" indent="-268288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nl-NL" sz="2000" kern="0" dirty="0"/>
              <a:t>Working with coordinates (x,y) </a:t>
            </a:r>
          </a:p>
          <a:p>
            <a:pPr marL="268288" indent="-268288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nl-NL" sz="2000" kern="0" dirty="0"/>
              <a:t>multiply the y coordinate by -1</a:t>
            </a:r>
          </a:p>
          <a:p>
            <a:pPr marL="725488" lvl="1" indent="-268288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nl-NL" sz="2000" kern="0" dirty="0"/>
              <a:t>if the line happens to be the horizontal (x)  axis</a:t>
            </a:r>
          </a:p>
          <a:p>
            <a:pPr marL="268288" lvl="0" indent="-268288">
              <a:spcBef>
                <a:spcPct val="20000"/>
              </a:spcBef>
              <a:buClr>
                <a:schemeClr val="accent1"/>
              </a:buClr>
              <a:defRPr/>
            </a:pPr>
            <a:endParaRPr lang="en-US" sz="2000" kern="0" dirty="0">
              <a:latin typeface="+mn-lt"/>
            </a:endParaRPr>
          </a:p>
          <a:p>
            <a:pPr marL="268288" lvl="0" indent="-268288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2000" kern="0" dirty="0">
                <a:latin typeface="+mn-lt"/>
              </a:rPr>
              <a:t>Changing Processing’s coordinate system</a:t>
            </a:r>
          </a:p>
          <a:p>
            <a:pPr marL="268288" lvl="0" indent="-268288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nl-NL" sz="2000" kern="0" dirty="0"/>
              <a:t>Align the coordnite system with the line</a:t>
            </a:r>
          </a:p>
          <a:p>
            <a:pPr marL="268288" lvl="0" indent="-268288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nl-NL" sz="2000" kern="0" dirty="0"/>
              <a:t>Use scale();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1964esherBLZ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476250"/>
            <a:ext cx="672465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5830888" y="0"/>
            <a:ext cx="3313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400">
                <a:solidFill>
                  <a:schemeClr val="hlink"/>
                </a:solidFill>
              </a:rPr>
              <a:t>Het oneindige, M.C. Escher over eigen werk, Meulenhoff/Landshof 1986.</a:t>
            </a:r>
            <a:endParaRPr lang="en-US" sz="1400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/>
          </a:p>
          <a:p>
            <a:pPr>
              <a:buNone/>
            </a:pPr>
            <a:endParaRPr lang="en-US" sz="2000"/>
          </a:p>
          <a:p>
            <a:pPr>
              <a:buFontTx/>
              <a:buNone/>
            </a:pPr>
            <a:endParaRPr lang="en-US" sz="2000" b="1">
              <a:solidFill>
                <a:schemeClr val="tx2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endParaRPr lang="en-US" sz="2000" b="1">
              <a:solidFill>
                <a:schemeClr val="tx2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530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nl-NL"/>
              <a:t>PAGE </a:t>
            </a:r>
            <a:fld id="{A6EC4C93-7A19-4978-B350-76F681AE66BC}" type="slidenum">
              <a:rPr lang="nl-NL" smtClean="0"/>
              <a:pPr/>
              <a:t>59</a:t>
            </a:fld>
            <a:endParaRPr lang="nl-NL"/>
          </a:p>
        </p:txBody>
      </p:sp>
      <p:sp>
        <p:nvSpPr>
          <p:cNvPr id="55301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1E6AE4C2-5C07-437B-AC8E-029518A1A98B}" type="datetime1">
              <a:rPr lang="nl-NL" smtClean="0"/>
              <a:pPr/>
              <a:t>6-3-2016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Heesch Kienzle in Processing</a:t>
            </a: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/>
          </a:p>
          <a:p>
            <a:pPr>
              <a:buNone/>
            </a:pPr>
            <a:endParaRPr lang="en-US" sz="2000"/>
          </a:p>
          <a:p>
            <a:pPr>
              <a:buFontTx/>
              <a:buNone/>
            </a:pPr>
            <a:endParaRPr lang="en-US" sz="2000" b="1">
              <a:solidFill>
                <a:schemeClr val="tx2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endParaRPr lang="en-US" sz="2000" b="1">
              <a:solidFill>
                <a:schemeClr val="tx2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530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nl-NL"/>
              <a:t>PAGE </a:t>
            </a:r>
            <a:fld id="{A6EC4C93-7A19-4978-B350-76F681AE66BC}" type="slidenum">
              <a:rPr lang="nl-NL" smtClean="0"/>
              <a:pPr/>
              <a:t>60</a:t>
            </a:fld>
            <a:endParaRPr lang="nl-NL"/>
          </a:p>
        </p:txBody>
      </p:sp>
      <p:sp>
        <p:nvSpPr>
          <p:cNvPr id="55301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1E6AE4C2-5C07-437B-AC8E-029518A1A98B}" type="datetime1">
              <a:rPr lang="nl-NL" smtClean="0"/>
              <a:pPr/>
              <a:t>6-3-2016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Heesch Kienzle in Processing</a:t>
            </a:r>
          </a:p>
        </p:txBody>
      </p:sp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3951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1964esherBLZ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1125538"/>
            <a:ext cx="624840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5830888" y="0"/>
            <a:ext cx="3313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400">
                <a:solidFill>
                  <a:schemeClr val="hlink"/>
                </a:solidFill>
              </a:rPr>
              <a:t>Het oneindige, M.C. Escher over eigen werk, Meulenhoff/Landshof 1986.</a:t>
            </a:r>
            <a:endParaRPr lang="en-US" sz="1400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6838" y="1509713"/>
            <a:ext cx="6410325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5830888" y="0"/>
            <a:ext cx="3313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400">
                <a:solidFill>
                  <a:schemeClr val="hlink"/>
                </a:solidFill>
              </a:rPr>
              <a:t>Het oneindige, M.C. Escher over eigen werk, Meulenhoff/Landshof 1986.</a:t>
            </a:r>
            <a:endParaRPr lang="en-US" sz="1400">
              <a:solidFill>
                <a:schemeClr val="hlink"/>
              </a:solidFill>
            </a:endParaRPr>
          </a:p>
        </p:txBody>
      </p:sp>
      <p:pic>
        <p:nvPicPr>
          <p:cNvPr id="6148" name="Picture 6" descr="http://mariecusbruyn.web-log.nl/photos/uncategorized/2008/10/22/escher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88" y="1643063"/>
            <a:ext cx="3000375" cy="296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1643063"/>
            <a:ext cx="286702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5830888" y="0"/>
            <a:ext cx="3313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400">
                <a:solidFill>
                  <a:schemeClr val="hlink"/>
                </a:solidFill>
              </a:rPr>
              <a:t>Het oneindige, M.C. Escher over eigen werk, Meulenhoff/Landshof 1986.</a:t>
            </a:r>
            <a:endParaRPr lang="en-US" sz="1400">
              <a:solidFill>
                <a:schemeClr val="hlink"/>
              </a:solidFill>
            </a:endParaRPr>
          </a:p>
        </p:txBody>
      </p:sp>
      <p:pic>
        <p:nvPicPr>
          <p:cNvPr id="7171" name="Picture 5" descr="1964esherBLZ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836613"/>
            <a:ext cx="6086475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7" descr="http://www.drowlord.com/art/favoriteArtists/m_c_escher/fullsize/08_Swa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3" y="1643063"/>
            <a:ext cx="292893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38" y="1071563"/>
            <a:ext cx="2928937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Ue standard orange">
  <a:themeElements>
    <a:clrScheme name="Orange transparant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Orange transpa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range transparant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range photo">
  <a:themeElements>
    <a:clrScheme name="Orange photo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Orange pho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range photo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range bullets">
  <a:themeElements>
    <a:clrScheme name="Orange bullets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Orange bulle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range bullets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TUe standard orange</Template>
  <TotalTime>6684</TotalTime>
  <Words>2491</Words>
  <Application>Microsoft Office PowerPoint</Application>
  <PresentationFormat>On-screen Show (4:3)</PresentationFormat>
  <Paragraphs>397</Paragraphs>
  <Slides>61</Slides>
  <Notes>60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61</vt:i4>
      </vt:variant>
    </vt:vector>
  </HeadingPairs>
  <TitlesOfParts>
    <vt:vector size="66" baseType="lpstr">
      <vt:lpstr>Arial</vt:lpstr>
      <vt:lpstr>Courier New</vt:lpstr>
      <vt:lpstr>TUe standard orange</vt:lpstr>
      <vt:lpstr>Orange photo</vt:lpstr>
      <vt:lpstr>Orange bullets</vt:lpstr>
      <vt:lpstr>Golden Ratio: Tessellations Theory</vt:lpstr>
      <vt:lpstr>Content</vt:lpstr>
      <vt:lpstr>PowerPoint Presentation</vt:lpstr>
      <vt:lpstr>Tesselations</vt:lpstr>
      <vt:lpstr>Tesselations (Escher’s art)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Tesselations (Penrose’s puzzles)</vt:lpstr>
      <vt:lpstr>Tesselations (tilings and brickwork)</vt:lpstr>
      <vt:lpstr>Tesselations (metalware production)</vt:lpstr>
      <vt:lpstr>Tesselations (pied de poule)</vt:lpstr>
      <vt:lpstr>Tesselations (golden ratio course)</vt:lpstr>
      <vt:lpstr>Tesselations (Mathematical Art galleries)</vt:lpstr>
      <vt:lpstr>PowerPoint Presentation</vt:lpstr>
      <vt:lpstr>Heesch Kienzle theory</vt:lpstr>
      <vt:lpstr>Heesch Kienzle theory</vt:lpstr>
      <vt:lpstr>Heesch Kienzle theory</vt:lpstr>
      <vt:lpstr>PowerPoint Presentation</vt:lpstr>
      <vt:lpstr>Heesch Kienzle theory (translations)</vt:lpstr>
      <vt:lpstr>PowerPoint Presentation</vt:lpstr>
      <vt:lpstr>PowerPoint Presentation</vt:lpstr>
      <vt:lpstr>PowerPoint Presentation</vt:lpstr>
      <vt:lpstr>Heesch Kienzle theory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Heesch Kienzle theory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Heesch Kienzle in Processing</vt:lpstr>
      <vt:lpstr>Heesch Kienzle in Processing</vt:lpstr>
      <vt:lpstr>Heesch Kienzle in Processing</vt:lpstr>
      <vt:lpstr>Heesch Kienzle in Processing</vt:lpstr>
      <vt:lpstr>Heesch Kienzle in Processing</vt:lpstr>
      <vt:lpstr>Heesch Kienzle in Processing</vt:lpstr>
    </vt:vector>
  </TitlesOfParts>
  <Company>TU\e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Variables, Branches  and Loops</dc:title>
  <dc:creator>Loe Feijs</dc:creator>
  <dc:description>Design by Volle Kracht_x000d_
Template by Orange Pepper BV_x000d_
Copyright 2008</dc:description>
  <cp:lastModifiedBy>Jun Hu</cp:lastModifiedBy>
  <cp:revision>504</cp:revision>
  <dcterms:created xsi:type="dcterms:W3CDTF">2008-10-06T21:07:25Z</dcterms:created>
  <dcterms:modified xsi:type="dcterms:W3CDTF">2016-03-06T22:10:33Z</dcterms:modified>
</cp:coreProperties>
</file>