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16"/>
  </p:notesMasterIdLst>
  <p:sldIdLst>
    <p:sldId id="256" r:id="rId4"/>
    <p:sldId id="273" r:id="rId5"/>
    <p:sldId id="296" r:id="rId6"/>
    <p:sldId id="259" r:id="rId7"/>
    <p:sldId id="324" r:id="rId8"/>
    <p:sldId id="258" r:id="rId9"/>
    <p:sldId id="298" r:id="rId10"/>
    <p:sldId id="325" r:id="rId11"/>
    <p:sldId id="327" r:id="rId12"/>
    <p:sldId id="328" r:id="rId13"/>
    <p:sldId id="326" r:id="rId14"/>
    <p:sldId id="329" r:id="rId15"/>
  </p:sldIdLst>
  <p:sldSz cx="9144000" cy="6858000" type="screen4x3"/>
  <p:notesSz cx="68580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9" autoAdjust="0"/>
    <p:restoredTop sz="84390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AF45E1-4CD0-4C38-80B4-0F591BEC81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F1916-A924-4EDE-95BA-11A8AB703516}" type="slidenum">
              <a:rPr lang="nl-NL" smtClean="0"/>
              <a:pPr/>
              <a:t>0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Object Reference variables will be dealt with in OOP </a:t>
            </a:r>
            <a:r>
              <a:rPr lang="en-US" dirty="0" err="1" smtClean="0"/>
              <a:t>lateron</a:t>
            </a:r>
            <a:endParaRPr lang="en-US" dirty="0" smtClean="0"/>
          </a:p>
          <a:p>
            <a:pPr eaLnBrk="1" hangingPunct="1"/>
            <a:r>
              <a:rPr lang="en-US" dirty="0" smtClean="0"/>
              <a:t>Available simple types are determined by the language</a:t>
            </a:r>
          </a:p>
          <a:p>
            <a:pPr eaLnBrk="1" hangingPunct="1"/>
            <a:r>
              <a:rPr lang="en-US" dirty="0" smtClean="0"/>
              <a:t>Variable</a:t>
            </a:r>
            <a:r>
              <a:rPr lang="en-US" baseline="0" dirty="0" smtClean="0"/>
              <a:t> </a:t>
            </a:r>
            <a:r>
              <a:rPr lang="en-US" dirty="0" smtClean="0"/>
              <a:t>names can be freely chosen, </a:t>
            </a:r>
            <a:r>
              <a:rPr lang="en-US" b="1" dirty="0" smtClean="0"/>
              <a:t>give meaningful names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Assigning a value in the variable declaration  is optional… but…it is </a:t>
            </a:r>
            <a:r>
              <a:rPr lang="en-US" b="1" dirty="0" smtClean="0"/>
              <a:t>good practice to initialize variables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53FF4-C2B3-4BC8-856D-294908D59D93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Naming is </a:t>
            </a:r>
            <a:r>
              <a:rPr lang="en-US" i="1" dirty="0" smtClean="0"/>
              <a:t>not</a:t>
            </a:r>
            <a:r>
              <a:rPr lang="en-US" dirty="0" smtClean="0"/>
              <a:t> strict, start lowercase, capitalize word-parts</a:t>
            </a:r>
          </a:p>
          <a:p>
            <a:pPr eaLnBrk="1" hangingPunct="1"/>
            <a:r>
              <a:rPr lang="en-US" dirty="0" smtClean="0"/>
              <a:t>Mind the case of</a:t>
            </a:r>
            <a:r>
              <a:rPr lang="en-US" baseline="0" dirty="0" smtClean="0"/>
              <a:t> names. That goes for variables, but also for all other names like function names, method names, class names etc…</a:t>
            </a: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BA50D-697A-492A-84EF-BA64B91A6E93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Object Reference variables will be dealt with in OOP </a:t>
            </a:r>
            <a:r>
              <a:rPr lang="en-US" dirty="0" err="1" smtClean="0"/>
              <a:t>lateron</a:t>
            </a:r>
            <a:endParaRPr lang="en-US" dirty="0" smtClean="0"/>
          </a:p>
          <a:p>
            <a:pPr eaLnBrk="1" hangingPunct="1"/>
            <a:r>
              <a:rPr lang="en-US" dirty="0" smtClean="0"/>
              <a:t>Available simple types are determined by the language</a:t>
            </a:r>
          </a:p>
          <a:p>
            <a:pPr eaLnBrk="1" hangingPunct="1"/>
            <a:r>
              <a:rPr lang="en-US" dirty="0" smtClean="0"/>
              <a:t>Variable</a:t>
            </a:r>
            <a:r>
              <a:rPr lang="en-US" baseline="0" dirty="0" smtClean="0"/>
              <a:t> </a:t>
            </a:r>
            <a:r>
              <a:rPr lang="en-US" dirty="0" smtClean="0"/>
              <a:t>names can be freely chosen, </a:t>
            </a:r>
            <a:r>
              <a:rPr lang="en-US" b="1" dirty="0" smtClean="0"/>
              <a:t>give meaningful names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Assigning a value in the variable declaration  is optional… but…it is </a:t>
            </a:r>
            <a:r>
              <a:rPr lang="en-US" b="1" dirty="0" smtClean="0"/>
              <a:t>good practice to initialize variables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53FF4-C2B3-4BC8-856D-294908D59D93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Naming is </a:t>
            </a:r>
            <a:r>
              <a:rPr lang="en-US" i="1" dirty="0" smtClean="0"/>
              <a:t>not</a:t>
            </a:r>
            <a:r>
              <a:rPr lang="en-US" dirty="0" smtClean="0"/>
              <a:t> strict, start lowercase, capitalize word-parts</a:t>
            </a:r>
          </a:p>
          <a:p>
            <a:pPr eaLnBrk="1" hangingPunct="1"/>
            <a:r>
              <a:rPr lang="en-US" dirty="0" smtClean="0"/>
              <a:t>Mind the case of</a:t>
            </a:r>
            <a:r>
              <a:rPr lang="en-US" baseline="0" dirty="0" smtClean="0"/>
              <a:t> names. That goes for variables, but also for all other names like function names, method names, class names etc…</a:t>
            </a: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BA50D-697A-492A-84EF-BA64B91A6E93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Object Reference variables will be dealt with in OOP </a:t>
            </a:r>
            <a:r>
              <a:rPr lang="en-US" dirty="0" err="1" smtClean="0"/>
              <a:t>lateron</a:t>
            </a:r>
            <a:endParaRPr lang="en-US" dirty="0" smtClean="0"/>
          </a:p>
          <a:p>
            <a:pPr eaLnBrk="1" hangingPunct="1"/>
            <a:r>
              <a:rPr lang="en-US" dirty="0" smtClean="0"/>
              <a:t>Available simple types are determined by the language</a:t>
            </a:r>
          </a:p>
          <a:p>
            <a:pPr eaLnBrk="1" hangingPunct="1"/>
            <a:r>
              <a:rPr lang="en-US" dirty="0" smtClean="0"/>
              <a:t>Variable</a:t>
            </a:r>
            <a:r>
              <a:rPr lang="en-US" baseline="0" dirty="0" smtClean="0"/>
              <a:t> </a:t>
            </a:r>
            <a:r>
              <a:rPr lang="en-US" dirty="0" smtClean="0"/>
              <a:t>names can be freely chosen, </a:t>
            </a:r>
            <a:r>
              <a:rPr lang="en-US" b="1" dirty="0" smtClean="0"/>
              <a:t>give meaningful names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Assigning a value in the variable declaration  is optional… but…it is </a:t>
            </a:r>
            <a:r>
              <a:rPr lang="en-US" b="1" dirty="0" smtClean="0"/>
              <a:t>good practice to initialize variables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53FF4-C2B3-4BC8-856D-294908D59D93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6E45CBE-B202-4C41-9830-372F8F7ED6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AD87-F354-4046-B858-0CA948398D63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7C99E31-5008-4403-822C-B80C4DC722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5152-873B-4BD4-B5F4-EA2416902263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oto o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rang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10F2CB7-F500-4C59-B1C1-078E41ADDF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2DA4-71B9-494E-AB07-BD6FF35FB11D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43D7558-2BF8-407D-9CB9-FC5938A262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9812-83AD-49AD-BA05-FC62AF393ACE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038C28A-BF3D-4B6E-8D76-9E3BD2BA82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6D22-44DA-4574-AEA7-5C114DCA7596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4A01864-5EEE-4D3A-A7CA-CCA0D5AB81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578C-5CC4-4E91-B227-2B334F8DAFD4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9E70F3D-AF8F-494B-B77A-BDD87E0DD7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AD1E-5A1A-47C1-B5FE-6611C4F0ED09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D58829B-7F61-43F2-AD2E-F9CC93DEE3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345D-C2DC-4FB8-B282-D167A11515CE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988DCCC-8CBF-4FEE-83B3-83DBD85D20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7677-C1C0-4D0A-9829-9B4A17E38F86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53DEFC6-7B25-410E-843E-A1954438DE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870A-1DCB-44A9-9D86-A96BB3B3146B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EC195B9-905C-4A16-B51C-6F84142BC2E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C488-D451-4D84-80D9-FA0231CF1ADD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3A43F73-1849-475E-A611-0730D3C0AE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C726-663D-4A07-B13A-4133DE75A33B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7ED440D-E10E-4AF4-8259-B4B509F99B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517F-C046-45A8-95EE-B27950F6838F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8AF849F-4428-45F7-85E6-175AB45713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D252-0C1A-4C2A-924C-807162E7699E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EF6B12E-877A-4BD3-9A14-FE3CBA11E9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9A7A-8582-470B-BB73-3292D84A5097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8E696AE-65D9-44D2-B01D-84204506D9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9EEC-1E84-4CA5-9042-DF098859A180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2C9680A-F7D8-4D72-B921-98FE664CC0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C0BF-1899-4838-A192-8290C5A6886A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DA4291C-9F7E-4FDC-BF2A-D399BC8C0B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7396-8E42-4F2A-98DC-1D2425D79C60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E0AFD47-F135-477B-8909-921AD1163F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03D0-39DE-41E3-8DE6-C85A5DFDAF63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FB6D489-5F8B-4E98-A746-454F6B7C58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C86-8EE6-4E2A-BAE2-F0EF35BC38C4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8132B75-FE2E-48FC-9D44-9A2A8367AA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16CB-6EE2-457B-B5C9-CB7497A7CB8A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FF00525-9D98-4208-AB1A-614F3D8DEF2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B5A7-7F56-4654-801B-71F84B60308D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371CBC9-27C8-40A5-98F3-EACC00BF33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1D6B-7A7A-46EE-99BE-B61356450F89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FA1564B-918E-41E5-A1F8-B77B035432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F7AB-4869-451A-A42F-820F4AB25B79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8D1F0F8-26F2-4AC6-9565-8B883AEE4A4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38CF-DCD2-45C9-8D34-E7D08BE601B6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8619428-2926-4F97-81C6-C83FBAC7B3F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7C54-12C8-4517-95BB-D26A64CAF7DC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ACB5AF0-40D1-4BA0-A21F-FD9769C849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2065-3262-4332-BBD7-9E2F17C2E420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68AC209-159A-46A2-81D7-7EDB17713A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291B-5017-451D-B517-A75CFB4D63EC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C9E07D8-80AB-4307-A250-74B2773776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7B41-2C39-480D-A923-32027ED67548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0AAC9B6-6FB5-4EBE-B872-B27CE1FA57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E2C9-736C-4BAA-8FCA-2AF444ABEE41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D1C9864D-83C5-495E-AE61-A5B033D594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60FDF7-266D-44B8-A87C-03BF8723EB32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809625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3pPr>
      <a:lvl4pPr marL="1090613" indent="-279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4pPr>
      <a:lvl5pPr marL="13493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BF9634D8-C1E6-4922-9A1C-AAA1938993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3319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739175-A1DB-44B4-A18D-FBAAC572FE7A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133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D4F5CE54-20A2-44A6-A234-2DCF1EA7B7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5607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0828BD-FA67-4351-B1CD-9E44F16627A7}" type="datetime1">
              <a:rPr lang="nl-NL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c.bartlett.ucl.ac.uk/processing/samples/decasteljau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ps.org/directx/articles/catmul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splines.com/resources/class_notes/Bezier_curv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Golden ratio:</a:t>
            </a:r>
            <a:br>
              <a:rPr lang="en-US" dirty="0" smtClean="0"/>
            </a:br>
            <a:r>
              <a:rPr lang="en-US" dirty="0" smtClean="0"/>
              <a:t>Splines Theory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Loe Feijs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388" y="6562761"/>
            <a:ext cx="3598862" cy="187325"/>
          </a:xfrm>
          <a:noFill/>
        </p:spPr>
        <p:txBody>
          <a:bodyPr/>
          <a:lstStyle/>
          <a:p>
            <a:r>
              <a:rPr lang="nl-NL" smtClean="0"/>
              <a:t> </a:t>
            </a:r>
            <a:r>
              <a:rPr lang="nl-NL"/>
              <a:t>Departement of Industrial Design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8697106C-EDF6-4A1A-BF10-EDC55D38DDA2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4301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974D326-5A4F-4A78-BEBC-0D032538CC0C}" type="datetime1">
              <a:rPr lang="nl-NL" smtClean="0"/>
              <a:pPr/>
              <a:t>22-2-2016</a:t>
            </a:fld>
            <a:endParaRPr lang="nl-NL" smtClean="0"/>
          </a:p>
        </p:txBody>
      </p:sp>
      <p:sp>
        <p:nvSpPr>
          <p:cNvPr id="30" name="Rectangle 29"/>
          <p:cNvSpPr/>
          <p:nvPr/>
        </p:nvSpPr>
        <p:spPr>
          <a:xfrm>
            <a:off x="35496" y="6467659"/>
            <a:ext cx="2304256" cy="4046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44"/>
          <p:cNvSpPr txBox="1"/>
          <p:nvPr/>
        </p:nvSpPr>
        <p:spPr>
          <a:xfrm>
            <a:off x="539552" y="43138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1</a:t>
            </a:r>
            <a:endParaRPr lang="nl-NL"/>
          </a:p>
        </p:txBody>
      </p:sp>
      <p:sp>
        <p:nvSpPr>
          <p:cNvPr id="48" name="TextBox 47"/>
          <p:cNvSpPr txBox="1"/>
          <p:nvPr/>
        </p:nvSpPr>
        <p:spPr>
          <a:xfrm>
            <a:off x="4227732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2</a:t>
            </a:r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908085" y="4453037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943" y="4786891"/>
            <a:ext cx="240356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1706310" y="5768689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3841858" y="566627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P</a:t>
            </a:r>
            <a:r>
              <a:rPr lang="en-US" baseline="-25000" smtClean="0">
                <a:solidFill>
                  <a:srgbClr val="002060"/>
                </a:solidFill>
              </a:rPr>
              <a:t>3</a:t>
            </a:r>
            <a:endParaRPr lang="nl-NL">
              <a:solidFill>
                <a:srgbClr val="00206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932817" y="4447429"/>
            <a:ext cx="809783" cy="13942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02839" y="4391855"/>
            <a:ext cx="411773" cy="145162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73667" y="4365146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952797" y="4401464"/>
            <a:ext cx="3262143" cy="8592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479055" y="4445355"/>
            <a:ext cx="534010" cy="95097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399279" y="5308363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5" name="Straight Connector 84"/>
          <p:cNvCxnSpPr/>
          <p:nvPr/>
        </p:nvCxnSpPr>
        <p:spPr>
          <a:xfrm>
            <a:off x="2016287" y="4457915"/>
            <a:ext cx="2052349" cy="4556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000465" y="4836513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l 56"/>
          <p:cNvSpPr/>
          <p:nvPr/>
        </p:nvSpPr>
        <p:spPr>
          <a:xfrm>
            <a:off x="1944279" y="4385907"/>
            <a:ext cx="144016" cy="144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1691196" y="4635550"/>
            <a:ext cx="972921" cy="41696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592351" y="4537238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Oval 87"/>
          <p:cNvSpPr/>
          <p:nvPr/>
        </p:nvSpPr>
        <p:spPr>
          <a:xfrm>
            <a:off x="1607326" y="4961971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Oval 98"/>
          <p:cNvSpPr/>
          <p:nvPr/>
        </p:nvSpPr>
        <p:spPr>
          <a:xfrm>
            <a:off x="1957767" y="4847215"/>
            <a:ext cx="144016" cy="1440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l 57"/>
          <p:cNvSpPr/>
          <p:nvPr/>
        </p:nvSpPr>
        <p:spPr>
          <a:xfrm>
            <a:off x="3784487" y="5784037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xtBox 46"/>
          <p:cNvSpPr txBox="1"/>
          <p:nvPr/>
        </p:nvSpPr>
        <p:spPr>
          <a:xfrm>
            <a:off x="1355190" y="56347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0</a:t>
            </a:r>
            <a:endParaRPr lang="nl-NL"/>
          </a:p>
        </p:txBody>
      </p:sp>
      <p:sp>
        <p:nvSpPr>
          <p:cNvPr id="103" name="Content Placeholder 2"/>
          <p:cNvSpPr>
            <a:spLocks noGrp="1"/>
          </p:cNvSpPr>
          <p:nvPr>
            <p:ph idx="1"/>
          </p:nvPr>
        </p:nvSpPr>
        <p:spPr>
          <a:xfrm>
            <a:off x="611188" y="1556792"/>
            <a:ext cx="8532812" cy="4104456"/>
          </a:xfrm>
        </p:spPr>
        <p:txBody>
          <a:bodyPr/>
          <a:lstStyle/>
          <a:p>
            <a:r>
              <a:rPr lang="en-US" sz="2000" smtClean="0"/>
              <a:t>think of t as a percentage of a path </a:t>
            </a:r>
          </a:p>
          <a:p>
            <a:r>
              <a:rPr lang="en-US" sz="2000" smtClean="0"/>
              <a:t>e.g. having taken 30% of the path from P</a:t>
            </a:r>
            <a:r>
              <a:rPr lang="en-US" sz="2000" baseline="-25000" smtClean="0"/>
              <a:t>0</a:t>
            </a:r>
            <a:r>
              <a:rPr lang="en-US" sz="2000" smtClean="0"/>
              <a:t> to P</a:t>
            </a:r>
            <a:r>
              <a:rPr lang="en-US" sz="2000" baseline="-25000" smtClean="0"/>
              <a:t>1</a:t>
            </a:r>
            <a:r>
              <a:rPr lang="en-US" sz="2000" smtClean="0"/>
              <a:t> </a:t>
            </a:r>
          </a:p>
          <a:p>
            <a:r>
              <a:rPr lang="en-US" sz="2000" smtClean="0"/>
              <a:t>and similarly the paths from P</a:t>
            </a:r>
            <a:r>
              <a:rPr lang="en-US" sz="2000" baseline="-25000" smtClean="0"/>
              <a:t>1</a:t>
            </a:r>
            <a:r>
              <a:rPr lang="en-US" sz="2000" smtClean="0"/>
              <a:t> to P</a:t>
            </a:r>
            <a:r>
              <a:rPr lang="en-US" sz="2000" baseline="-25000" smtClean="0"/>
              <a:t>2</a:t>
            </a:r>
            <a:r>
              <a:rPr lang="en-US" sz="2000" smtClean="0"/>
              <a:t> and from P</a:t>
            </a:r>
            <a:r>
              <a:rPr lang="en-US" sz="2000" baseline="-25000" smtClean="0"/>
              <a:t>2</a:t>
            </a:r>
            <a:r>
              <a:rPr lang="en-US" sz="2000" smtClean="0"/>
              <a:t> to P</a:t>
            </a:r>
            <a:r>
              <a:rPr lang="en-US" sz="2000" baseline="-25000" smtClean="0"/>
              <a:t>3</a:t>
            </a:r>
            <a:r>
              <a:rPr lang="en-US" sz="2000" smtClean="0"/>
              <a:t> </a:t>
            </a:r>
          </a:p>
          <a:p>
            <a:r>
              <a:rPr lang="en-US" sz="2000" smtClean="0"/>
              <a:t>which defines new interpolating points </a:t>
            </a:r>
          </a:p>
          <a:p>
            <a:r>
              <a:rPr lang="en-US" sz="2000" smtClean="0"/>
              <a:t>and new paths between these</a:t>
            </a:r>
          </a:p>
          <a:p>
            <a:r>
              <a:rPr lang="en-US" sz="2000" smtClean="0"/>
              <a:t>again assumed 30% taken</a:t>
            </a:r>
          </a:p>
          <a:p>
            <a:r>
              <a:rPr lang="en-US" sz="2000" smtClean="0"/>
              <a:t>and so on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27296" y="6552640"/>
            <a:ext cx="6444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/>
              <a:t>Tip: animation at  </a:t>
            </a:r>
            <a:r>
              <a:rPr lang="nl-NL" sz="1200" smtClean="0">
                <a:hlinkClick r:id="rId4"/>
              </a:rPr>
              <a:t>www.aac.bartlett.ucl.ac.uk/processing/samples/decasteljau.html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Bézier curve in Processing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54A01864-5EEE-4D3A-A7CA-CCA0D5AB816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24578C-5CC4-4E91-B227-2B334F8DAFD4}" type="datetime1">
              <a:rPr lang="nl-NL" smtClean="0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0" y="6596390"/>
            <a:ext cx="63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rgbClr val="7030A0"/>
                </a:solidFill>
              </a:rPr>
              <a:t>Fram example Paisley.pde, partially  generated by paisleyMaker.pde</a:t>
            </a:r>
          </a:p>
          <a:p>
            <a:r>
              <a:rPr lang="en-US" sz="1100" smtClean="0">
                <a:solidFill>
                  <a:srgbClr val="7030A0"/>
                </a:solidFill>
              </a:rPr>
              <a:t> </a:t>
            </a:r>
            <a:endParaRPr lang="en-US" sz="11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807656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nl-NL" sz="1600" b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noFill</a:t>
            </a:r>
            <a:r>
              <a:rPr lang="nl-NL" sz="1600" b="1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spcBef>
                <a:spcPts val="300"/>
              </a:spcBef>
            </a:pPr>
            <a:r>
              <a:rPr lang="nl-NL" sz="1600" b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beginShape</a:t>
            </a:r>
            <a:r>
              <a:rPr lang="nl-NL" sz="1600" b="1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spcBef>
                <a:spcPts val="300"/>
              </a:spcBef>
            </a:pPr>
            <a:r>
              <a:rPr lang="nl-NL" sz="1600" b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vertex</a:t>
            </a:r>
            <a:r>
              <a:rPr lang="nl-NL" sz="1600" b="1" smtClean="0">
                <a:latin typeface="Courier New" pitchFamily="49" charset="0"/>
                <a:cs typeface="Courier New" pitchFamily="49" charset="0"/>
              </a:rPr>
              <a:t>(30, 20);</a:t>
            </a:r>
          </a:p>
          <a:p>
            <a:pPr>
              <a:spcBef>
                <a:spcPts val="300"/>
              </a:spcBef>
            </a:pPr>
            <a:r>
              <a:rPr lang="nl-NL" sz="1600" b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bezierVertex</a:t>
            </a:r>
            <a:r>
              <a:rPr lang="nl-NL" sz="1600" b="1" smtClean="0">
                <a:latin typeface="Courier New" pitchFamily="49" charset="0"/>
                <a:cs typeface="Courier New" pitchFamily="49" charset="0"/>
              </a:rPr>
              <a:t>(80, 0, 80, 75, 30, 75);</a:t>
            </a:r>
          </a:p>
          <a:p>
            <a:pPr>
              <a:spcBef>
                <a:spcPts val="300"/>
              </a:spcBef>
            </a:pPr>
            <a:r>
              <a:rPr lang="nl-NL" sz="1600" b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endShape</a:t>
            </a:r>
            <a:r>
              <a:rPr lang="nl-NL" sz="1600" b="1" smtClean="0">
                <a:latin typeface="Courier New" pitchFamily="49" charset="0"/>
                <a:cs typeface="Courier New" pitchFamily="49" charset="0"/>
              </a:rPr>
              <a:t>();</a:t>
            </a:r>
            <a:endParaRPr lang="nl-NL" sz="16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1819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539552" y="3861048"/>
            <a:ext cx="8604448" cy="172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0" dirty="0" smtClean="0"/>
              <a:t> </a:t>
            </a:r>
            <a:r>
              <a:rPr lang="en-US" b="0" dirty="0" err="1" smtClean="0"/>
              <a:t>bezierVertex</a:t>
            </a:r>
            <a:r>
              <a:rPr lang="en-US" b="0" dirty="0" smtClean="0"/>
              <a:t>() adds one a new segment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  each call sets 2 control points + 1 anchor point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  preface call to vertex() to set the first anchor point 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  each set of four control points defines one segment</a:t>
            </a:r>
            <a:endParaRPr lang="nl-NL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/ name of department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D68AC209-159A-46A2-81D7-7EDB17713A36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EEB291B-5017-451D-B517-A75CFB4D63EC}" type="datetime1">
              <a:rPr lang="nl-NL" smtClean="0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Exercises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</a:t>
            </a:r>
            <a:r>
              <a:rPr lang="nl-NL" dirty="0" smtClean="0"/>
              <a:t>ake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capturing</a:t>
            </a:r>
            <a:r>
              <a:rPr lang="nl-NL" dirty="0" smtClean="0"/>
              <a:t> tool </a:t>
            </a:r>
            <a:r>
              <a:rPr lang="nl-NL" dirty="0" err="1" smtClean="0"/>
              <a:t>generating</a:t>
            </a:r>
            <a:r>
              <a:rPr lang="nl-NL" dirty="0" smtClean="0"/>
              <a:t> </a:t>
            </a:r>
            <a:r>
              <a:rPr lang="en-US" sz="16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</a:t>
            </a:r>
            <a:r>
              <a:rPr lang="nl-NL" dirty="0" smtClean="0"/>
              <a:t>ake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interactive</a:t>
            </a:r>
            <a:r>
              <a:rPr lang="nl-NL" dirty="0" smtClean="0"/>
              <a:t> </a:t>
            </a:r>
            <a:r>
              <a:rPr lang="nl-NL" dirty="0" err="1" smtClean="0"/>
              <a:t>Catmull</a:t>
            </a:r>
            <a:r>
              <a:rPr lang="nl-NL" dirty="0" smtClean="0"/>
              <a:t> </a:t>
            </a:r>
            <a:r>
              <a:rPr lang="nl-NL" dirty="0" err="1" smtClean="0"/>
              <a:t>Rom</a:t>
            </a:r>
            <a:r>
              <a:rPr lang="nl-NL" dirty="0" smtClean="0"/>
              <a:t> demo (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</a:t>
            </a:r>
            <a:r>
              <a:rPr lang="nl-NL" dirty="0" smtClean="0"/>
              <a:t>r: </a:t>
            </a:r>
            <a:r>
              <a:rPr lang="nl-NL" dirty="0"/>
              <a:t>make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interactive</a:t>
            </a:r>
            <a:r>
              <a:rPr lang="nl-NL" dirty="0"/>
              <a:t> </a:t>
            </a:r>
            <a:r>
              <a:rPr lang="nl-NL" dirty="0" err="1"/>
              <a:t>Bézier</a:t>
            </a:r>
            <a:r>
              <a:rPr lang="nl-NL" dirty="0"/>
              <a:t> </a:t>
            </a:r>
            <a:r>
              <a:rPr lang="nl-NL" dirty="0" smtClean="0"/>
              <a:t>demo </a:t>
            </a:r>
            <a:r>
              <a:rPr lang="nl-NL" dirty="0"/>
              <a:t>(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 smtClean="0"/>
              <a:t>given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/>
              <a:t>)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</a:t>
            </a:r>
            <a:r>
              <a:rPr lang="nl-NL" dirty="0" smtClean="0"/>
              <a:t>r even </a:t>
            </a:r>
            <a:r>
              <a:rPr lang="nl-NL" dirty="0" err="1" smtClean="0"/>
              <a:t>better</a:t>
            </a:r>
            <a:r>
              <a:rPr lang="nl-NL" dirty="0" smtClean="0"/>
              <a:t>: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Bézier</a:t>
            </a:r>
            <a:r>
              <a:rPr lang="nl-NL" dirty="0" smtClean="0"/>
              <a:t> curves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control points </a:t>
            </a:r>
            <a:r>
              <a:rPr lang="nl-NL" dirty="0" err="1"/>
              <a:t>a</a:t>
            </a:r>
            <a:r>
              <a:rPr lang="nl-NL" dirty="0" err="1" smtClean="0"/>
              <a:t>nd</a:t>
            </a:r>
            <a:r>
              <a:rPr lang="nl-NL" dirty="0" smtClean="0"/>
              <a:t> make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/>
              <a:t>interactive</a:t>
            </a:r>
            <a:r>
              <a:rPr lang="nl-NL" dirty="0"/>
              <a:t> </a:t>
            </a:r>
            <a:r>
              <a:rPr lang="nl-NL" dirty="0" err="1" smtClean="0"/>
              <a:t>Bézier</a:t>
            </a:r>
            <a:r>
              <a:rPr lang="nl-NL" dirty="0" smtClean="0"/>
              <a:t> </a:t>
            </a:r>
            <a:r>
              <a:rPr lang="nl-NL" dirty="0"/>
              <a:t>demo (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new  </a:t>
            </a:r>
            <a:r>
              <a:rPr lang="nl-NL" dirty="0" err="1"/>
              <a:t>formula</a:t>
            </a:r>
            <a:r>
              <a:rPr lang="nl-NL" dirty="0" smtClean="0"/>
              <a:t>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33256"/>
            <a:ext cx="6228184" cy="1124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Catmull-Rom splines</a:t>
            </a:r>
          </a:p>
          <a:p>
            <a:r>
              <a:rPr lang="en-US" smtClean="0"/>
              <a:t>Bezier curves</a:t>
            </a:r>
          </a:p>
          <a:p>
            <a:endParaRPr 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B532726-C744-459F-97FD-2F7EC5FAEA58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22-2-2016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9244" cy="2952328"/>
          </a:xfrm>
        </p:spPr>
        <p:txBody>
          <a:bodyPr/>
          <a:lstStyle/>
          <a:p>
            <a:pPr algn="ctr">
              <a:buNone/>
            </a:pPr>
            <a:r>
              <a:rPr lang="en-US" sz="8000" smtClean="0"/>
              <a:t>Catmull-Rom splines</a:t>
            </a:r>
            <a:endParaRPr lang="en-US" sz="8000" dirty="0" smtClean="0"/>
          </a:p>
          <a:p>
            <a:endParaRPr 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B532726-C744-459F-97FD-2F7EC5FAEA58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22-2-2016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381128"/>
            <a:ext cx="3995936" cy="2476872"/>
          </a:xfrm>
        </p:spPr>
        <p:txBody>
          <a:bodyPr/>
          <a:lstStyle/>
          <a:p>
            <a:r>
              <a:rPr lang="nl-NL" sz="2000" smtClean="0"/>
              <a:t>Ed Catmull founded Pixar</a:t>
            </a:r>
          </a:p>
          <a:p>
            <a:r>
              <a:rPr lang="en-US" sz="2000" smtClean="0"/>
              <a:t>interpolated motion</a:t>
            </a:r>
          </a:p>
          <a:p>
            <a:endParaRPr lang="en-US" sz="2000" smtClean="0"/>
          </a:p>
          <a:p>
            <a:pPr>
              <a:buNone/>
            </a:pPr>
            <a:r>
              <a:rPr lang="nl-NL" sz="1400" smtClean="0"/>
              <a:t>      </a:t>
            </a:r>
            <a:endParaRPr lang="en-US" sz="20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endParaRPr lang="nl-NL" sz="1600" smtClean="0"/>
          </a:p>
          <a:p>
            <a:pPr>
              <a:buNone/>
            </a:pPr>
            <a:endParaRPr lang="en-US" sz="2000" b="1" smtClean="0"/>
          </a:p>
          <a:p>
            <a:pPr>
              <a:buNone/>
            </a:pPr>
            <a:endParaRPr lang="en-US" sz="2000" b="1" smtClean="0"/>
          </a:p>
          <a:p>
            <a:endParaRPr lang="en-US" dirty="0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FBBB9BA-DA38-4491-BEB4-09D497D696B6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4710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4B18B65B-88A7-484D-A9D1-E6B5BC8A282E}" type="datetime1">
              <a:rPr lang="nl-NL" smtClean="0"/>
              <a:pPr/>
              <a:t>22-2-2016</a:t>
            </a:fld>
            <a:endParaRPr lang="nl-NL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6427113"/>
            <a:ext cx="262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mtClean="0">
                <a:solidFill>
                  <a:srgbClr val="7030A0"/>
                </a:solidFill>
              </a:rPr>
              <a:t>Source: “innerview”, The NETworker, Vol 8, Nr 1, Sept/oct 1997.</a:t>
            </a:r>
            <a:endParaRPr lang="nl-NL" sz="1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0"/>
            <a:ext cx="47880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074209" cy="56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304002"/>
            <a:ext cx="4248472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1000" smtClean="0">
                <a:solidFill>
                  <a:srgbClr val="7030A0"/>
                </a:solidFill>
              </a:rPr>
              <a:t>Ed Catmull , R.J. Rom, A class of local interpolating splines, In: R.E. Barnhill, R.F. Riesenfeld (Eds.), Computer Aided Geometric Design, AcademicPress, Orlando (1974), pp. 317–326</a:t>
            </a:r>
          </a:p>
        </p:txBody>
      </p:sp>
      <p:pic>
        <p:nvPicPr>
          <p:cNvPr id="16386" name="Picture 2" descr="http://www.superiorpics.com/pictures2/Ed_Catm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65242"/>
            <a:ext cx="1944216" cy="272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Catmull-Rom spline in Processing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54A01864-5EEE-4D3A-A7CA-CCA0D5AB816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324578C-5CC4-4E91-B227-2B334F8DAFD4}" type="datetime1">
              <a:rPr lang="nl-NL" smtClean="0"/>
              <a:pPr>
                <a:defRPr/>
              </a:pPr>
              <a:t>22-2-2016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251520" y="1760954"/>
            <a:ext cx="8892480" cy="418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innerleaf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y,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s){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beginShape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s*177.0 , y + s*287.0);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s*177.0 , y + s*287.0);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s*205.0 , y + s*270.0);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s*249.0 , y + s*263.0);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s*293.0 , y + s*270.0);</a:t>
            </a:r>
            <a:endParaRPr lang="en-US" sz="1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s*342.0 , y + s*289.0);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s*378.0 , y + s*318.0);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// more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s*253.0 , y + s*339.0);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s*239.0 , y + s*312.0);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s*221.0 , y + s*295.0);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s*201.0 , y + s*287.0);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s*178.0 , y + s*288.0);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curveVertex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 + s*178.0 , y + s*288.0);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endShape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96390"/>
            <a:ext cx="63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rgbClr val="7030A0"/>
                </a:solidFill>
              </a:rPr>
              <a:t>From example Paisley.pde, partially  generated by paisleyMaker.pde</a:t>
            </a:r>
          </a:p>
          <a:p>
            <a:r>
              <a:rPr lang="en-US" sz="1100" smtClean="0">
                <a:solidFill>
                  <a:srgbClr val="7030A0"/>
                </a:solidFill>
              </a:rPr>
              <a:t> </a:t>
            </a:r>
            <a:endParaRPr lang="en-US" sz="1100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1944216" cy="22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4565104"/>
          </a:xfrm>
        </p:spPr>
        <p:txBody>
          <a:bodyPr/>
          <a:lstStyle/>
          <a:p>
            <a:r>
              <a:rPr lang="en-US" sz="2000" smtClean="0"/>
              <a:t>four control points define one segment</a:t>
            </a:r>
          </a:p>
          <a:p>
            <a:r>
              <a:rPr lang="en-US" sz="2000" smtClean="0"/>
              <a:t>between P</a:t>
            </a:r>
            <a:r>
              <a:rPr lang="en-US" sz="2000" baseline="-25000" smtClean="0"/>
              <a:t>1</a:t>
            </a:r>
            <a:r>
              <a:rPr lang="en-US" sz="2000" smtClean="0"/>
              <a:t> and P</a:t>
            </a:r>
            <a:r>
              <a:rPr lang="en-US" sz="2000" baseline="-25000" smtClean="0"/>
              <a:t>2</a:t>
            </a:r>
            <a:r>
              <a:rPr lang="en-US" sz="2000" smtClean="0"/>
              <a:t> parameter t runs from 0 to 1</a:t>
            </a:r>
          </a:p>
          <a:p>
            <a:r>
              <a:rPr lang="en-US" sz="2000" smtClean="0"/>
              <a:t>the point P(t) is a weighted average of P</a:t>
            </a:r>
            <a:r>
              <a:rPr lang="en-US" sz="2000" baseline="-25000" smtClean="0"/>
              <a:t>0</a:t>
            </a:r>
            <a:r>
              <a:rPr lang="en-US" sz="2000" smtClean="0"/>
              <a:t>,P</a:t>
            </a:r>
            <a:r>
              <a:rPr lang="en-US" sz="2000" baseline="-25000" smtClean="0"/>
              <a:t>1</a:t>
            </a:r>
            <a:r>
              <a:rPr lang="en-US" sz="2000" smtClean="0"/>
              <a:t>,P</a:t>
            </a:r>
            <a:r>
              <a:rPr lang="en-US" sz="2000" baseline="-25000" smtClean="0"/>
              <a:t>2</a:t>
            </a:r>
            <a:r>
              <a:rPr lang="en-US" sz="2000" smtClean="0"/>
              <a:t>,P</a:t>
            </a:r>
            <a:r>
              <a:rPr lang="en-US" sz="2000" baseline="-25000" smtClean="0"/>
              <a:t>3</a:t>
            </a:r>
          </a:p>
          <a:p>
            <a:r>
              <a:rPr lang="en-US" sz="2000" smtClean="0"/>
              <a:t>P = ½ (-t+2t</a:t>
            </a:r>
            <a:r>
              <a:rPr lang="en-US" sz="2000" baseline="30000" smtClean="0"/>
              <a:t>2</a:t>
            </a:r>
            <a:r>
              <a:rPr lang="en-US" sz="2000" smtClean="0"/>
              <a:t>-t</a:t>
            </a:r>
            <a:r>
              <a:rPr lang="en-US" sz="2000" baseline="30000" smtClean="0"/>
              <a:t>3</a:t>
            </a:r>
            <a:r>
              <a:rPr lang="en-US" sz="2000" smtClean="0"/>
              <a:t>)P</a:t>
            </a:r>
            <a:r>
              <a:rPr lang="en-US" sz="2000" baseline="-25000" smtClean="0"/>
              <a:t>0</a:t>
            </a:r>
            <a:r>
              <a:rPr lang="en-US" sz="2000" smtClean="0"/>
              <a:t> + ½ (2-5t</a:t>
            </a:r>
            <a:r>
              <a:rPr lang="en-US" sz="2000" baseline="30000" smtClean="0"/>
              <a:t>2</a:t>
            </a:r>
            <a:r>
              <a:rPr lang="en-US" sz="2000" smtClean="0"/>
              <a:t>+3t</a:t>
            </a:r>
            <a:r>
              <a:rPr lang="en-US" sz="2000" baseline="30000" smtClean="0"/>
              <a:t>3</a:t>
            </a:r>
            <a:r>
              <a:rPr lang="en-US" sz="2000" smtClean="0"/>
              <a:t>)P</a:t>
            </a:r>
            <a:r>
              <a:rPr lang="en-US" sz="2000" baseline="-25000" smtClean="0"/>
              <a:t>1</a:t>
            </a:r>
            <a:r>
              <a:rPr lang="en-US" sz="2000" smtClean="0"/>
              <a:t> + ½ (t+4t</a:t>
            </a:r>
            <a:r>
              <a:rPr lang="en-US" sz="2000" baseline="30000" smtClean="0"/>
              <a:t>2</a:t>
            </a:r>
            <a:r>
              <a:rPr lang="en-US" sz="2000" smtClean="0"/>
              <a:t>-3t</a:t>
            </a:r>
            <a:r>
              <a:rPr lang="en-US" sz="2000" baseline="30000" smtClean="0"/>
              <a:t>3</a:t>
            </a:r>
            <a:r>
              <a:rPr lang="en-US" sz="2000" smtClean="0"/>
              <a:t>)P</a:t>
            </a:r>
            <a:r>
              <a:rPr lang="en-US" sz="2000" baseline="-25000" smtClean="0"/>
              <a:t>2</a:t>
            </a:r>
            <a:r>
              <a:rPr lang="en-US" sz="2000" smtClean="0"/>
              <a:t> + ½(-t</a:t>
            </a:r>
            <a:r>
              <a:rPr lang="en-US" sz="2000" baseline="30000" smtClean="0"/>
              <a:t>2</a:t>
            </a:r>
            <a:r>
              <a:rPr lang="en-US" sz="2000" smtClean="0"/>
              <a:t>+t</a:t>
            </a:r>
            <a:r>
              <a:rPr lang="en-US" sz="2000" baseline="30000" smtClean="0"/>
              <a:t>3</a:t>
            </a:r>
            <a:r>
              <a:rPr lang="en-US" sz="2000" smtClean="0"/>
              <a:t>)P</a:t>
            </a:r>
            <a:r>
              <a:rPr lang="en-US" sz="2000" baseline="-25000" smtClean="0"/>
              <a:t>3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the line goes </a:t>
            </a:r>
            <a:r>
              <a:rPr lang="en-US" sz="2000" i="1" smtClean="0"/>
              <a:t>through</a:t>
            </a:r>
            <a:r>
              <a:rPr lang="en-US" sz="2000" smtClean="0"/>
              <a:t>  P</a:t>
            </a:r>
            <a:r>
              <a:rPr lang="en-US" sz="2000" baseline="-25000" smtClean="0"/>
              <a:t>1</a:t>
            </a:r>
            <a:r>
              <a:rPr lang="en-US" sz="2000" smtClean="0"/>
              <a:t> and P</a:t>
            </a:r>
            <a:r>
              <a:rPr lang="en-US" sz="2000" baseline="-25000" smtClean="0"/>
              <a:t>2</a:t>
            </a:r>
          </a:p>
          <a:p>
            <a:r>
              <a:rPr lang="en-US" sz="2000" smtClean="0"/>
              <a:t>the tangent at  P</a:t>
            </a:r>
            <a:r>
              <a:rPr lang="en-US" sz="2000" baseline="-25000" smtClean="0"/>
              <a:t>1</a:t>
            </a:r>
            <a:r>
              <a:rPr lang="en-US" sz="2000" smtClean="0"/>
              <a:t> parallels the line P</a:t>
            </a:r>
            <a:r>
              <a:rPr lang="en-US" sz="2000" baseline="-25000" smtClean="0"/>
              <a:t>0</a:t>
            </a:r>
            <a:r>
              <a:rPr lang="en-US" sz="2000" smtClean="0"/>
              <a:t>- P</a:t>
            </a:r>
            <a:r>
              <a:rPr lang="en-US" sz="2000" baseline="-25000" smtClean="0"/>
              <a:t>2</a:t>
            </a:r>
          </a:p>
          <a:p>
            <a:r>
              <a:rPr lang="en-US" sz="2000" smtClean="0"/>
              <a:t>the tangent at  P</a:t>
            </a:r>
            <a:r>
              <a:rPr lang="en-US" sz="2000" baseline="-25000" smtClean="0"/>
              <a:t>2</a:t>
            </a:r>
            <a:r>
              <a:rPr lang="en-US" sz="2000" smtClean="0"/>
              <a:t> parallels the line P</a:t>
            </a:r>
            <a:r>
              <a:rPr lang="en-US" sz="2000" baseline="-25000" smtClean="0"/>
              <a:t>1</a:t>
            </a:r>
            <a:r>
              <a:rPr lang="en-US" sz="2000" smtClean="0"/>
              <a:t>- P</a:t>
            </a:r>
            <a:r>
              <a:rPr lang="en-US" sz="2000" baseline="-25000" smtClean="0"/>
              <a:t>3</a:t>
            </a:r>
          </a:p>
          <a:p>
            <a:endParaRPr lang="en-US" sz="2000" baseline="-25000" smtClean="0"/>
          </a:p>
          <a:p>
            <a:pPr lvl="1"/>
            <a:endParaRPr lang="en-US" sz="180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8697106C-EDF6-4A1A-BF10-EDC55D38DDA2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4301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974D326-5A4F-4A78-BEBC-0D032538CC0C}" type="datetime1">
              <a:rPr lang="nl-NL" smtClean="0"/>
              <a:pPr/>
              <a:t>22-2-2016</a:t>
            </a:fld>
            <a:endParaRPr lang="nl-NL" smtClean="0"/>
          </a:p>
        </p:txBody>
      </p:sp>
      <p:sp>
        <p:nvSpPr>
          <p:cNvPr id="16" name="Freeform 15"/>
          <p:cNvSpPr/>
          <p:nvPr/>
        </p:nvSpPr>
        <p:spPr>
          <a:xfrm>
            <a:off x="1078173" y="3295156"/>
            <a:ext cx="2129051" cy="1221474"/>
          </a:xfrm>
          <a:custGeom>
            <a:avLst/>
            <a:gdLst>
              <a:gd name="connsiteX0" fmla="*/ 0 w 2129051"/>
              <a:gd name="connsiteY0" fmla="*/ 691486 h 1221474"/>
              <a:gd name="connsiteX1" fmla="*/ 614149 w 2129051"/>
              <a:gd name="connsiteY1" fmla="*/ 77337 h 1221474"/>
              <a:gd name="connsiteX2" fmla="*/ 1514902 w 2129051"/>
              <a:gd name="connsiteY2" fmla="*/ 1155510 h 1221474"/>
              <a:gd name="connsiteX3" fmla="*/ 2129051 w 2129051"/>
              <a:gd name="connsiteY3" fmla="*/ 473122 h 122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51" h="1221474">
                <a:moveTo>
                  <a:pt x="0" y="691486"/>
                </a:moveTo>
                <a:cubicBezTo>
                  <a:pt x="180832" y="345743"/>
                  <a:pt x="361665" y="0"/>
                  <a:pt x="614149" y="77337"/>
                </a:cubicBezTo>
                <a:cubicBezTo>
                  <a:pt x="866633" y="154674"/>
                  <a:pt x="1262418" y="1089546"/>
                  <a:pt x="1514902" y="1155510"/>
                </a:cubicBezTo>
                <a:cubicBezTo>
                  <a:pt x="1767386" y="1221474"/>
                  <a:pt x="1948218" y="847298"/>
                  <a:pt x="2129051" y="473122"/>
                </a:cubicBez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1061024" y="3913884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1646968" y="3341588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2545896" y="4404292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3155368" y="3756220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1475656" y="30088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1</a:t>
            </a:r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899592" y="39623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0</a:t>
            </a:r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2339752" y="45210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2</a:t>
            </a:r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2984056" y="33863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3</a:t>
            </a:r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611560" y="616530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smtClean="0"/>
              <a:t>Read more at  </a:t>
            </a:r>
            <a:r>
              <a:rPr lang="nl-NL" sz="1400" smtClean="0">
                <a:hlinkClick r:id="rId3"/>
              </a:rPr>
              <a:t>www.mvps.org/directx/articles/catmull/</a:t>
            </a:r>
            <a:endParaRPr lang="nl-N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2952328"/>
          </a:xfrm>
        </p:spPr>
        <p:txBody>
          <a:bodyPr/>
          <a:lstStyle/>
          <a:p>
            <a:pPr algn="ctr">
              <a:buNone/>
            </a:pPr>
            <a:r>
              <a:rPr lang="en-US" sz="8000" smtClean="0"/>
              <a:t>Bézier curves</a:t>
            </a:r>
            <a:endParaRPr lang="en-US" sz="8000" dirty="0" smtClean="0"/>
          </a:p>
          <a:p>
            <a:endParaRPr 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B532726-C744-459F-97FD-2F7EC5FAEA58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22-2-2016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EFBBB9BA-DA38-4491-BEB4-09D497D696B6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4710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4B18B65B-88A7-484D-A9D1-E6B5BC8A282E}" type="datetime1">
              <a:rPr lang="nl-NL" smtClean="0"/>
              <a:pPr/>
              <a:t>22-2-2016</a:t>
            </a:fld>
            <a:endParaRPr lang="nl-NL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6427113"/>
            <a:ext cx="262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mtClean="0">
                <a:solidFill>
                  <a:srgbClr val="7030A0"/>
                </a:solidFill>
              </a:rPr>
              <a:t>Source: “innerview”, The NETworker, Vol 8, Nr 1, Sept/oct 1997.</a:t>
            </a:r>
            <a:endParaRPr lang="nl-NL" sz="1100">
              <a:solidFill>
                <a:srgbClr val="7030A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3132584"/>
            <a:ext cx="3816424" cy="24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Pierre Bézier (1910-1999),</a:t>
            </a:r>
            <a:r>
              <a:rPr kumimoji="0" lang="nl-NL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working at Renault, Paris in 1962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smtClean="0"/>
              <a:t>Paul de Casteljau (1930-1999) at Citroen already found the rendering algorithm in 1959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543" y="0"/>
            <a:ext cx="4782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83760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>
                <a:solidFill>
                  <a:srgbClr val="7030A0"/>
                </a:solidFill>
              </a:rPr>
              <a:t>Source: vision paper p.128</a:t>
            </a:r>
            <a:endParaRPr lang="nl-NL" sz="1200">
              <a:solidFill>
                <a:srgbClr val="7030A0"/>
              </a:solidFill>
            </a:endParaRPr>
          </a:p>
        </p:txBody>
      </p:sp>
      <p:pic>
        <p:nvPicPr>
          <p:cNvPr id="8194" name="Picture 2" descr="http://www.mathisintheair.org/wp/wp-content/uploads/2015/03/PierreBezi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1229372" cy="16535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213212"/>
            <a:ext cx="4211960" cy="6001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1100" kern="0" smtClean="0"/>
              <a:t> Mathematical and practical possibilities of Unisurf, In: R.E. Barnhill, R.F. Riesenfeld (Eds.), Computer Aided Geometric Design, AcademicPress, Orlando (1974), pp. 127 – 152.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32812" cy="5257800"/>
          </a:xfrm>
        </p:spPr>
        <p:txBody>
          <a:bodyPr/>
          <a:lstStyle/>
          <a:p>
            <a:r>
              <a:rPr lang="en-US" sz="2000" dirty="0" smtClean="0"/>
              <a:t>one segment defined by N ≥ 2  points</a:t>
            </a:r>
          </a:p>
          <a:p>
            <a:r>
              <a:rPr lang="en-US" sz="2000" dirty="0" smtClean="0"/>
              <a:t>between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and P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, the parameter  t runs from 0 to 1</a:t>
            </a:r>
          </a:p>
          <a:p>
            <a:r>
              <a:rPr lang="en-US" sz="2000" dirty="0" smtClean="0"/>
              <a:t>the point P(t) is a weighted average of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 </a:t>
            </a:r>
            <a:endParaRPr lang="en-US" sz="2000" baseline="-25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e.g. P = (1- t)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+ 3t(1- t)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smtClean="0"/>
              <a:t>3t</a:t>
            </a:r>
            <a:r>
              <a:rPr lang="en-US" sz="2000" baseline="30000" smtClean="0"/>
              <a:t>2</a:t>
            </a:r>
            <a:r>
              <a:rPr lang="en-US" sz="2000" smtClean="0"/>
              <a:t>(1- </a:t>
            </a:r>
            <a:r>
              <a:rPr lang="en-US" sz="2000" smtClean="0"/>
              <a:t>t)P</a:t>
            </a:r>
            <a:r>
              <a:rPr lang="en-US" sz="2000" baseline="-25000" smtClean="0"/>
              <a:t>2</a:t>
            </a:r>
            <a:r>
              <a:rPr lang="en-US" sz="2000" smtClean="0"/>
              <a:t> </a:t>
            </a:r>
            <a:r>
              <a:rPr lang="en-US" sz="2000" dirty="0" smtClean="0"/>
              <a:t>+ 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3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tangent at 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is the line 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- P</a:t>
            </a:r>
            <a:r>
              <a:rPr lang="en-US" sz="2000" baseline="-25000" dirty="0" smtClean="0"/>
              <a:t>1</a:t>
            </a:r>
          </a:p>
          <a:p>
            <a:r>
              <a:rPr lang="en-US" sz="2000" dirty="0" smtClean="0"/>
              <a:t>the tangent at  P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  is the line P</a:t>
            </a:r>
            <a:r>
              <a:rPr lang="en-US" sz="2000" baseline="-25000" dirty="0" smtClean="0"/>
              <a:t>N-2</a:t>
            </a:r>
            <a:r>
              <a:rPr lang="en-US" sz="2000" dirty="0" smtClean="0"/>
              <a:t>- P</a:t>
            </a:r>
            <a:r>
              <a:rPr lang="en-US" sz="2000" baseline="-25000" dirty="0" smtClean="0"/>
              <a:t>N-1</a:t>
            </a:r>
          </a:p>
          <a:p>
            <a:r>
              <a:rPr lang="en-US" sz="2000" dirty="0" smtClean="0"/>
              <a:t>the line does not go not through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…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N-2</a:t>
            </a:r>
            <a:r>
              <a:rPr lang="en-US" sz="2000" dirty="0" smtClean="0"/>
              <a:t> </a:t>
            </a:r>
            <a:endParaRPr lang="en-US" sz="2000" baseline="-25000" dirty="0" smtClean="0"/>
          </a:p>
          <a:p>
            <a:r>
              <a:rPr lang="en-US" sz="2000" dirty="0" smtClean="0"/>
              <a:t>the line is inside the convex hull of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 </a:t>
            </a:r>
            <a:endParaRPr lang="en-US" sz="2000" baseline="-25000" dirty="0" smtClean="0"/>
          </a:p>
          <a:p>
            <a:endParaRPr lang="en-US" sz="2000" baseline="-25000" dirty="0" smtClean="0"/>
          </a:p>
          <a:p>
            <a:pPr lvl="1"/>
            <a:endParaRPr lang="en-US" sz="1800" dirty="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smtClean="0"/>
              <a:t> </a:t>
            </a:r>
            <a:r>
              <a:rPr lang="nl-NL"/>
              <a:t>Departement of Industrial Design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PAGE </a:t>
            </a:r>
            <a:fld id="{8697106C-EDF6-4A1A-BF10-EDC55D38DDA2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18" name="Oval 17"/>
          <p:cNvSpPr/>
          <p:nvPr/>
        </p:nvSpPr>
        <p:spPr>
          <a:xfrm>
            <a:off x="1070904" y="3257688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899592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1</a:t>
            </a:r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57688"/>
            <a:ext cx="2286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781104" y="4265800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4058064" y="3059668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1619672" y="4314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0</a:t>
            </a:r>
            <a:endParaRPr lang="nl-NL"/>
          </a:p>
        </p:txBody>
      </p:sp>
      <p:sp>
        <p:nvSpPr>
          <p:cNvPr id="23" name="TextBox 22"/>
          <p:cNvSpPr txBox="1"/>
          <p:nvPr/>
        </p:nvSpPr>
        <p:spPr>
          <a:xfrm>
            <a:off x="4139952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2</a:t>
            </a:r>
            <a:endParaRPr lang="nl-NL"/>
          </a:p>
        </p:txBody>
      </p:sp>
      <p:sp>
        <p:nvSpPr>
          <p:cNvPr id="4301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974D326-5A4F-4A78-BEBC-0D032538CC0C}" type="datetime1">
              <a:rPr lang="nl-NL" smtClean="0"/>
              <a:pPr/>
              <a:t>22-2-2016</a:t>
            </a:fld>
            <a:endParaRPr lang="nl-NL" smtClean="0"/>
          </a:p>
        </p:txBody>
      </p:sp>
      <p:sp>
        <p:nvSpPr>
          <p:cNvPr id="20" name="Oval 19"/>
          <p:cNvSpPr/>
          <p:nvPr/>
        </p:nvSpPr>
        <p:spPr>
          <a:xfrm>
            <a:off x="3735200" y="4265800"/>
            <a:ext cx="72008" cy="7200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3563888" y="43285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3</a:t>
            </a:r>
            <a:endParaRPr lang="nl-NL"/>
          </a:p>
        </p:txBody>
      </p:sp>
      <p:sp>
        <p:nvSpPr>
          <p:cNvPr id="30" name="Rectangle 29"/>
          <p:cNvSpPr/>
          <p:nvPr/>
        </p:nvSpPr>
        <p:spPr>
          <a:xfrm>
            <a:off x="35496" y="6453336"/>
            <a:ext cx="2304256" cy="4046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4"/>
          <p:cNvSpPr txBox="1"/>
          <p:nvPr/>
        </p:nvSpPr>
        <p:spPr>
          <a:xfrm>
            <a:off x="0" y="6505599"/>
            <a:ext cx="666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smtClean="0"/>
              <a:t>Read more at </a:t>
            </a:r>
            <a:r>
              <a:rPr lang="nl-NL" sz="1400" smtClean="0">
                <a:hlinkClick r:id="rId4"/>
              </a:rPr>
              <a:t>http://www.tsplines.com/resources/class_notes/Bezier_curves.pdf</a:t>
            </a:r>
            <a:endParaRPr lang="nl-NL" sz="140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1114426" y="3314700"/>
            <a:ext cx="695324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7"/>
            <a:endCxn id="19" idx="4"/>
          </p:cNvCxnSpPr>
          <p:nvPr/>
        </p:nvCxnSpPr>
        <p:spPr>
          <a:xfrm flipV="1">
            <a:off x="3796663" y="3131676"/>
            <a:ext cx="297405" cy="11446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9" idx="6"/>
          </p:cNvCxnSpPr>
          <p:nvPr/>
        </p:nvCxnSpPr>
        <p:spPr>
          <a:xfrm flipV="1">
            <a:off x="1114425" y="3095672"/>
            <a:ext cx="3015647" cy="1904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47751" y="3057525"/>
            <a:ext cx="3086100" cy="1343025"/>
          </a:xfrm>
          <a:custGeom>
            <a:avLst/>
            <a:gdLst>
              <a:gd name="connsiteX0" fmla="*/ 695325 w 3009900"/>
              <a:gd name="connsiteY0" fmla="*/ 1190625 h 1257300"/>
              <a:gd name="connsiteX1" fmla="*/ 0 w 3009900"/>
              <a:gd name="connsiteY1" fmla="*/ 190500 h 1257300"/>
              <a:gd name="connsiteX2" fmla="*/ 3009900 w 3009900"/>
              <a:gd name="connsiteY2" fmla="*/ 0 h 1257300"/>
              <a:gd name="connsiteX3" fmla="*/ 2667000 w 3009900"/>
              <a:gd name="connsiteY3" fmla="*/ 1257300 h 1257300"/>
              <a:gd name="connsiteX4" fmla="*/ 695325 w 3009900"/>
              <a:gd name="connsiteY4" fmla="*/ 1190625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1257300">
                <a:moveTo>
                  <a:pt x="695325" y="1190625"/>
                </a:moveTo>
                <a:lnTo>
                  <a:pt x="0" y="190500"/>
                </a:lnTo>
                <a:lnTo>
                  <a:pt x="3009900" y="0"/>
                </a:lnTo>
                <a:lnTo>
                  <a:pt x="2667000" y="1257300"/>
                </a:lnTo>
                <a:lnTo>
                  <a:pt x="695325" y="11906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TUe standard orange">
  <a:themeElements>
    <a:clrScheme name="Orang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ange bullets">
  <a:themeElements>
    <a:clrScheme name="Orang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orange</Template>
  <TotalTime>7424</TotalTime>
  <Words>906</Words>
  <Application>Microsoft Office PowerPoint</Application>
  <PresentationFormat>On-screen Show (4:3)</PresentationFormat>
  <Paragraphs>195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TUe standard orange</vt:lpstr>
      <vt:lpstr>Orange photo</vt:lpstr>
      <vt:lpstr>Orange bullets</vt:lpstr>
      <vt:lpstr>Golden ratio: Splines Theory</vt:lpstr>
      <vt:lpstr>Content</vt:lpstr>
      <vt:lpstr>PowerPoint Presentation</vt:lpstr>
      <vt:lpstr>Background</vt:lpstr>
      <vt:lpstr>Catmull-Rom spline in Processing</vt:lpstr>
      <vt:lpstr>Properties</vt:lpstr>
      <vt:lpstr>PowerPoint Presentation</vt:lpstr>
      <vt:lpstr>Background</vt:lpstr>
      <vt:lpstr>Properties</vt:lpstr>
      <vt:lpstr>Properties</vt:lpstr>
      <vt:lpstr>Bézier curve in Processing</vt:lpstr>
      <vt:lpstr>PowerPoint Presentation</vt:lpstr>
    </vt:vector>
  </TitlesOfParts>
  <Company>TU\e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Branches  and Loops</dc:title>
  <dc:creator>Loe Feijs</dc:creator>
  <dc:description>Design by Volle Kracht_x000d_
Template by Orange Pepper BV_x000d_
Copyright 2008</dc:description>
  <cp:lastModifiedBy>Industrial Design</cp:lastModifiedBy>
  <cp:revision>599</cp:revision>
  <dcterms:created xsi:type="dcterms:W3CDTF">2008-10-06T21:07:25Z</dcterms:created>
  <dcterms:modified xsi:type="dcterms:W3CDTF">2016-02-22T08:50:27Z</dcterms:modified>
</cp:coreProperties>
</file>