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4" r:id="rId4"/>
    <p:sldId id="258" r:id="rId5"/>
    <p:sldId id="259" r:id="rId6"/>
    <p:sldId id="260" r:id="rId7"/>
    <p:sldId id="271" r:id="rId8"/>
    <p:sldId id="273" r:id="rId9"/>
    <p:sldId id="276" r:id="rId10"/>
    <p:sldId id="275" r:id="rId11"/>
    <p:sldId id="270" r:id="rId12"/>
    <p:sldId id="262" r:id="rId13"/>
    <p:sldId id="278" r:id="rId14"/>
    <p:sldId id="263" r:id="rId15"/>
    <p:sldId id="266" r:id="rId16"/>
    <p:sldId id="267" r:id="rId17"/>
    <p:sldId id="264" r:id="rId18"/>
    <p:sldId id="265" r:id="rId19"/>
    <p:sldId id="268" r:id="rId20"/>
    <p:sldId id="277"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00"/>
    <a:srgbClr val="66CCFF"/>
    <a:srgbClr val="66FF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5" d="100"/>
          <a:sy n="55" d="100"/>
        </p:scale>
        <p:origin x="-5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E4CDC78-9A36-4288-8003-F722BFF0F7E0}" type="datetimeFigureOut">
              <a:rPr lang="nl-NL"/>
              <a:pPr/>
              <a:t>20-11-2011</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FB08D4B-78D0-4C26-BEB7-AA437F1D898B}" type="slidenum">
              <a:rPr lang="nl-NL"/>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a:spcBef>
                <a:spcPct val="0"/>
              </a:spcBef>
            </a:pPr>
            <a:endParaRPr lang="nl-NL" smtClean="0"/>
          </a:p>
        </p:txBody>
      </p:sp>
      <p:sp>
        <p:nvSpPr>
          <p:cNvPr id="28676" name="Slide Number Placeholder 3"/>
          <p:cNvSpPr>
            <a:spLocks noGrp="1"/>
          </p:cNvSpPr>
          <p:nvPr>
            <p:ph type="sldNum" sz="quarter" idx="5"/>
          </p:nvPr>
        </p:nvSpPr>
        <p:spPr bwMode="auto">
          <a:noFill/>
          <a:ln>
            <a:miter lim="800000"/>
            <a:headEnd/>
            <a:tailEnd/>
          </a:ln>
        </p:spPr>
        <p:txBody>
          <a:bodyPr/>
          <a:lstStyle/>
          <a:p>
            <a:fld id="{15203C10-1C99-4501-8CBA-B7A7B4F21A7E}" type="slidenum">
              <a:rPr lang="nl-NL"/>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a:spcBef>
                <a:spcPct val="0"/>
              </a:spcBef>
            </a:pPr>
            <a:endParaRPr lang="nl-NL" smtClean="0"/>
          </a:p>
        </p:txBody>
      </p:sp>
      <p:sp>
        <p:nvSpPr>
          <p:cNvPr id="37892" name="Slide Number Placeholder 3"/>
          <p:cNvSpPr>
            <a:spLocks noGrp="1"/>
          </p:cNvSpPr>
          <p:nvPr>
            <p:ph type="sldNum" sz="quarter" idx="5"/>
          </p:nvPr>
        </p:nvSpPr>
        <p:spPr bwMode="auto">
          <a:noFill/>
          <a:ln>
            <a:miter lim="800000"/>
            <a:headEnd/>
            <a:tailEnd/>
          </a:ln>
        </p:spPr>
        <p:txBody>
          <a:bodyPr/>
          <a:lstStyle/>
          <a:p>
            <a:fld id="{0C39E728-89E2-4003-BCD0-3911915A8320}" type="slidenum">
              <a:rPr lang="nl-NL"/>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a:spcBef>
                <a:spcPct val="0"/>
              </a:spcBef>
            </a:pPr>
            <a:endParaRPr lang="nl-NL" smtClean="0"/>
          </a:p>
        </p:txBody>
      </p:sp>
      <p:sp>
        <p:nvSpPr>
          <p:cNvPr id="38916" name="Slide Number Placeholder 3"/>
          <p:cNvSpPr>
            <a:spLocks noGrp="1"/>
          </p:cNvSpPr>
          <p:nvPr>
            <p:ph type="sldNum" sz="quarter" idx="5"/>
          </p:nvPr>
        </p:nvSpPr>
        <p:spPr bwMode="auto">
          <a:noFill/>
          <a:ln>
            <a:miter lim="800000"/>
            <a:headEnd/>
            <a:tailEnd/>
          </a:ln>
        </p:spPr>
        <p:txBody>
          <a:bodyPr/>
          <a:lstStyle/>
          <a:p>
            <a:fld id="{E4FFF8FE-B2DC-4223-A309-A13D46D64B55}" type="slidenum">
              <a:rPr lang="nl-NL"/>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a:spcBef>
                <a:spcPct val="0"/>
              </a:spcBef>
            </a:pPr>
            <a:endParaRPr lang="nl-NL" smtClean="0"/>
          </a:p>
        </p:txBody>
      </p:sp>
      <p:sp>
        <p:nvSpPr>
          <p:cNvPr id="39940" name="Slide Number Placeholder 3"/>
          <p:cNvSpPr>
            <a:spLocks noGrp="1"/>
          </p:cNvSpPr>
          <p:nvPr>
            <p:ph type="sldNum" sz="quarter" idx="5"/>
          </p:nvPr>
        </p:nvSpPr>
        <p:spPr bwMode="auto">
          <a:noFill/>
          <a:ln>
            <a:miter lim="800000"/>
            <a:headEnd/>
            <a:tailEnd/>
          </a:ln>
        </p:spPr>
        <p:txBody>
          <a:bodyPr/>
          <a:lstStyle/>
          <a:p>
            <a:fld id="{498D4DAF-CCA2-422D-AF7E-3A913D367EC4}" type="slidenum">
              <a:rPr lang="nl-NL"/>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a:spcBef>
                <a:spcPct val="0"/>
              </a:spcBef>
            </a:pPr>
            <a:endParaRPr lang="nl-NL" smtClean="0"/>
          </a:p>
        </p:txBody>
      </p:sp>
      <p:sp>
        <p:nvSpPr>
          <p:cNvPr id="40964" name="Slide Number Placeholder 3"/>
          <p:cNvSpPr>
            <a:spLocks noGrp="1"/>
          </p:cNvSpPr>
          <p:nvPr>
            <p:ph type="sldNum" sz="quarter" idx="5"/>
          </p:nvPr>
        </p:nvSpPr>
        <p:spPr bwMode="auto">
          <a:noFill/>
          <a:ln>
            <a:miter lim="800000"/>
            <a:headEnd/>
            <a:tailEnd/>
          </a:ln>
        </p:spPr>
        <p:txBody>
          <a:bodyPr/>
          <a:lstStyle/>
          <a:p>
            <a:fld id="{56A294D3-52EC-4D97-A687-7AA4E44AFF51}" type="slidenum">
              <a:rPr lang="nl-NL"/>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a:spcBef>
                <a:spcPct val="0"/>
              </a:spcBef>
            </a:pPr>
            <a:endParaRPr lang="nl-NL" smtClean="0"/>
          </a:p>
        </p:txBody>
      </p:sp>
      <p:sp>
        <p:nvSpPr>
          <p:cNvPr id="41988" name="Slide Number Placeholder 3"/>
          <p:cNvSpPr>
            <a:spLocks noGrp="1"/>
          </p:cNvSpPr>
          <p:nvPr>
            <p:ph type="sldNum" sz="quarter" idx="5"/>
          </p:nvPr>
        </p:nvSpPr>
        <p:spPr bwMode="auto">
          <a:noFill/>
          <a:ln>
            <a:miter lim="800000"/>
            <a:headEnd/>
            <a:tailEnd/>
          </a:ln>
        </p:spPr>
        <p:txBody>
          <a:bodyPr/>
          <a:lstStyle/>
          <a:p>
            <a:fld id="{AE40C9E3-E22E-446B-A4EB-060F4E0BD8E8}" type="slidenum">
              <a:rPr lang="nl-NL"/>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a:spcBef>
                <a:spcPct val="0"/>
              </a:spcBef>
            </a:pPr>
            <a:endParaRPr lang="nl-NL" smtClean="0"/>
          </a:p>
        </p:txBody>
      </p:sp>
      <p:sp>
        <p:nvSpPr>
          <p:cNvPr id="43012" name="Slide Number Placeholder 3"/>
          <p:cNvSpPr>
            <a:spLocks noGrp="1"/>
          </p:cNvSpPr>
          <p:nvPr>
            <p:ph type="sldNum" sz="quarter" idx="5"/>
          </p:nvPr>
        </p:nvSpPr>
        <p:spPr bwMode="auto">
          <a:noFill/>
          <a:ln>
            <a:miter lim="800000"/>
            <a:headEnd/>
            <a:tailEnd/>
          </a:ln>
        </p:spPr>
        <p:txBody>
          <a:bodyPr/>
          <a:lstStyle/>
          <a:p>
            <a:fld id="{D6D35EC5-F484-4915-855D-F99698E87720}" type="slidenum">
              <a:rPr lang="nl-NL"/>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a:spcBef>
                <a:spcPct val="0"/>
              </a:spcBef>
            </a:pPr>
            <a:endParaRPr lang="nl-NL" smtClean="0"/>
          </a:p>
        </p:txBody>
      </p:sp>
      <p:sp>
        <p:nvSpPr>
          <p:cNvPr id="44036" name="Slide Number Placeholder 3"/>
          <p:cNvSpPr>
            <a:spLocks noGrp="1"/>
          </p:cNvSpPr>
          <p:nvPr>
            <p:ph type="sldNum" sz="quarter" idx="5"/>
          </p:nvPr>
        </p:nvSpPr>
        <p:spPr bwMode="auto">
          <a:noFill/>
          <a:ln>
            <a:miter lim="800000"/>
            <a:headEnd/>
            <a:tailEnd/>
          </a:ln>
        </p:spPr>
        <p:txBody>
          <a:bodyPr/>
          <a:lstStyle/>
          <a:p>
            <a:fld id="{E42D17D4-E95F-4670-AAFE-D136AC57B974}" type="slidenum">
              <a:rPr lang="nl-NL"/>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a:spcBef>
                <a:spcPct val="0"/>
              </a:spcBef>
            </a:pPr>
            <a:endParaRPr lang="nl-NL" smtClean="0"/>
          </a:p>
        </p:txBody>
      </p:sp>
      <p:sp>
        <p:nvSpPr>
          <p:cNvPr id="45060" name="Slide Number Placeholder 3"/>
          <p:cNvSpPr>
            <a:spLocks noGrp="1"/>
          </p:cNvSpPr>
          <p:nvPr>
            <p:ph type="sldNum" sz="quarter" idx="5"/>
          </p:nvPr>
        </p:nvSpPr>
        <p:spPr bwMode="auto">
          <a:noFill/>
          <a:ln>
            <a:miter lim="800000"/>
            <a:headEnd/>
            <a:tailEnd/>
          </a:ln>
        </p:spPr>
        <p:txBody>
          <a:bodyPr/>
          <a:lstStyle/>
          <a:p>
            <a:fld id="{72F46247-7042-4FE1-BB5A-43236C78D0C1}" type="slidenum">
              <a:rPr lang="nl-NL"/>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a:spcBef>
                <a:spcPct val="0"/>
              </a:spcBef>
            </a:pPr>
            <a:endParaRPr lang="nl-NL" smtClean="0"/>
          </a:p>
        </p:txBody>
      </p:sp>
      <p:sp>
        <p:nvSpPr>
          <p:cNvPr id="46084" name="Slide Number Placeholder 3"/>
          <p:cNvSpPr>
            <a:spLocks noGrp="1"/>
          </p:cNvSpPr>
          <p:nvPr>
            <p:ph type="sldNum" sz="quarter" idx="5"/>
          </p:nvPr>
        </p:nvSpPr>
        <p:spPr bwMode="auto">
          <a:noFill/>
          <a:ln>
            <a:miter lim="800000"/>
            <a:headEnd/>
            <a:tailEnd/>
          </a:ln>
        </p:spPr>
        <p:txBody>
          <a:bodyPr/>
          <a:lstStyle/>
          <a:p>
            <a:fld id="{D08D0CCA-FB5B-4A23-A5C2-B4364A218F17}" type="slidenum">
              <a:rPr lang="nl-NL"/>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spcBef>
                <a:spcPct val="0"/>
              </a:spcBef>
            </a:pPr>
            <a:endParaRPr lang="nl-NL" smtClean="0"/>
          </a:p>
        </p:txBody>
      </p:sp>
      <p:sp>
        <p:nvSpPr>
          <p:cNvPr id="47108" name="Slide Number Placeholder 3"/>
          <p:cNvSpPr>
            <a:spLocks noGrp="1"/>
          </p:cNvSpPr>
          <p:nvPr>
            <p:ph type="sldNum" sz="quarter" idx="5"/>
          </p:nvPr>
        </p:nvSpPr>
        <p:spPr bwMode="auto">
          <a:noFill/>
          <a:ln>
            <a:miter lim="800000"/>
            <a:headEnd/>
            <a:tailEnd/>
          </a:ln>
        </p:spPr>
        <p:txBody>
          <a:bodyPr/>
          <a:lstStyle/>
          <a:p>
            <a:fld id="{B7C3392B-CD4B-4B60-A943-65E80E0D92CF}" type="slidenum">
              <a:rPr lang="nl-NL"/>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a:spcBef>
                <a:spcPct val="0"/>
              </a:spcBef>
            </a:pPr>
            <a:endParaRPr lang="nl-NL" smtClean="0"/>
          </a:p>
        </p:txBody>
      </p:sp>
      <p:sp>
        <p:nvSpPr>
          <p:cNvPr id="29700" name="Slide Number Placeholder 3"/>
          <p:cNvSpPr>
            <a:spLocks noGrp="1"/>
          </p:cNvSpPr>
          <p:nvPr>
            <p:ph type="sldNum" sz="quarter" idx="5"/>
          </p:nvPr>
        </p:nvSpPr>
        <p:spPr bwMode="auto">
          <a:noFill/>
          <a:ln>
            <a:miter lim="800000"/>
            <a:headEnd/>
            <a:tailEnd/>
          </a:ln>
        </p:spPr>
        <p:txBody>
          <a:bodyPr/>
          <a:lstStyle/>
          <a:p>
            <a:fld id="{F2E523AC-42D9-49A5-936F-9ACFD98107E0}" type="slidenum">
              <a:rPr lang="nl-NL"/>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a:spcBef>
                <a:spcPct val="0"/>
              </a:spcBef>
            </a:pPr>
            <a:endParaRPr lang="nl-NL" smtClean="0"/>
          </a:p>
        </p:txBody>
      </p:sp>
      <p:sp>
        <p:nvSpPr>
          <p:cNvPr id="48132" name="Slide Number Placeholder 3"/>
          <p:cNvSpPr>
            <a:spLocks noGrp="1"/>
          </p:cNvSpPr>
          <p:nvPr>
            <p:ph type="sldNum" sz="quarter" idx="5"/>
          </p:nvPr>
        </p:nvSpPr>
        <p:spPr bwMode="auto">
          <a:noFill/>
          <a:ln>
            <a:miter lim="800000"/>
            <a:headEnd/>
            <a:tailEnd/>
          </a:ln>
        </p:spPr>
        <p:txBody>
          <a:bodyPr/>
          <a:lstStyle/>
          <a:p>
            <a:fld id="{AF77D5A3-4201-4A87-A274-C8B0F779BEBA}" type="slidenum">
              <a:rPr lang="nl-NL"/>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a:spcBef>
                <a:spcPct val="0"/>
              </a:spcBef>
            </a:pPr>
            <a:endParaRPr lang="nl-NL" smtClean="0"/>
          </a:p>
        </p:txBody>
      </p:sp>
      <p:sp>
        <p:nvSpPr>
          <p:cNvPr id="49156" name="Slide Number Placeholder 3"/>
          <p:cNvSpPr>
            <a:spLocks noGrp="1"/>
          </p:cNvSpPr>
          <p:nvPr>
            <p:ph type="sldNum" sz="quarter" idx="5"/>
          </p:nvPr>
        </p:nvSpPr>
        <p:spPr bwMode="auto">
          <a:noFill/>
          <a:ln>
            <a:miter lim="800000"/>
            <a:headEnd/>
            <a:tailEnd/>
          </a:ln>
        </p:spPr>
        <p:txBody>
          <a:bodyPr/>
          <a:lstStyle/>
          <a:p>
            <a:fld id="{8773BD7A-380F-4045-88B7-2A2A8A4EAB9C}" type="slidenum">
              <a:rPr lang="nl-NL"/>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a:spcBef>
                <a:spcPct val="0"/>
              </a:spcBef>
            </a:pPr>
            <a:endParaRPr lang="nl-NL" smtClean="0"/>
          </a:p>
        </p:txBody>
      </p:sp>
      <p:sp>
        <p:nvSpPr>
          <p:cNvPr id="50180" name="Slide Number Placeholder 3"/>
          <p:cNvSpPr>
            <a:spLocks noGrp="1"/>
          </p:cNvSpPr>
          <p:nvPr>
            <p:ph type="sldNum" sz="quarter" idx="5"/>
          </p:nvPr>
        </p:nvSpPr>
        <p:spPr bwMode="auto">
          <a:noFill/>
          <a:ln>
            <a:miter lim="800000"/>
            <a:headEnd/>
            <a:tailEnd/>
          </a:ln>
        </p:spPr>
        <p:txBody>
          <a:bodyPr/>
          <a:lstStyle/>
          <a:p>
            <a:fld id="{4587EAC4-04C7-480C-9891-2EB57DAB0500}" type="slidenum">
              <a:rPr lang="nl-NL"/>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a:spcBef>
                <a:spcPct val="0"/>
              </a:spcBef>
            </a:pPr>
            <a:endParaRPr lang="nl-NL" smtClean="0"/>
          </a:p>
        </p:txBody>
      </p:sp>
      <p:sp>
        <p:nvSpPr>
          <p:cNvPr id="51204" name="Slide Number Placeholder 3"/>
          <p:cNvSpPr>
            <a:spLocks noGrp="1"/>
          </p:cNvSpPr>
          <p:nvPr>
            <p:ph type="sldNum" sz="quarter" idx="5"/>
          </p:nvPr>
        </p:nvSpPr>
        <p:spPr bwMode="auto">
          <a:noFill/>
          <a:ln>
            <a:miter lim="800000"/>
            <a:headEnd/>
            <a:tailEnd/>
          </a:ln>
        </p:spPr>
        <p:txBody>
          <a:bodyPr/>
          <a:lstStyle/>
          <a:p>
            <a:fld id="{CEF7CEDC-C4C8-4F85-8D0B-6BAC1CDCA06E}" type="slidenum">
              <a:rPr lang="nl-NL"/>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a:spcBef>
                <a:spcPct val="0"/>
              </a:spcBef>
            </a:pPr>
            <a:endParaRPr lang="nl-NL" smtClean="0"/>
          </a:p>
        </p:txBody>
      </p:sp>
      <p:sp>
        <p:nvSpPr>
          <p:cNvPr id="52228" name="Slide Number Placeholder 3"/>
          <p:cNvSpPr>
            <a:spLocks noGrp="1"/>
          </p:cNvSpPr>
          <p:nvPr>
            <p:ph type="sldNum" sz="quarter" idx="5"/>
          </p:nvPr>
        </p:nvSpPr>
        <p:spPr bwMode="auto">
          <a:noFill/>
          <a:ln>
            <a:miter lim="800000"/>
            <a:headEnd/>
            <a:tailEnd/>
          </a:ln>
        </p:spPr>
        <p:txBody>
          <a:bodyPr/>
          <a:lstStyle/>
          <a:p>
            <a:fld id="{F784F801-4D5D-4970-996C-C5F10580362E}" type="slidenum">
              <a:rPr lang="nl-NL"/>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a:spcBef>
                <a:spcPct val="0"/>
              </a:spcBef>
            </a:pPr>
            <a:endParaRPr lang="nl-NL" smtClean="0"/>
          </a:p>
        </p:txBody>
      </p:sp>
      <p:sp>
        <p:nvSpPr>
          <p:cNvPr id="53252" name="Slide Number Placeholder 3"/>
          <p:cNvSpPr>
            <a:spLocks noGrp="1"/>
          </p:cNvSpPr>
          <p:nvPr>
            <p:ph type="sldNum" sz="quarter" idx="5"/>
          </p:nvPr>
        </p:nvSpPr>
        <p:spPr bwMode="auto">
          <a:noFill/>
          <a:ln>
            <a:miter lim="800000"/>
            <a:headEnd/>
            <a:tailEnd/>
          </a:ln>
        </p:spPr>
        <p:txBody>
          <a:bodyPr/>
          <a:lstStyle/>
          <a:p>
            <a:fld id="{D22E6336-3DAE-405F-A2DD-D927ECC16705}" type="slidenum">
              <a:rPr lang="nl-NL"/>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a:spcBef>
                <a:spcPct val="0"/>
              </a:spcBef>
            </a:pPr>
            <a:endParaRPr lang="nl-NL" smtClean="0"/>
          </a:p>
        </p:txBody>
      </p:sp>
      <p:sp>
        <p:nvSpPr>
          <p:cNvPr id="53252" name="Slide Number Placeholder 3"/>
          <p:cNvSpPr>
            <a:spLocks noGrp="1"/>
          </p:cNvSpPr>
          <p:nvPr>
            <p:ph type="sldNum" sz="quarter" idx="5"/>
          </p:nvPr>
        </p:nvSpPr>
        <p:spPr bwMode="auto">
          <a:noFill/>
          <a:ln>
            <a:miter lim="800000"/>
            <a:headEnd/>
            <a:tailEnd/>
          </a:ln>
        </p:spPr>
        <p:txBody>
          <a:bodyPr/>
          <a:lstStyle/>
          <a:p>
            <a:fld id="{D22E6336-3DAE-405F-A2DD-D927ECC16705}" type="slidenum">
              <a:rPr lang="nl-NL"/>
              <a:pPr/>
              <a:t>26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a:spcBef>
                <a:spcPct val="0"/>
              </a:spcBef>
            </a:pPr>
            <a:endParaRPr lang="nl-NL" smtClean="0"/>
          </a:p>
        </p:txBody>
      </p:sp>
      <p:sp>
        <p:nvSpPr>
          <p:cNvPr id="30724" name="Slide Number Placeholder 3"/>
          <p:cNvSpPr>
            <a:spLocks noGrp="1"/>
          </p:cNvSpPr>
          <p:nvPr>
            <p:ph type="sldNum" sz="quarter" idx="5"/>
          </p:nvPr>
        </p:nvSpPr>
        <p:spPr bwMode="auto">
          <a:noFill/>
          <a:ln>
            <a:miter lim="800000"/>
            <a:headEnd/>
            <a:tailEnd/>
          </a:ln>
        </p:spPr>
        <p:txBody>
          <a:bodyPr/>
          <a:lstStyle/>
          <a:p>
            <a:fld id="{B429B883-4EAA-4E2B-978D-8654FF185687}" type="slidenum">
              <a:rPr lang="nl-NL"/>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a:spcBef>
                <a:spcPct val="0"/>
              </a:spcBef>
            </a:pPr>
            <a:endParaRPr lang="nl-NL" smtClean="0"/>
          </a:p>
        </p:txBody>
      </p:sp>
      <p:sp>
        <p:nvSpPr>
          <p:cNvPr id="31748" name="Slide Number Placeholder 3"/>
          <p:cNvSpPr>
            <a:spLocks noGrp="1"/>
          </p:cNvSpPr>
          <p:nvPr>
            <p:ph type="sldNum" sz="quarter" idx="5"/>
          </p:nvPr>
        </p:nvSpPr>
        <p:spPr bwMode="auto">
          <a:noFill/>
          <a:ln>
            <a:miter lim="800000"/>
            <a:headEnd/>
            <a:tailEnd/>
          </a:ln>
        </p:spPr>
        <p:txBody>
          <a:bodyPr/>
          <a:lstStyle/>
          <a:p>
            <a:fld id="{A3170431-F6AB-4854-A059-2A5B577CC6D1}" type="slidenum">
              <a:rPr lang="nl-NL"/>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a:spcBef>
                <a:spcPct val="0"/>
              </a:spcBef>
            </a:pPr>
            <a:endParaRPr lang="nl-NL" smtClean="0"/>
          </a:p>
        </p:txBody>
      </p:sp>
      <p:sp>
        <p:nvSpPr>
          <p:cNvPr id="32772" name="Slide Number Placeholder 3"/>
          <p:cNvSpPr>
            <a:spLocks noGrp="1"/>
          </p:cNvSpPr>
          <p:nvPr>
            <p:ph type="sldNum" sz="quarter" idx="5"/>
          </p:nvPr>
        </p:nvSpPr>
        <p:spPr bwMode="auto">
          <a:noFill/>
          <a:ln>
            <a:miter lim="800000"/>
            <a:headEnd/>
            <a:tailEnd/>
          </a:ln>
        </p:spPr>
        <p:txBody>
          <a:bodyPr/>
          <a:lstStyle/>
          <a:p>
            <a:fld id="{31B0D2C5-3627-4095-9AA8-3A466C03A7A0}" type="slidenum">
              <a:rPr lang="nl-NL"/>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a:spcBef>
                <a:spcPct val="0"/>
              </a:spcBef>
            </a:pPr>
            <a:endParaRPr lang="nl-NL" smtClean="0"/>
          </a:p>
        </p:txBody>
      </p:sp>
      <p:sp>
        <p:nvSpPr>
          <p:cNvPr id="33796" name="Slide Number Placeholder 3"/>
          <p:cNvSpPr>
            <a:spLocks noGrp="1"/>
          </p:cNvSpPr>
          <p:nvPr>
            <p:ph type="sldNum" sz="quarter" idx="5"/>
          </p:nvPr>
        </p:nvSpPr>
        <p:spPr bwMode="auto">
          <a:noFill/>
          <a:ln>
            <a:miter lim="800000"/>
            <a:headEnd/>
            <a:tailEnd/>
          </a:ln>
        </p:spPr>
        <p:txBody>
          <a:bodyPr/>
          <a:lstStyle/>
          <a:p>
            <a:fld id="{6A135C95-99AF-432A-9CD3-B17F1F923376}" type="slidenum">
              <a:rPr lang="nl-NL"/>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spcBef>
                <a:spcPct val="0"/>
              </a:spcBef>
            </a:pPr>
            <a:endParaRPr lang="nl-NL" smtClean="0"/>
          </a:p>
        </p:txBody>
      </p:sp>
      <p:sp>
        <p:nvSpPr>
          <p:cNvPr id="34820" name="Slide Number Placeholder 3"/>
          <p:cNvSpPr>
            <a:spLocks noGrp="1"/>
          </p:cNvSpPr>
          <p:nvPr>
            <p:ph type="sldNum" sz="quarter" idx="5"/>
          </p:nvPr>
        </p:nvSpPr>
        <p:spPr bwMode="auto">
          <a:noFill/>
          <a:ln>
            <a:miter lim="800000"/>
            <a:headEnd/>
            <a:tailEnd/>
          </a:ln>
        </p:spPr>
        <p:txBody>
          <a:bodyPr/>
          <a:lstStyle/>
          <a:p>
            <a:fld id="{B7A453FD-2A5E-44FA-842F-51D8CF6B3456}" type="slidenum">
              <a:rPr lang="nl-NL"/>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a:spcBef>
                <a:spcPct val="0"/>
              </a:spcBef>
            </a:pPr>
            <a:endParaRPr lang="nl-NL" smtClean="0"/>
          </a:p>
        </p:txBody>
      </p:sp>
      <p:sp>
        <p:nvSpPr>
          <p:cNvPr id="35844" name="Slide Number Placeholder 3"/>
          <p:cNvSpPr>
            <a:spLocks noGrp="1"/>
          </p:cNvSpPr>
          <p:nvPr>
            <p:ph type="sldNum" sz="quarter" idx="5"/>
          </p:nvPr>
        </p:nvSpPr>
        <p:spPr bwMode="auto">
          <a:noFill/>
          <a:ln>
            <a:miter lim="800000"/>
            <a:headEnd/>
            <a:tailEnd/>
          </a:ln>
        </p:spPr>
        <p:txBody>
          <a:bodyPr/>
          <a:lstStyle/>
          <a:p>
            <a:fld id="{FEECCF23-2CB1-4ED8-AAB6-D300893DC31A}" type="slidenum">
              <a:rPr lang="nl-NL"/>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a:spcBef>
                <a:spcPct val="0"/>
              </a:spcBef>
            </a:pPr>
            <a:endParaRPr lang="nl-NL" smtClean="0"/>
          </a:p>
        </p:txBody>
      </p:sp>
      <p:sp>
        <p:nvSpPr>
          <p:cNvPr id="36868" name="Slide Number Placeholder 3"/>
          <p:cNvSpPr>
            <a:spLocks noGrp="1"/>
          </p:cNvSpPr>
          <p:nvPr>
            <p:ph type="sldNum" sz="quarter" idx="5"/>
          </p:nvPr>
        </p:nvSpPr>
        <p:spPr bwMode="auto">
          <a:noFill/>
          <a:ln>
            <a:miter lim="800000"/>
            <a:headEnd/>
            <a:tailEnd/>
          </a:ln>
        </p:spPr>
        <p:txBody>
          <a:bodyPr/>
          <a:lstStyle/>
          <a:p>
            <a:fld id="{5583FEAD-BC4E-4471-B05B-D7819739FF50}" type="slidenum">
              <a:rPr lang="nl-NL"/>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C7A2A65-9011-4407-B492-E43B9FC45D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439D7-07A2-412D-8989-D9BA65E1D4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9DDBDB2-5BCA-4243-A03E-65133E9F8C3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F23962D-84DD-4426-B099-D38CA23F941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930912-1925-4016-9DD7-CB9A3EE663C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FD9C1E4-7085-45A3-B4A4-797A6E0B968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97EBE3-1AD8-4241-80F7-B54882015C7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EED8D5B-2B7C-45F4-B1E8-D7A81409FF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DAEEDA1-3037-4BF3-A4F9-5BC650EE995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04BA6C1-1949-42CE-8A6F-A9828192F9A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B5ED54E-6D65-4EF9-B8F6-EA23F7366BA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C567E75-E671-4B4B-8934-0C4982A83F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469040-6D0F-4408-B62C-ACB8BE74A9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2/2f/ItalianFlagInverted.gi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hyperlink" Target="http://www.munsellstore.com/default.aspx?menuitemid=476" TargetMode="External"/><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nl.wikipedia.org/wiki/Bestand:Flag_of_Sweden.svg" TargetMode="External"/><Relationship Id="rId5" Type="http://schemas.openxmlformats.org/officeDocument/2006/relationships/image" Target="../media/image45.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hyperlink" Target="http://www.philips.nl/index.page" TargetMode="External"/><Relationship Id="rId13" Type="http://schemas.openxmlformats.org/officeDocument/2006/relationships/image" Target="../media/image56.jpe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jpe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http://static.mijnwebwinkel.nl/winkel/glamrockclothing/full13801837.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hyperlink" Target="http://www.tap-trouwvervoer.nl/wagendetail.html?id=3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image" Target="../media/image68.wmf"/></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hyperlink" Target="http://harleydavidsoncleveland.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upload.wikimedia.org/wikipedia/commons/1/1f/Yellow_spectra_Abney_1891.png"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chostains.files.wordpress.com/2010/06/seurat_sundayafternoonontheislandofgrandjatte.jpg" TargetMode="External"/><Relationship Id="rId5" Type="http://schemas.openxmlformats.org/officeDocument/2006/relationships/image" Target="../media/image13.jpeg"/><Relationship Id="rId4" Type="http://schemas.openxmlformats.org/officeDocument/2006/relationships/hyperlink" Target="http://images.cdn.fotopedia.com/flickr-435556239-hd.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upload.wikimedia.org/wikipedia/commons/7/72/CIE_1931_Luminosity.png" TargetMode="External"/><Relationship Id="rId5" Type="http://schemas.openxmlformats.org/officeDocument/2006/relationships/image" Target="../media/image18.jpeg"/><Relationship Id="rId10" Type="http://schemas.openxmlformats.org/officeDocument/2006/relationships/image" Target="../media/image2.png"/><Relationship Id="rId4" Type="http://schemas.openxmlformats.org/officeDocument/2006/relationships/hyperlink" Target="http://www-scf.usc.edu/~kallos/newton.htm"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nl-NL" b="1" dirty="0" smtClean="0">
                <a:solidFill>
                  <a:srgbClr val="FF0000"/>
                </a:solidFill>
              </a:rPr>
              <a:t>Color theory</a:t>
            </a:r>
            <a:br>
              <a:rPr lang="nl-NL" b="1" dirty="0" smtClean="0">
                <a:solidFill>
                  <a:srgbClr val="FF0000"/>
                </a:solidFill>
              </a:rPr>
            </a:br>
            <a:r>
              <a:rPr lang="nl-NL" sz="3600" i="1" dirty="0" smtClean="0">
                <a:solidFill>
                  <a:srgbClr val="FF0000"/>
                </a:solidFill>
              </a:rPr>
              <a:t>Light </a:t>
            </a:r>
            <a:r>
              <a:rPr lang="nl-NL" sz="3600" i="1" dirty="0" smtClean="0">
                <a:solidFill>
                  <a:srgbClr val="FF0000"/>
                </a:solidFill>
              </a:rPr>
              <a:t>and Color</a:t>
            </a:r>
            <a:endParaRPr lang="en-US" i="1" dirty="0" smtClean="0">
              <a:solidFill>
                <a:srgbClr val="FF0000"/>
              </a:solidFill>
            </a:endParaRPr>
          </a:p>
        </p:txBody>
      </p:sp>
      <p:sp>
        <p:nvSpPr>
          <p:cNvPr id="2051" name="Rectangle 3"/>
          <p:cNvSpPr>
            <a:spLocks noGrp="1" noChangeArrowheads="1"/>
          </p:cNvSpPr>
          <p:nvPr>
            <p:ph type="subTitle" idx="1"/>
          </p:nvPr>
        </p:nvSpPr>
        <p:spPr/>
        <p:txBody>
          <a:bodyPr/>
          <a:lstStyle/>
          <a:p>
            <a:pPr eaLnBrk="1" hangingPunct="1"/>
            <a:r>
              <a:rPr lang="nl-NL" dirty="0" smtClean="0"/>
              <a:t>Prof Loe Feijs at IDI </a:t>
            </a:r>
            <a:r>
              <a:rPr lang="nl-NL" dirty="0" smtClean="0"/>
              <a:t>2011</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nl-NL" sz="4800" b="1" smtClean="0">
                <a:solidFill>
                  <a:srgbClr val="FF3300"/>
                </a:solidFill>
              </a:rPr>
              <a:t>C</a:t>
            </a:r>
            <a:r>
              <a:rPr lang="nl-NL" sz="4800" b="1" smtClean="0">
                <a:solidFill>
                  <a:schemeClr val="hlink"/>
                </a:solidFill>
              </a:rPr>
              <a:t>o</a:t>
            </a:r>
            <a:r>
              <a:rPr lang="nl-NL" sz="4800" b="1" smtClean="0">
                <a:solidFill>
                  <a:schemeClr val="bg2"/>
                </a:solidFill>
              </a:rPr>
              <a:t>l</a:t>
            </a:r>
            <a:r>
              <a:rPr lang="nl-NL" sz="4800" b="1" smtClean="0">
                <a:solidFill>
                  <a:srgbClr val="FFFF00"/>
                </a:solidFill>
              </a:rPr>
              <a:t>o</a:t>
            </a:r>
            <a:r>
              <a:rPr lang="nl-NL" sz="4800" b="1" smtClean="0">
                <a:solidFill>
                  <a:srgbClr val="66CCFF"/>
                </a:solidFill>
              </a:rPr>
              <a:t>r</a:t>
            </a:r>
            <a:endParaRPr lang="en-US" sz="4800" b="1" smtClean="0">
              <a:solidFill>
                <a:srgbClr val="66CCFF"/>
              </a:solidFill>
            </a:endParaRPr>
          </a:p>
        </p:txBody>
      </p:sp>
      <p:pic>
        <p:nvPicPr>
          <p:cNvPr id="11267" name="Picture 7"/>
          <p:cNvPicPr>
            <a:picLocks noChangeAspect="1" noChangeArrowheads="1"/>
          </p:cNvPicPr>
          <p:nvPr/>
        </p:nvPicPr>
        <p:blipFill>
          <a:blip r:embed="rId3" cstate="print"/>
          <a:srcRect/>
          <a:stretch>
            <a:fillRect/>
          </a:stretch>
        </p:blipFill>
        <p:spPr bwMode="auto">
          <a:xfrm>
            <a:off x="468313" y="404813"/>
            <a:ext cx="180022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l-NL" smtClean="0"/>
              <a:t>Sensitivity of color receptors</a:t>
            </a:r>
            <a:endParaRPr lang="en-US" smtClean="0"/>
          </a:p>
        </p:txBody>
      </p:sp>
      <p:pic>
        <p:nvPicPr>
          <p:cNvPr id="12291" name="Picture 3" descr="simple_retina2"/>
          <p:cNvPicPr>
            <a:picLocks noChangeAspect="1" noChangeArrowheads="1"/>
          </p:cNvPicPr>
          <p:nvPr/>
        </p:nvPicPr>
        <p:blipFill>
          <a:blip r:embed="rId3" cstate="print"/>
          <a:srcRect/>
          <a:stretch>
            <a:fillRect/>
          </a:stretch>
        </p:blipFill>
        <p:spPr bwMode="auto">
          <a:xfrm>
            <a:off x="611188" y="1817688"/>
            <a:ext cx="4392612" cy="3386137"/>
          </a:xfrm>
          <a:prstGeom prst="rect">
            <a:avLst/>
          </a:prstGeom>
          <a:noFill/>
          <a:ln w="9525">
            <a:noFill/>
            <a:miter lim="800000"/>
            <a:headEnd/>
            <a:tailEnd/>
          </a:ln>
        </p:spPr>
      </p:pic>
      <p:sp>
        <p:nvSpPr>
          <p:cNvPr id="12292" name="Text Box 4"/>
          <p:cNvSpPr txBox="1">
            <a:spLocks noChangeArrowheads="1"/>
          </p:cNvSpPr>
          <p:nvPr/>
        </p:nvSpPr>
        <p:spPr bwMode="auto">
          <a:xfrm>
            <a:off x="538163" y="5056188"/>
            <a:ext cx="4321175" cy="244475"/>
          </a:xfrm>
          <a:prstGeom prst="rect">
            <a:avLst/>
          </a:prstGeom>
          <a:noFill/>
          <a:ln w="9525">
            <a:noFill/>
            <a:miter lim="800000"/>
            <a:headEnd/>
            <a:tailEnd/>
          </a:ln>
        </p:spPr>
        <p:txBody>
          <a:bodyPr>
            <a:spAutoFit/>
          </a:bodyPr>
          <a:lstStyle/>
          <a:p>
            <a:pPr>
              <a:spcBef>
                <a:spcPct val="50000"/>
              </a:spcBef>
            </a:pPr>
            <a:r>
              <a:rPr lang="en-US" sz="1000"/>
              <a:t>www1.appstate.edu/~kms/classes/psy3203/EyePhysio/simple_retina2.jpg</a:t>
            </a:r>
          </a:p>
        </p:txBody>
      </p:sp>
      <p:grpSp>
        <p:nvGrpSpPr>
          <p:cNvPr id="2" name="Group 8"/>
          <p:cNvGrpSpPr>
            <a:grpSpLocks/>
          </p:cNvGrpSpPr>
          <p:nvPr/>
        </p:nvGrpSpPr>
        <p:grpSpPr bwMode="auto">
          <a:xfrm>
            <a:off x="5651500" y="1125538"/>
            <a:ext cx="3282950" cy="5627687"/>
            <a:chOff x="3560" y="709"/>
            <a:chExt cx="2068" cy="3545"/>
          </a:xfrm>
        </p:grpSpPr>
        <p:pic>
          <p:nvPicPr>
            <p:cNvPr id="12294" name="Picture 6"/>
            <p:cNvPicPr>
              <a:picLocks noChangeAspect="1" noChangeArrowheads="1"/>
            </p:cNvPicPr>
            <p:nvPr/>
          </p:nvPicPr>
          <p:blipFill>
            <a:blip r:embed="rId4" cstate="print"/>
            <a:srcRect/>
            <a:stretch>
              <a:fillRect/>
            </a:stretch>
          </p:blipFill>
          <p:spPr bwMode="auto">
            <a:xfrm>
              <a:off x="3560" y="799"/>
              <a:ext cx="1704" cy="3348"/>
            </a:xfrm>
            <a:prstGeom prst="rect">
              <a:avLst/>
            </a:prstGeom>
            <a:noFill/>
            <a:ln w="9525">
              <a:noFill/>
              <a:miter lim="800000"/>
              <a:headEnd/>
              <a:tailEnd/>
            </a:ln>
          </p:spPr>
        </p:pic>
        <p:sp>
          <p:nvSpPr>
            <p:cNvPr id="12295" name="Text Box 7"/>
            <p:cNvSpPr txBox="1">
              <a:spLocks noChangeArrowheads="1"/>
            </p:cNvSpPr>
            <p:nvPr/>
          </p:nvSpPr>
          <p:spPr bwMode="auto">
            <a:xfrm rot="-5400000">
              <a:off x="3730" y="2357"/>
              <a:ext cx="3545" cy="250"/>
            </a:xfrm>
            <a:prstGeom prst="rect">
              <a:avLst/>
            </a:prstGeom>
            <a:noFill/>
            <a:ln w="9525">
              <a:noFill/>
              <a:miter lim="800000"/>
              <a:headEnd/>
              <a:tailEnd/>
            </a:ln>
          </p:spPr>
          <p:txBody>
            <a:bodyPr>
              <a:spAutoFit/>
            </a:bodyPr>
            <a:lstStyle/>
            <a:p>
              <a:r>
                <a:rPr lang="en-US" sz="1000"/>
                <a:t>DEFECTIVE COLOR VISION AND ITS INHERITANCE, BY GEORGE WALD  www.pnas.org/content/55/6/1347.full.pdf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l-NL" smtClean="0"/>
              <a:t>Sensitivity of color receptors</a:t>
            </a:r>
            <a:endParaRPr lang="en-US" smtClean="0"/>
          </a:p>
        </p:txBody>
      </p:sp>
      <p:pic>
        <p:nvPicPr>
          <p:cNvPr id="9223" name="Picture 7"/>
          <p:cNvPicPr>
            <a:picLocks noChangeAspect="1" noChangeArrowheads="1"/>
          </p:cNvPicPr>
          <p:nvPr/>
        </p:nvPicPr>
        <p:blipFill>
          <a:blip r:embed="rId3" cstate="print"/>
          <a:srcRect/>
          <a:stretch>
            <a:fillRect/>
          </a:stretch>
        </p:blipFill>
        <p:spPr bwMode="auto">
          <a:xfrm>
            <a:off x="952500" y="1125538"/>
            <a:ext cx="8228013" cy="5391150"/>
          </a:xfrm>
          <a:prstGeom prst="rect">
            <a:avLst/>
          </a:prstGeom>
          <a:noFill/>
          <a:ln w="9525">
            <a:noFill/>
            <a:miter lim="800000"/>
            <a:headEnd/>
            <a:tailEnd/>
          </a:ln>
        </p:spPr>
      </p:pic>
      <p:sp>
        <p:nvSpPr>
          <p:cNvPr id="13316" name="Text Box 8"/>
          <p:cNvSpPr txBox="1">
            <a:spLocks noChangeArrowheads="1"/>
          </p:cNvSpPr>
          <p:nvPr/>
        </p:nvSpPr>
        <p:spPr bwMode="auto">
          <a:xfrm>
            <a:off x="900113" y="6597650"/>
            <a:ext cx="7993062" cy="244475"/>
          </a:xfrm>
          <a:prstGeom prst="rect">
            <a:avLst/>
          </a:prstGeom>
          <a:noFill/>
          <a:ln w="9525">
            <a:noFill/>
            <a:miter lim="800000"/>
            <a:headEnd/>
            <a:tailEnd/>
          </a:ln>
        </p:spPr>
        <p:txBody>
          <a:bodyPr>
            <a:spAutoFit/>
          </a:bodyPr>
          <a:lstStyle/>
          <a:p>
            <a:r>
              <a:rPr lang="en-US" sz="1000"/>
              <a:t>DEFECTIVE COLOR VISION AND ITS INHERITANCE, BY GEORGE WALD http www.pnas.org/content/55/6/1347.full.pdf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linds(horizontal)">
                                      <p:cBhvr>
                                        <p:cTn id="7"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082675" y="2247900"/>
            <a:ext cx="576263" cy="341313"/>
          </a:xfrm>
          <a:prstGeom prst="rect">
            <a:avLst/>
          </a:prstGeom>
          <a:noFill/>
          <a:ln w="9525">
            <a:noFill/>
            <a:miter lim="800000"/>
            <a:headEnd/>
            <a:tailEnd/>
          </a:ln>
        </p:spPr>
      </p:pic>
      <p:sp>
        <p:nvSpPr>
          <p:cNvPr id="14339" name="Rectangle 3"/>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Addition of colour</a:t>
            </a:r>
            <a:endParaRPr lang="en-US" sz="4400">
              <a:solidFill>
                <a:schemeClr val="tx2"/>
              </a:solidFill>
            </a:endParaRPr>
          </a:p>
        </p:txBody>
      </p:sp>
      <p:sp>
        <p:nvSpPr>
          <p:cNvPr id="14340" name="Text Box 4"/>
          <p:cNvSpPr txBox="1">
            <a:spLocks noChangeArrowheads="1"/>
          </p:cNvSpPr>
          <p:nvPr/>
        </p:nvSpPr>
        <p:spPr bwMode="auto">
          <a:xfrm>
            <a:off x="1476375" y="1528763"/>
            <a:ext cx="8640763" cy="4522787"/>
          </a:xfrm>
          <a:prstGeom prst="rect">
            <a:avLst/>
          </a:prstGeom>
          <a:noFill/>
          <a:ln w="9525">
            <a:noFill/>
            <a:miter lim="800000"/>
            <a:headEnd/>
            <a:tailEnd/>
          </a:ln>
        </p:spPr>
        <p:txBody>
          <a:bodyPr>
            <a:spAutoFit/>
          </a:bodyPr>
          <a:lstStyle/>
          <a:p>
            <a:r>
              <a:rPr lang="en-US" sz="1600"/>
              <a:t>. : Real × Light → Light</a:t>
            </a:r>
          </a:p>
          <a:p>
            <a:r>
              <a:rPr lang="en-US" sz="1600"/>
              <a:t>+ : Light × Light → Light</a:t>
            </a:r>
          </a:p>
          <a:p>
            <a:endParaRPr lang="en-US" sz="1600"/>
          </a:p>
          <a:p>
            <a:r>
              <a:rPr lang="en-US" sz="1600"/>
              <a:t>Vision : Light → Color</a:t>
            </a:r>
          </a:p>
          <a:p>
            <a:endParaRPr lang="en-US" sz="1600"/>
          </a:p>
          <a:p>
            <a:r>
              <a:rPr lang="en-US" sz="1600"/>
              <a:t>if not dependent(l,m,n)  </a:t>
            </a:r>
          </a:p>
          <a:p>
            <a:r>
              <a:rPr lang="en-US" sz="1600"/>
              <a:t>   then forall c exists x,y,z </a:t>
            </a:r>
          </a:p>
          <a:p>
            <a:r>
              <a:rPr lang="en-US" sz="1600"/>
              <a:t>         such that c = vision(x.l + y.m + z.n)</a:t>
            </a:r>
          </a:p>
          <a:p>
            <a:endParaRPr lang="en-US" sz="1600"/>
          </a:p>
          <a:p>
            <a:r>
              <a:rPr lang="en-US" sz="1600"/>
              <a:t>forall l,m if vision(l) = vision(m) </a:t>
            </a:r>
          </a:p>
          <a:p>
            <a:r>
              <a:rPr lang="en-US" sz="1600"/>
              <a:t>      then forall x vision(x.l) = vision(x.m)</a:t>
            </a:r>
          </a:p>
          <a:p>
            <a:endParaRPr lang="en-US" sz="1600"/>
          </a:p>
          <a:p>
            <a:r>
              <a:rPr lang="en-US" sz="1600"/>
              <a:t>forall l,m,n if vision(l) = vision(m) </a:t>
            </a:r>
          </a:p>
          <a:p>
            <a:r>
              <a:rPr lang="en-US" sz="1600"/>
              <a:t>      then vision(l+n) = vision(m+n)</a:t>
            </a:r>
          </a:p>
          <a:p>
            <a:endParaRPr lang="en-US" sz="1600"/>
          </a:p>
          <a:p>
            <a:r>
              <a:rPr lang="en-US" sz="1600"/>
              <a:t>where</a:t>
            </a:r>
          </a:p>
          <a:p>
            <a:r>
              <a:rPr lang="en-US"/>
              <a:t>(l ≈ m) =def (vision(l) = vision(m))</a:t>
            </a:r>
          </a:p>
          <a:p>
            <a:r>
              <a:rPr lang="en-US" sz="1600"/>
              <a:t>dependent(l,m,n) =</a:t>
            </a:r>
            <a:r>
              <a:rPr lang="en-US" sz="1600" baseline="-25000"/>
              <a:t>def</a:t>
            </a:r>
            <a:r>
              <a:rPr lang="en-US" sz="1600"/>
              <a:t> exists x,y such that l ≈ x.m+y.n or m ≈ x.n+y.l or n ≈ x.l+y.m</a:t>
            </a:r>
          </a:p>
        </p:txBody>
      </p:sp>
      <p:sp>
        <p:nvSpPr>
          <p:cNvPr id="14341" name="Text Box 5"/>
          <p:cNvSpPr txBox="1">
            <a:spLocks noChangeArrowheads="1"/>
          </p:cNvSpPr>
          <p:nvPr/>
        </p:nvSpPr>
        <p:spPr bwMode="auto">
          <a:xfrm>
            <a:off x="2951163" y="6553200"/>
            <a:ext cx="6192837" cy="304800"/>
          </a:xfrm>
          <a:prstGeom prst="rect">
            <a:avLst/>
          </a:prstGeom>
          <a:noFill/>
          <a:ln w="9525">
            <a:noFill/>
            <a:miter lim="800000"/>
            <a:headEnd/>
            <a:tailEnd/>
          </a:ln>
        </p:spPr>
        <p:txBody>
          <a:bodyPr>
            <a:spAutoFit/>
          </a:bodyPr>
          <a:lstStyle/>
          <a:p>
            <a:pPr>
              <a:spcBef>
                <a:spcPct val="50000"/>
              </a:spcBef>
            </a:pPr>
            <a:r>
              <a:rPr lang="en-US" sz="1400">
                <a:solidFill>
                  <a:srgbClr val="FF3300"/>
                </a:solidFill>
              </a:rPr>
              <a:t>Loe Feijs, A formalisation of design methods, Ellis Horwood 1993, pp.66-69</a:t>
            </a:r>
          </a:p>
        </p:txBody>
      </p:sp>
      <p:sp>
        <p:nvSpPr>
          <p:cNvPr id="14342" name="AutoShape 6"/>
          <p:cNvSpPr>
            <a:spLocks noChangeArrowheads="1"/>
          </p:cNvSpPr>
          <p:nvPr/>
        </p:nvSpPr>
        <p:spPr bwMode="auto">
          <a:xfrm>
            <a:off x="4932363" y="2247900"/>
            <a:ext cx="1295400" cy="749300"/>
          </a:xfrm>
          <a:prstGeom prst="wedgeRoundRectCallout">
            <a:avLst>
              <a:gd name="adj1" fmla="val -126838"/>
              <a:gd name="adj2" fmla="val 68644"/>
              <a:gd name="adj3" fmla="val 16667"/>
            </a:avLst>
          </a:prstGeom>
          <a:noFill/>
          <a:ln w="9525">
            <a:solidFill>
              <a:schemeClr val="tx1"/>
            </a:solidFill>
            <a:miter lim="800000"/>
            <a:headEnd/>
            <a:tailEnd/>
          </a:ln>
        </p:spPr>
        <p:txBody>
          <a:bodyPr/>
          <a:lstStyle/>
          <a:p>
            <a:r>
              <a:rPr lang="en-US" sz="1400"/>
              <a:t>l,m,n : Light</a:t>
            </a:r>
          </a:p>
          <a:p>
            <a:r>
              <a:rPr lang="en-US" sz="1400"/>
              <a:t>x,y,z : Real</a:t>
            </a:r>
          </a:p>
          <a:p>
            <a:r>
              <a:rPr lang="en-US" sz="1400"/>
              <a:t>c : Color</a:t>
            </a:r>
          </a:p>
          <a:p>
            <a:endParaRPr lang="en-US" sz="1000"/>
          </a:p>
          <a:p>
            <a:pPr algn="ctr"/>
            <a:endParaRPr lang="en-US" sz="1400"/>
          </a:p>
        </p:txBody>
      </p:sp>
      <p:sp>
        <p:nvSpPr>
          <p:cNvPr id="14343" name="AutoShape 7"/>
          <p:cNvSpPr>
            <a:spLocks noChangeArrowheads="1"/>
          </p:cNvSpPr>
          <p:nvPr/>
        </p:nvSpPr>
        <p:spPr bwMode="auto">
          <a:xfrm>
            <a:off x="4140200" y="1268413"/>
            <a:ext cx="1727200" cy="720725"/>
          </a:xfrm>
          <a:prstGeom prst="wedgeRoundRectCallout">
            <a:avLst>
              <a:gd name="adj1" fmla="val -70037"/>
              <a:gd name="adj2" fmla="val 45815"/>
              <a:gd name="adj3" fmla="val 16667"/>
            </a:avLst>
          </a:prstGeom>
          <a:noFill/>
          <a:ln w="9525">
            <a:solidFill>
              <a:schemeClr val="tx1"/>
            </a:solidFill>
            <a:miter lim="800000"/>
            <a:headEnd/>
            <a:tailEnd/>
          </a:ln>
        </p:spPr>
        <p:txBody>
          <a:bodyPr/>
          <a:lstStyle/>
          <a:p>
            <a:r>
              <a:rPr lang="en-US" sz="1400"/>
              <a:t>l+m = m+l</a:t>
            </a:r>
          </a:p>
          <a:p>
            <a:r>
              <a:rPr lang="en-US" sz="1400"/>
              <a:t>(l+m)+n = l+(m+n)</a:t>
            </a:r>
          </a:p>
          <a:p>
            <a:r>
              <a:rPr lang="en-US" sz="1400"/>
              <a:t>x.(l+m) = x.l + x.m</a:t>
            </a:r>
          </a:p>
          <a:p>
            <a:pPr algn="ctr"/>
            <a:endParaRPr lang="en-US"/>
          </a:p>
        </p:txBody>
      </p:sp>
      <p:sp>
        <p:nvSpPr>
          <p:cNvPr id="14344" name="AutoShape 8"/>
          <p:cNvSpPr>
            <a:spLocks noChangeArrowheads="1"/>
          </p:cNvSpPr>
          <p:nvPr/>
        </p:nvSpPr>
        <p:spPr bwMode="auto">
          <a:xfrm>
            <a:off x="5724525" y="3760788"/>
            <a:ext cx="2736850" cy="287337"/>
          </a:xfrm>
          <a:prstGeom prst="wedgeRoundRectCallout">
            <a:avLst>
              <a:gd name="adj1" fmla="val -68907"/>
              <a:gd name="adj2" fmla="val -145028"/>
              <a:gd name="adj3" fmla="val 16667"/>
            </a:avLst>
          </a:prstGeom>
          <a:noFill/>
          <a:ln w="9525">
            <a:solidFill>
              <a:schemeClr val="tx1"/>
            </a:solidFill>
            <a:miter lim="800000"/>
            <a:headEnd/>
            <a:tailEnd/>
          </a:ln>
        </p:spPr>
        <p:txBody>
          <a:bodyPr/>
          <a:lstStyle/>
          <a:p>
            <a:pPr algn="ctr"/>
            <a:r>
              <a:rPr lang="en-US" sz="1400"/>
              <a:t>Grassmann’s 1st law</a:t>
            </a:r>
          </a:p>
        </p:txBody>
      </p:sp>
      <p:sp>
        <p:nvSpPr>
          <p:cNvPr id="14345" name="AutoShape 9"/>
          <p:cNvSpPr>
            <a:spLocks noChangeArrowheads="1"/>
          </p:cNvSpPr>
          <p:nvPr/>
        </p:nvSpPr>
        <p:spPr bwMode="auto">
          <a:xfrm>
            <a:off x="5940425" y="4121150"/>
            <a:ext cx="2736850" cy="287338"/>
          </a:xfrm>
          <a:prstGeom prst="wedgeRoundRectCallout">
            <a:avLst>
              <a:gd name="adj1" fmla="val -80338"/>
              <a:gd name="adj2" fmla="val -36190"/>
              <a:gd name="adj3" fmla="val 16667"/>
            </a:avLst>
          </a:prstGeom>
          <a:noFill/>
          <a:ln w="9525">
            <a:solidFill>
              <a:schemeClr val="tx1"/>
            </a:solidFill>
            <a:miter lim="800000"/>
            <a:headEnd/>
            <a:tailEnd/>
          </a:ln>
        </p:spPr>
        <p:txBody>
          <a:bodyPr/>
          <a:lstStyle/>
          <a:p>
            <a:pPr algn="ctr"/>
            <a:r>
              <a:rPr lang="en-US" sz="1400"/>
              <a:t>Grassmann’s 2nd law</a:t>
            </a:r>
          </a:p>
        </p:txBody>
      </p:sp>
      <p:sp>
        <p:nvSpPr>
          <p:cNvPr id="14346" name="AutoShape 10"/>
          <p:cNvSpPr>
            <a:spLocks noChangeArrowheads="1"/>
          </p:cNvSpPr>
          <p:nvPr/>
        </p:nvSpPr>
        <p:spPr bwMode="auto">
          <a:xfrm>
            <a:off x="6156325" y="4481513"/>
            <a:ext cx="2736850" cy="287337"/>
          </a:xfrm>
          <a:prstGeom prst="wedgeRoundRectCallout">
            <a:avLst>
              <a:gd name="adj1" fmla="val -105741"/>
              <a:gd name="adj2" fmla="val 84806"/>
              <a:gd name="adj3" fmla="val 16667"/>
            </a:avLst>
          </a:prstGeom>
          <a:noFill/>
          <a:ln w="9525">
            <a:solidFill>
              <a:schemeClr val="tx1"/>
            </a:solidFill>
            <a:miter lim="800000"/>
            <a:headEnd/>
            <a:tailEnd/>
          </a:ln>
        </p:spPr>
        <p:txBody>
          <a:bodyPr/>
          <a:lstStyle/>
          <a:p>
            <a:pPr algn="ctr"/>
            <a:r>
              <a:rPr lang="en-US" sz="1400"/>
              <a:t>Grassmann’s 3d law</a:t>
            </a:r>
          </a:p>
        </p:txBody>
      </p:sp>
      <p:pic>
        <p:nvPicPr>
          <p:cNvPr id="14347" name="Picture 11"/>
          <p:cNvPicPr>
            <a:picLocks noChangeAspect="1" noChangeArrowheads="1"/>
          </p:cNvPicPr>
          <p:nvPr/>
        </p:nvPicPr>
        <p:blipFill>
          <a:blip r:embed="rId4" cstate="print"/>
          <a:srcRect/>
          <a:stretch>
            <a:fillRect/>
          </a:stretch>
        </p:blipFill>
        <p:spPr bwMode="auto">
          <a:xfrm>
            <a:off x="1236663" y="1606550"/>
            <a:ext cx="241300"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NL" smtClean="0"/>
              <a:t>Opposition of colors</a:t>
            </a:r>
            <a:endParaRPr lang="en-US" smtClean="0"/>
          </a:p>
        </p:txBody>
      </p:sp>
      <p:sp>
        <p:nvSpPr>
          <p:cNvPr id="15363" name="Text Box 10"/>
          <p:cNvSpPr txBox="1">
            <a:spLocks noChangeArrowheads="1"/>
          </p:cNvSpPr>
          <p:nvPr/>
        </p:nvSpPr>
        <p:spPr bwMode="auto">
          <a:xfrm>
            <a:off x="6892925" y="1249363"/>
            <a:ext cx="247650" cy="366712"/>
          </a:xfrm>
          <a:prstGeom prst="rect">
            <a:avLst/>
          </a:prstGeom>
          <a:noFill/>
          <a:ln w="9525">
            <a:noFill/>
            <a:miter lim="800000"/>
            <a:headEnd/>
            <a:tailEnd/>
          </a:ln>
        </p:spPr>
        <p:txBody>
          <a:bodyPr wrap="none">
            <a:spAutoFit/>
          </a:bodyPr>
          <a:lstStyle/>
          <a:p>
            <a:r>
              <a:rPr lang="nl-NL"/>
              <a:t> </a:t>
            </a:r>
            <a:endParaRPr lang="en-US"/>
          </a:p>
        </p:txBody>
      </p:sp>
      <p:pic>
        <p:nvPicPr>
          <p:cNvPr id="15364" name="Picture 20" descr="&quot;The Café Terrace on the Place du Forum, Arles, at Night&quot; September 1888 - Vincent van Gogh"/>
          <p:cNvPicPr>
            <a:picLocks noChangeAspect="1" noChangeArrowheads="1"/>
          </p:cNvPicPr>
          <p:nvPr/>
        </p:nvPicPr>
        <p:blipFill>
          <a:blip r:embed="rId3" cstate="print"/>
          <a:srcRect/>
          <a:stretch>
            <a:fillRect/>
          </a:stretch>
        </p:blipFill>
        <p:spPr bwMode="auto">
          <a:xfrm>
            <a:off x="2987675" y="1557338"/>
            <a:ext cx="2501900" cy="3167062"/>
          </a:xfrm>
          <a:prstGeom prst="rect">
            <a:avLst/>
          </a:prstGeom>
          <a:noFill/>
          <a:ln w="9525">
            <a:noFill/>
            <a:miter lim="800000"/>
            <a:headEnd/>
            <a:tailEnd/>
          </a:ln>
        </p:spPr>
      </p:pic>
      <p:sp>
        <p:nvSpPr>
          <p:cNvPr id="15365" name="Text Box 21"/>
          <p:cNvSpPr txBox="1">
            <a:spLocks noChangeArrowheads="1"/>
          </p:cNvSpPr>
          <p:nvPr/>
        </p:nvSpPr>
        <p:spPr bwMode="auto">
          <a:xfrm>
            <a:off x="4067175" y="4724400"/>
            <a:ext cx="2592388" cy="244475"/>
          </a:xfrm>
          <a:prstGeom prst="rect">
            <a:avLst/>
          </a:prstGeom>
          <a:noFill/>
          <a:ln w="9525">
            <a:noFill/>
            <a:miter lim="800000"/>
            <a:headEnd/>
            <a:tailEnd/>
          </a:ln>
        </p:spPr>
        <p:txBody>
          <a:bodyPr>
            <a:spAutoFit/>
          </a:bodyPr>
          <a:lstStyle/>
          <a:p>
            <a:pPr>
              <a:spcBef>
                <a:spcPct val="50000"/>
              </a:spcBef>
            </a:pPr>
            <a:r>
              <a:rPr lang="nl-NL" sz="1000"/>
              <a:t>Van Gogh, Arles, 1888</a:t>
            </a:r>
            <a:endParaRPr lang="en-US" sz="1000"/>
          </a:p>
        </p:txBody>
      </p:sp>
      <p:pic>
        <p:nvPicPr>
          <p:cNvPr id="15366" name="Picture 22"/>
          <p:cNvPicPr>
            <a:picLocks noChangeAspect="1" noChangeArrowheads="1"/>
          </p:cNvPicPr>
          <p:nvPr/>
        </p:nvPicPr>
        <p:blipFill>
          <a:blip r:embed="rId4" cstate="print"/>
          <a:srcRect/>
          <a:stretch>
            <a:fillRect/>
          </a:stretch>
        </p:blipFill>
        <p:spPr bwMode="auto">
          <a:xfrm>
            <a:off x="5727700" y="3213100"/>
            <a:ext cx="2876550" cy="3024188"/>
          </a:xfrm>
          <a:prstGeom prst="rect">
            <a:avLst/>
          </a:prstGeom>
          <a:noFill/>
          <a:ln w="9525">
            <a:noFill/>
            <a:miter lim="800000"/>
            <a:headEnd/>
            <a:tailEnd/>
          </a:ln>
        </p:spPr>
      </p:pic>
      <p:sp>
        <p:nvSpPr>
          <p:cNvPr id="15367" name="Text Box 23"/>
          <p:cNvSpPr txBox="1">
            <a:spLocks noChangeArrowheads="1"/>
          </p:cNvSpPr>
          <p:nvPr/>
        </p:nvSpPr>
        <p:spPr bwMode="auto">
          <a:xfrm>
            <a:off x="5795963" y="6272213"/>
            <a:ext cx="3313112" cy="396875"/>
          </a:xfrm>
          <a:prstGeom prst="rect">
            <a:avLst/>
          </a:prstGeom>
          <a:noFill/>
          <a:ln w="9525">
            <a:noFill/>
            <a:miter lim="800000"/>
            <a:headEnd/>
            <a:tailEnd/>
          </a:ln>
        </p:spPr>
        <p:txBody>
          <a:bodyPr>
            <a:spAutoFit/>
          </a:bodyPr>
          <a:lstStyle/>
          <a:p>
            <a:pPr>
              <a:spcBef>
                <a:spcPct val="50000"/>
              </a:spcBef>
            </a:pPr>
            <a:r>
              <a:rPr lang="en-US" sz="1000"/>
              <a:t>Hurvich, Leo M.; Jameson, Dorothea (November 1957). "An opponent-process theory of color vision". </a:t>
            </a:r>
          </a:p>
        </p:txBody>
      </p:sp>
      <p:sp>
        <p:nvSpPr>
          <p:cNvPr id="15368" name="Text Box 24"/>
          <p:cNvSpPr txBox="1">
            <a:spLocks noChangeArrowheads="1"/>
          </p:cNvSpPr>
          <p:nvPr/>
        </p:nvSpPr>
        <p:spPr bwMode="auto">
          <a:xfrm>
            <a:off x="179388" y="1557338"/>
            <a:ext cx="2160587" cy="1465262"/>
          </a:xfrm>
          <a:prstGeom prst="rect">
            <a:avLst/>
          </a:prstGeom>
          <a:noFill/>
          <a:ln w="9525">
            <a:noFill/>
            <a:miter lim="800000"/>
            <a:headEnd/>
            <a:tailEnd/>
          </a:ln>
        </p:spPr>
        <p:txBody>
          <a:bodyPr>
            <a:spAutoFit/>
          </a:bodyPr>
          <a:lstStyle/>
          <a:p>
            <a:pPr>
              <a:spcBef>
                <a:spcPct val="50000"/>
              </a:spcBef>
            </a:pPr>
            <a:r>
              <a:rPr lang="nl-NL"/>
              <a:t>Goethe 1810, Hering 1892, Chevreuil, 1855, Hurvich&amp;Jameson 1957, </a:t>
            </a:r>
            <a:endParaRPr lang="en-US"/>
          </a:p>
        </p:txBody>
      </p:sp>
      <p:pic>
        <p:nvPicPr>
          <p:cNvPr id="15369" name="Picture 29" descr="Gothe-Color-Wheel"/>
          <p:cNvPicPr>
            <a:picLocks noChangeAspect="1" noChangeArrowheads="1"/>
          </p:cNvPicPr>
          <p:nvPr/>
        </p:nvPicPr>
        <p:blipFill>
          <a:blip r:embed="rId5" cstate="print"/>
          <a:srcRect/>
          <a:stretch>
            <a:fillRect/>
          </a:stretch>
        </p:blipFill>
        <p:spPr bwMode="auto">
          <a:xfrm>
            <a:off x="-38100" y="3860800"/>
            <a:ext cx="2874963" cy="2997200"/>
          </a:xfrm>
          <a:prstGeom prst="rect">
            <a:avLst/>
          </a:prstGeom>
          <a:noFill/>
          <a:ln w="9525">
            <a:noFill/>
            <a:miter lim="800000"/>
            <a:headEnd/>
            <a:tailEnd/>
          </a:ln>
        </p:spPr>
      </p:pic>
      <p:sp>
        <p:nvSpPr>
          <p:cNvPr id="15370" name="Line 30"/>
          <p:cNvSpPr>
            <a:spLocks noChangeShapeType="1"/>
          </p:cNvSpPr>
          <p:nvPr/>
        </p:nvSpPr>
        <p:spPr bwMode="auto">
          <a:xfrm>
            <a:off x="2411413" y="1773238"/>
            <a:ext cx="0" cy="2016125"/>
          </a:xfrm>
          <a:prstGeom prst="line">
            <a:avLst/>
          </a:prstGeom>
          <a:noFill/>
          <a:ln w="9525">
            <a:solidFill>
              <a:schemeClr val="tx1"/>
            </a:solidFill>
            <a:round/>
            <a:headEnd/>
            <a:tailEnd type="triangle" w="med" len="med"/>
          </a:ln>
        </p:spPr>
        <p:txBody>
          <a:bodyPr/>
          <a:lstStyle/>
          <a:p>
            <a:endParaRPr lang="en-US"/>
          </a:p>
        </p:txBody>
      </p:sp>
      <p:sp>
        <p:nvSpPr>
          <p:cNvPr id="15371" name="Line 31"/>
          <p:cNvSpPr>
            <a:spLocks noChangeShapeType="1"/>
          </p:cNvSpPr>
          <p:nvPr/>
        </p:nvSpPr>
        <p:spPr bwMode="auto">
          <a:xfrm flipH="1" flipV="1">
            <a:off x="1763713" y="1773238"/>
            <a:ext cx="647700" cy="0"/>
          </a:xfrm>
          <a:prstGeom prst="line">
            <a:avLst/>
          </a:prstGeom>
          <a:noFill/>
          <a:ln w="9525">
            <a:solidFill>
              <a:schemeClr val="tx1"/>
            </a:solidFill>
            <a:round/>
            <a:headEnd/>
            <a:tailEnd/>
          </a:ln>
        </p:spPr>
        <p:txBody>
          <a:bodyPr/>
          <a:lstStyle/>
          <a:p>
            <a:endParaRPr lang="en-US"/>
          </a:p>
        </p:txBody>
      </p:sp>
      <p:sp>
        <p:nvSpPr>
          <p:cNvPr id="15372" name="Text Box 32"/>
          <p:cNvSpPr txBox="1">
            <a:spLocks noChangeArrowheads="1"/>
          </p:cNvSpPr>
          <p:nvPr/>
        </p:nvSpPr>
        <p:spPr bwMode="auto">
          <a:xfrm>
            <a:off x="5543550" y="1444625"/>
            <a:ext cx="3708400" cy="1552575"/>
          </a:xfrm>
          <a:prstGeom prst="rect">
            <a:avLst/>
          </a:prstGeom>
          <a:noFill/>
          <a:ln w="9525">
            <a:noFill/>
            <a:miter lim="800000"/>
            <a:headEnd/>
            <a:tailEnd/>
          </a:ln>
        </p:spPr>
        <p:txBody>
          <a:bodyPr>
            <a:spAutoFit/>
          </a:bodyPr>
          <a:lstStyle/>
          <a:p>
            <a:pPr>
              <a:spcBef>
                <a:spcPct val="50000"/>
              </a:spcBef>
              <a:buFontTx/>
              <a:buChar char="•"/>
            </a:pPr>
            <a:r>
              <a:rPr lang="nl-NL" sz="2400" b="1"/>
              <a:t> After images,</a:t>
            </a:r>
            <a:endParaRPr lang="en-US" sz="2400" b="1"/>
          </a:p>
          <a:p>
            <a:pPr>
              <a:spcBef>
                <a:spcPct val="50000"/>
              </a:spcBef>
              <a:buFontTx/>
              <a:buChar char="•"/>
            </a:pPr>
            <a:r>
              <a:rPr lang="nl-NL" sz="2400" b="1"/>
              <a:t> Simult. contrast,</a:t>
            </a:r>
          </a:p>
          <a:p>
            <a:pPr>
              <a:spcBef>
                <a:spcPct val="50000"/>
              </a:spcBef>
              <a:buFontTx/>
              <a:buChar char="•"/>
            </a:pPr>
            <a:r>
              <a:rPr lang="nl-NL" sz="2400" b="1"/>
              <a:t> No reddish green etc.</a:t>
            </a:r>
            <a:endParaRPr lang="en-US" sz="24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File:ItalianFlagInverted.gif">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6387" name="Text Box 13"/>
          <p:cNvSpPr txBox="1">
            <a:spLocks noChangeArrowheads="1"/>
          </p:cNvSpPr>
          <p:nvPr/>
        </p:nvSpPr>
        <p:spPr bwMode="auto">
          <a:xfrm>
            <a:off x="6156325" y="6021388"/>
            <a:ext cx="2987675" cy="641350"/>
          </a:xfrm>
          <a:prstGeom prst="rect">
            <a:avLst/>
          </a:prstGeom>
          <a:noFill/>
          <a:ln w="9525">
            <a:noFill/>
            <a:miter lim="800000"/>
            <a:headEnd/>
            <a:tailEnd/>
          </a:ln>
        </p:spPr>
        <p:txBody>
          <a:bodyPr>
            <a:spAutoFit/>
          </a:bodyPr>
          <a:lstStyle/>
          <a:p>
            <a:pPr>
              <a:spcBef>
                <a:spcPct val="50000"/>
              </a:spcBef>
            </a:pPr>
            <a:r>
              <a:rPr lang="en-US">
                <a:solidFill>
                  <a:schemeClr val="accent1"/>
                </a:solidFill>
              </a:rPr>
              <a:t>http://en.wikipedia.org/wiki/File:ItalianFlagInverted.gif</a:t>
            </a:r>
          </a:p>
        </p:txBody>
      </p:sp>
      <p:pic>
        <p:nvPicPr>
          <p:cNvPr id="16388" name="Picture 17" descr="pinguin2"/>
          <p:cNvPicPr>
            <a:picLocks noChangeAspect="1" noChangeArrowheads="1" noCrop="1"/>
          </p:cNvPicPr>
          <p:nvPr/>
        </p:nvPicPr>
        <p:blipFill>
          <a:blip r:embed="rId5" cstate="print"/>
          <a:srcRect/>
          <a:stretch>
            <a:fillRect/>
          </a:stretch>
        </p:blipFill>
        <p:spPr bwMode="auto">
          <a:xfrm>
            <a:off x="3851275" y="2708275"/>
            <a:ext cx="13239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inguin2"/>
          <p:cNvPicPr>
            <a:picLocks noChangeAspect="1" noChangeArrowheads="1" noCrop="1"/>
          </p:cNvPicPr>
          <p:nvPr/>
        </p:nvPicPr>
        <p:blipFill>
          <a:blip r:embed="rId3" cstate="print"/>
          <a:srcRect/>
          <a:stretch>
            <a:fillRect/>
          </a:stretch>
        </p:blipFill>
        <p:spPr bwMode="auto">
          <a:xfrm>
            <a:off x="3851275" y="2708275"/>
            <a:ext cx="13239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2"/>
          <p:cNvPicPr>
            <a:picLocks noChangeAspect="1" noChangeArrowheads="1"/>
          </p:cNvPicPr>
          <p:nvPr/>
        </p:nvPicPr>
        <p:blipFill>
          <a:blip r:embed="rId3" cstate="print"/>
          <a:srcRect/>
          <a:stretch>
            <a:fillRect/>
          </a:stretch>
        </p:blipFill>
        <p:spPr bwMode="auto">
          <a:xfrm>
            <a:off x="8351838" y="1484313"/>
            <a:ext cx="792162" cy="469900"/>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pPr eaLnBrk="1" hangingPunct="1"/>
            <a:r>
              <a:rPr lang="nl-NL" smtClean="0"/>
              <a:t>Distance between colors</a:t>
            </a:r>
            <a:endParaRPr lang="en-US" smtClean="0"/>
          </a:p>
        </p:txBody>
      </p:sp>
      <p:pic>
        <p:nvPicPr>
          <p:cNvPr id="18436" name="Picture 16" descr="CIELUV"/>
          <p:cNvPicPr>
            <a:picLocks noChangeAspect="1" noChangeArrowheads="1"/>
          </p:cNvPicPr>
          <p:nvPr/>
        </p:nvPicPr>
        <p:blipFill>
          <a:blip r:embed="rId4" cstate="print"/>
          <a:srcRect/>
          <a:stretch>
            <a:fillRect/>
          </a:stretch>
        </p:blipFill>
        <p:spPr bwMode="auto">
          <a:xfrm>
            <a:off x="4859338" y="1555750"/>
            <a:ext cx="3673475" cy="3673475"/>
          </a:xfrm>
          <a:prstGeom prst="rect">
            <a:avLst/>
          </a:prstGeom>
          <a:noFill/>
          <a:ln w="9525">
            <a:noFill/>
            <a:miter lim="800000"/>
            <a:headEnd/>
            <a:tailEnd/>
          </a:ln>
        </p:spPr>
      </p:pic>
      <p:sp>
        <p:nvSpPr>
          <p:cNvPr id="18437" name="Text Box 17"/>
          <p:cNvSpPr txBox="1">
            <a:spLocks noChangeArrowheads="1"/>
          </p:cNvSpPr>
          <p:nvPr/>
        </p:nvSpPr>
        <p:spPr bwMode="auto">
          <a:xfrm>
            <a:off x="4859338" y="1279525"/>
            <a:ext cx="3311525" cy="244475"/>
          </a:xfrm>
          <a:prstGeom prst="rect">
            <a:avLst/>
          </a:prstGeom>
          <a:noFill/>
          <a:ln w="9525">
            <a:noFill/>
            <a:miter lim="800000"/>
            <a:headEnd/>
            <a:tailEnd/>
          </a:ln>
        </p:spPr>
        <p:txBody>
          <a:bodyPr>
            <a:spAutoFit/>
          </a:bodyPr>
          <a:lstStyle/>
          <a:p>
            <a:pPr>
              <a:spcBef>
                <a:spcPct val="50000"/>
              </a:spcBef>
            </a:pPr>
            <a:r>
              <a:rPr lang="en-US" sz="1000"/>
              <a:t>www.handprint.com/HP/WCL/color7.html#CIE1976uv</a:t>
            </a:r>
          </a:p>
        </p:txBody>
      </p:sp>
      <p:sp>
        <p:nvSpPr>
          <p:cNvPr id="18438" name="Text Box 18"/>
          <p:cNvSpPr txBox="1">
            <a:spLocks noChangeArrowheads="1"/>
          </p:cNvSpPr>
          <p:nvPr/>
        </p:nvSpPr>
        <p:spPr bwMode="auto">
          <a:xfrm>
            <a:off x="4860925" y="5345113"/>
            <a:ext cx="3887788" cy="1187450"/>
          </a:xfrm>
          <a:prstGeom prst="rect">
            <a:avLst/>
          </a:prstGeom>
          <a:noFill/>
          <a:ln w="9525">
            <a:noFill/>
            <a:miter lim="800000"/>
            <a:headEnd/>
            <a:tailEnd/>
          </a:ln>
        </p:spPr>
        <p:txBody>
          <a:bodyPr>
            <a:spAutoFit/>
          </a:bodyPr>
          <a:lstStyle/>
          <a:p>
            <a:pPr>
              <a:spcBef>
                <a:spcPct val="50000"/>
              </a:spcBef>
            </a:pPr>
            <a:r>
              <a:rPr lang="en-US" sz="1200"/>
              <a:t>CIELUV provides the same chromaticity dimensions as the u'v' uniform chromaticity scales diagram (the CIE 1976 UCS), shown below. This represents equal chromaticity differences between lights of equal (unspecified) luminance as approximately equal euclidean distances on the chromaticity plane. </a:t>
            </a:r>
          </a:p>
        </p:txBody>
      </p:sp>
      <p:sp>
        <p:nvSpPr>
          <p:cNvPr id="18439" name="Text Box 19"/>
          <p:cNvSpPr txBox="1">
            <a:spLocks noChangeArrowheads="1"/>
          </p:cNvSpPr>
          <p:nvPr/>
        </p:nvSpPr>
        <p:spPr bwMode="auto">
          <a:xfrm>
            <a:off x="4932363" y="6497638"/>
            <a:ext cx="3311525" cy="244475"/>
          </a:xfrm>
          <a:prstGeom prst="rect">
            <a:avLst/>
          </a:prstGeom>
          <a:noFill/>
          <a:ln w="9525">
            <a:noFill/>
            <a:miter lim="800000"/>
            <a:headEnd/>
            <a:tailEnd/>
          </a:ln>
        </p:spPr>
        <p:txBody>
          <a:bodyPr>
            <a:spAutoFit/>
          </a:bodyPr>
          <a:lstStyle/>
          <a:p>
            <a:pPr>
              <a:spcBef>
                <a:spcPct val="50000"/>
              </a:spcBef>
            </a:pPr>
            <a:r>
              <a:rPr lang="en-US" sz="1000"/>
              <a:t>www.handprint.com/HP/WCL/color7.html#CIE1976uv</a:t>
            </a:r>
          </a:p>
        </p:txBody>
      </p:sp>
      <p:sp>
        <p:nvSpPr>
          <p:cNvPr id="18440" name="Text Box 6"/>
          <p:cNvSpPr txBox="1">
            <a:spLocks noChangeArrowheads="1"/>
          </p:cNvSpPr>
          <p:nvPr/>
        </p:nvSpPr>
        <p:spPr bwMode="auto">
          <a:xfrm>
            <a:off x="541338" y="6424613"/>
            <a:ext cx="2952750" cy="244475"/>
          </a:xfrm>
          <a:prstGeom prst="rect">
            <a:avLst/>
          </a:prstGeom>
          <a:noFill/>
          <a:ln w="9525">
            <a:noFill/>
            <a:miter lim="800000"/>
            <a:headEnd/>
            <a:tailEnd/>
          </a:ln>
        </p:spPr>
        <p:txBody>
          <a:bodyPr>
            <a:spAutoFit/>
          </a:bodyPr>
          <a:lstStyle/>
          <a:p>
            <a:pPr>
              <a:spcBef>
                <a:spcPct val="50000"/>
              </a:spcBef>
            </a:pPr>
            <a:r>
              <a:rPr lang="en-US" sz="1000"/>
              <a:t>http://www.rp-photonics.com/rgb_sources.html</a:t>
            </a:r>
          </a:p>
        </p:txBody>
      </p:sp>
      <p:sp>
        <p:nvSpPr>
          <p:cNvPr id="18441" name="Text Box 7"/>
          <p:cNvSpPr txBox="1">
            <a:spLocks noChangeArrowheads="1"/>
          </p:cNvSpPr>
          <p:nvPr/>
        </p:nvSpPr>
        <p:spPr bwMode="auto">
          <a:xfrm>
            <a:off x="468313" y="5373688"/>
            <a:ext cx="4105275" cy="1004887"/>
          </a:xfrm>
          <a:prstGeom prst="rect">
            <a:avLst/>
          </a:prstGeom>
          <a:noFill/>
          <a:ln w="9525">
            <a:noFill/>
            <a:miter lim="800000"/>
            <a:headEnd/>
            <a:tailEnd/>
          </a:ln>
        </p:spPr>
        <p:txBody>
          <a:bodyPr>
            <a:spAutoFit/>
          </a:bodyPr>
          <a:lstStyle/>
          <a:p>
            <a:pPr>
              <a:spcBef>
                <a:spcPct val="50000"/>
              </a:spcBef>
            </a:pPr>
            <a:r>
              <a:rPr lang="en-US" sz="1200"/>
              <a:t>Monochromatic light with different wavelengths corresponds to the edge of the colored area (wavelength values in nanometers are indicated). Of course, the colors can not be correctly reproduced, because no screen and no printer can reproduce the whole range of colors. </a:t>
            </a:r>
          </a:p>
        </p:txBody>
      </p:sp>
      <p:pic>
        <p:nvPicPr>
          <p:cNvPr id="18442" name="Picture 13" descr="CIE1964"/>
          <p:cNvPicPr>
            <a:picLocks noChangeAspect="1" noChangeArrowheads="1"/>
          </p:cNvPicPr>
          <p:nvPr/>
        </p:nvPicPr>
        <p:blipFill>
          <a:blip r:embed="rId5" cstate="print"/>
          <a:srcRect/>
          <a:stretch>
            <a:fillRect/>
          </a:stretch>
        </p:blipFill>
        <p:spPr bwMode="auto">
          <a:xfrm>
            <a:off x="541338" y="1557338"/>
            <a:ext cx="3619500" cy="3686175"/>
          </a:xfrm>
          <a:prstGeom prst="rect">
            <a:avLst/>
          </a:prstGeom>
          <a:noFill/>
          <a:ln w="9525">
            <a:noFill/>
            <a:miter lim="800000"/>
            <a:headEnd/>
            <a:tailEnd/>
          </a:ln>
        </p:spPr>
      </p:pic>
      <p:sp>
        <p:nvSpPr>
          <p:cNvPr id="18443" name="Text Box 14"/>
          <p:cNvSpPr txBox="1">
            <a:spLocks noChangeArrowheads="1"/>
          </p:cNvSpPr>
          <p:nvPr/>
        </p:nvSpPr>
        <p:spPr bwMode="auto">
          <a:xfrm>
            <a:off x="468313" y="1268413"/>
            <a:ext cx="3743325" cy="244475"/>
          </a:xfrm>
          <a:prstGeom prst="rect">
            <a:avLst/>
          </a:prstGeom>
          <a:noFill/>
          <a:ln w="9525">
            <a:noFill/>
            <a:miter lim="800000"/>
            <a:headEnd/>
            <a:tailEnd/>
          </a:ln>
        </p:spPr>
        <p:txBody>
          <a:bodyPr>
            <a:spAutoFit/>
          </a:bodyPr>
          <a:lstStyle/>
          <a:p>
            <a:pPr>
              <a:spcBef>
                <a:spcPct val="50000"/>
              </a:spcBef>
            </a:pPr>
            <a:r>
              <a:rPr lang="en-US" sz="1000"/>
              <a:t>www.handprint.com/HP/WCL/color6.html#CIE1964</a:t>
            </a:r>
          </a:p>
        </p:txBody>
      </p:sp>
      <p:pic>
        <p:nvPicPr>
          <p:cNvPr id="18444" name="Picture 23"/>
          <p:cNvPicPr>
            <a:picLocks noChangeAspect="1" noChangeArrowheads="1"/>
          </p:cNvPicPr>
          <p:nvPr/>
        </p:nvPicPr>
        <p:blipFill>
          <a:blip r:embed="rId6" cstate="print"/>
          <a:srcRect/>
          <a:stretch>
            <a:fillRect/>
          </a:stretch>
        </p:blipFill>
        <p:spPr bwMode="auto">
          <a:xfrm>
            <a:off x="171450" y="1412875"/>
            <a:ext cx="296863" cy="50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l-NL" smtClean="0"/>
              <a:t>Constancy of color </a:t>
            </a:r>
            <a:endParaRPr lang="en-US" sz="3200" smtClean="0"/>
          </a:p>
        </p:txBody>
      </p:sp>
      <p:sp>
        <p:nvSpPr>
          <p:cNvPr id="19459" name="Rectangle 3"/>
          <p:cNvSpPr>
            <a:spLocks noGrp="1" noChangeArrowheads="1"/>
          </p:cNvSpPr>
          <p:nvPr>
            <p:ph type="body" sz="half" idx="1"/>
          </p:nvPr>
        </p:nvSpPr>
        <p:spPr>
          <a:xfrm>
            <a:off x="457200" y="1600200"/>
            <a:ext cx="8291513" cy="1973263"/>
          </a:xfrm>
        </p:spPr>
        <p:txBody>
          <a:bodyPr/>
          <a:lstStyle/>
          <a:p>
            <a:pPr eaLnBrk="1" hangingPunct="1"/>
            <a:r>
              <a:rPr lang="nl-NL" sz="2400" smtClean="0"/>
              <a:t>Helmholtz (1867): “discount for illumination”</a:t>
            </a:r>
          </a:p>
          <a:p>
            <a:pPr eaLnBrk="1" hangingPunct="1"/>
            <a:r>
              <a:rPr lang="nl-NL" sz="2400" smtClean="0"/>
              <a:t>Land&amp;mcMcann (1971): calculate and reset ratios at edges of areas along long-distance paths (separately for each of three retina-cortex systems)</a:t>
            </a:r>
            <a:endParaRPr lang="en-US" sz="2400" smtClean="0"/>
          </a:p>
        </p:txBody>
      </p:sp>
      <p:pic>
        <p:nvPicPr>
          <p:cNvPr id="19460" name="Picture 9"/>
          <p:cNvPicPr>
            <a:picLocks noChangeAspect="1" noChangeArrowheads="1"/>
          </p:cNvPicPr>
          <p:nvPr/>
        </p:nvPicPr>
        <p:blipFill>
          <a:blip r:embed="rId3" cstate="print"/>
          <a:srcRect/>
          <a:stretch>
            <a:fillRect/>
          </a:stretch>
        </p:blipFill>
        <p:spPr bwMode="auto">
          <a:xfrm>
            <a:off x="971550" y="4508500"/>
            <a:ext cx="2095500" cy="2085975"/>
          </a:xfrm>
          <a:prstGeom prst="rect">
            <a:avLst/>
          </a:prstGeom>
          <a:noFill/>
          <a:ln w="9525">
            <a:noFill/>
            <a:miter lim="800000"/>
            <a:headEnd/>
            <a:tailEnd/>
          </a:ln>
        </p:spPr>
      </p:pic>
      <p:pic>
        <p:nvPicPr>
          <p:cNvPr id="19461" name="Picture 10"/>
          <p:cNvPicPr>
            <a:picLocks noChangeAspect="1" noChangeArrowheads="1"/>
          </p:cNvPicPr>
          <p:nvPr/>
        </p:nvPicPr>
        <p:blipFill>
          <a:blip r:embed="rId4" cstate="print"/>
          <a:srcRect/>
          <a:stretch>
            <a:fillRect/>
          </a:stretch>
        </p:blipFill>
        <p:spPr bwMode="auto">
          <a:xfrm>
            <a:off x="5435600" y="4508500"/>
            <a:ext cx="2095500" cy="2085975"/>
          </a:xfrm>
          <a:prstGeom prst="rect">
            <a:avLst/>
          </a:prstGeom>
          <a:noFill/>
          <a:ln w="9525">
            <a:noFill/>
            <a:miter lim="800000"/>
            <a:headEnd/>
            <a:tailEnd/>
          </a:ln>
        </p:spPr>
      </p:pic>
      <p:pic>
        <p:nvPicPr>
          <p:cNvPr id="19462" name="Picture 11" descr="MP900442821[1]"/>
          <p:cNvPicPr>
            <a:picLocks noChangeAspect="1" noChangeArrowheads="1"/>
          </p:cNvPicPr>
          <p:nvPr/>
        </p:nvPicPr>
        <p:blipFill>
          <a:blip r:embed="rId5" cstate="print"/>
          <a:srcRect/>
          <a:stretch>
            <a:fillRect/>
          </a:stretch>
        </p:blipFill>
        <p:spPr bwMode="auto">
          <a:xfrm>
            <a:off x="3132138" y="5300663"/>
            <a:ext cx="862012" cy="1292225"/>
          </a:xfrm>
          <a:prstGeom prst="rect">
            <a:avLst/>
          </a:prstGeom>
          <a:noFill/>
          <a:ln w="28575">
            <a:noFill/>
            <a:miter lim="800000"/>
            <a:headEnd/>
            <a:tailEnd/>
          </a:ln>
        </p:spPr>
      </p:pic>
      <p:pic>
        <p:nvPicPr>
          <p:cNvPr id="19463" name="Picture 13" descr="MC900432587[1]"/>
          <p:cNvPicPr>
            <a:picLocks noChangeAspect="1" noChangeArrowheads="1"/>
          </p:cNvPicPr>
          <p:nvPr/>
        </p:nvPicPr>
        <p:blipFill>
          <a:blip r:embed="rId6" cstate="print"/>
          <a:srcRect/>
          <a:stretch>
            <a:fillRect/>
          </a:stretch>
        </p:blipFill>
        <p:spPr bwMode="auto">
          <a:xfrm>
            <a:off x="6156325" y="3789363"/>
            <a:ext cx="792163" cy="792162"/>
          </a:xfrm>
          <a:prstGeom prst="rect">
            <a:avLst/>
          </a:prstGeom>
          <a:noFill/>
          <a:ln w="9525">
            <a:noFill/>
            <a:miter lim="800000"/>
            <a:headEnd/>
            <a:tailEnd/>
          </a:ln>
        </p:spPr>
      </p:pic>
      <p:sp>
        <p:nvSpPr>
          <p:cNvPr id="19464" name="Oval 15"/>
          <p:cNvSpPr>
            <a:spLocks noChangeArrowheads="1"/>
          </p:cNvSpPr>
          <p:nvPr/>
        </p:nvSpPr>
        <p:spPr bwMode="auto">
          <a:xfrm>
            <a:off x="2195513" y="4868863"/>
            <a:ext cx="215900" cy="215900"/>
          </a:xfrm>
          <a:prstGeom prst="ellipse">
            <a:avLst/>
          </a:prstGeom>
          <a:noFill/>
          <a:ln w="28575">
            <a:solidFill>
              <a:schemeClr val="bg1"/>
            </a:solidFill>
            <a:round/>
            <a:headEnd/>
            <a:tailEnd/>
          </a:ln>
        </p:spPr>
        <p:txBody>
          <a:bodyPr wrap="none" anchor="ctr"/>
          <a:lstStyle/>
          <a:p>
            <a:endParaRPr lang="nl-NL"/>
          </a:p>
        </p:txBody>
      </p:sp>
      <p:sp>
        <p:nvSpPr>
          <p:cNvPr id="19465" name="Line 16"/>
          <p:cNvSpPr>
            <a:spLocks noChangeShapeType="1"/>
          </p:cNvSpPr>
          <p:nvPr/>
        </p:nvSpPr>
        <p:spPr bwMode="auto">
          <a:xfrm flipH="1" flipV="1">
            <a:off x="3059113" y="5373688"/>
            <a:ext cx="288925" cy="142875"/>
          </a:xfrm>
          <a:prstGeom prst="line">
            <a:avLst/>
          </a:prstGeom>
          <a:noFill/>
          <a:ln w="28575">
            <a:solidFill>
              <a:schemeClr val="tx1"/>
            </a:solidFill>
            <a:round/>
            <a:headEnd/>
            <a:tailEnd/>
          </a:ln>
        </p:spPr>
        <p:txBody>
          <a:bodyPr/>
          <a:lstStyle/>
          <a:p>
            <a:endParaRPr lang="en-US"/>
          </a:p>
        </p:txBody>
      </p:sp>
      <p:sp>
        <p:nvSpPr>
          <p:cNvPr id="19466" name="Line 17"/>
          <p:cNvSpPr>
            <a:spLocks noChangeShapeType="1"/>
          </p:cNvSpPr>
          <p:nvPr/>
        </p:nvSpPr>
        <p:spPr bwMode="auto">
          <a:xfrm>
            <a:off x="2411413" y="5013325"/>
            <a:ext cx="647700" cy="344488"/>
          </a:xfrm>
          <a:prstGeom prst="line">
            <a:avLst/>
          </a:prstGeom>
          <a:noFill/>
          <a:ln w="38100">
            <a:solidFill>
              <a:schemeClr val="bg1"/>
            </a:solidFill>
            <a:round/>
            <a:headEnd/>
            <a:tailEnd/>
          </a:ln>
        </p:spPr>
        <p:txBody>
          <a:bodyPr/>
          <a:lstStyle/>
          <a:p>
            <a:endParaRPr lang="en-US"/>
          </a:p>
        </p:txBody>
      </p:sp>
      <p:sp>
        <p:nvSpPr>
          <p:cNvPr id="19467" name="AutoShape 18"/>
          <p:cNvSpPr>
            <a:spLocks noChangeArrowheads="1"/>
          </p:cNvSpPr>
          <p:nvPr/>
        </p:nvSpPr>
        <p:spPr bwMode="auto">
          <a:xfrm>
            <a:off x="3563938" y="4868863"/>
            <a:ext cx="720725" cy="431800"/>
          </a:xfrm>
          <a:prstGeom prst="wedgeRoundRectCallout">
            <a:avLst>
              <a:gd name="adj1" fmla="val -43750"/>
              <a:gd name="adj2" fmla="val 70000"/>
              <a:gd name="adj3" fmla="val 16667"/>
            </a:avLst>
          </a:prstGeom>
          <a:noFill/>
          <a:ln w="9525">
            <a:solidFill>
              <a:schemeClr val="tx1"/>
            </a:solidFill>
            <a:miter lim="800000"/>
            <a:headEnd/>
            <a:tailEnd/>
          </a:ln>
        </p:spPr>
        <p:txBody>
          <a:bodyPr/>
          <a:lstStyle/>
          <a:p>
            <a:pPr algn="ctr"/>
            <a:r>
              <a:rPr lang="nl-NL"/>
              <a:t>RED</a:t>
            </a:r>
            <a:endParaRPr lang="en-US"/>
          </a:p>
        </p:txBody>
      </p:sp>
      <p:pic>
        <p:nvPicPr>
          <p:cNvPr id="19468" name="Picture 24" descr="MP900442821[1]"/>
          <p:cNvPicPr>
            <a:picLocks noChangeAspect="1" noChangeArrowheads="1"/>
          </p:cNvPicPr>
          <p:nvPr/>
        </p:nvPicPr>
        <p:blipFill>
          <a:blip r:embed="rId5" cstate="print"/>
          <a:srcRect/>
          <a:stretch>
            <a:fillRect/>
          </a:stretch>
        </p:blipFill>
        <p:spPr bwMode="auto">
          <a:xfrm>
            <a:off x="7596188" y="5300663"/>
            <a:ext cx="862012" cy="1292225"/>
          </a:xfrm>
          <a:prstGeom prst="rect">
            <a:avLst/>
          </a:prstGeom>
          <a:noFill/>
          <a:ln w="28575">
            <a:noFill/>
            <a:miter lim="800000"/>
            <a:headEnd/>
            <a:tailEnd/>
          </a:ln>
        </p:spPr>
      </p:pic>
      <p:sp>
        <p:nvSpPr>
          <p:cNvPr id="19469" name="Oval 25"/>
          <p:cNvSpPr>
            <a:spLocks noChangeArrowheads="1"/>
          </p:cNvSpPr>
          <p:nvPr/>
        </p:nvSpPr>
        <p:spPr bwMode="auto">
          <a:xfrm>
            <a:off x="6659563" y="4868863"/>
            <a:ext cx="215900" cy="215900"/>
          </a:xfrm>
          <a:prstGeom prst="ellipse">
            <a:avLst/>
          </a:prstGeom>
          <a:noFill/>
          <a:ln w="28575">
            <a:solidFill>
              <a:schemeClr val="bg1"/>
            </a:solidFill>
            <a:round/>
            <a:headEnd/>
            <a:tailEnd/>
          </a:ln>
        </p:spPr>
        <p:txBody>
          <a:bodyPr wrap="none" anchor="ctr"/>
          <a:lstStyle/>
          <a:p>
            <a:endParaRPr lang="nl-NL"/>
          </a:p>
        </p:txBody>
      </p:sp>
      <p:sp>
        <p:nvSpPr>
          <p:cNvPr id="19470" name="Line 26"/>
          <p:cNvSpPr>
            <a:spLocks noChangeShapeType="1"/>
          </p:cNvSpPr>
          <p:nvPr/>
        </p:nvSpPr>
        <p:spPr bwMode="auto">
          <a:xfrm flipH="1" flipV="1">
            <a:off x="7523163" y="5373688"/>
            <a:ext cx="288925" cy="142875"/>
          </a:xfrm>
          <a:prstGeom prst="line">
            <a:avLst/>
          </a:prstGeom>
          <a:noFill/>
          <a:ln w="28575">
            <a:solidFill>
              <a:schemeClr val="tx1"/>
            </a:solidFill>
            <a:round/>
            <a:headEnd/>
            <a:tailEnd/>
          </a:ln>
        </p:spPr>
        <p:txBody>
          <a:bodyPr/>
          <a:lstStyle/>
          <a:p>
            <a:endParaRPr lang="en-US"/>
          </a:p>
        </p:txBody>
      </p:sp>
      <p:sp>
        <p:nvSpPr>
          <p:cNvPr id="19471" name="Line 27"/>
          <p:cNvSpPr>
            <a:spLocks noChangeShapeType="1"/>
          </p:cNvSpPr>
          <p:nvPr/>
        </p:nvSpPr>
        <p:spPr bwMode="auto">
          <a:xfrm>
            <a:off x="6875463" y="5013325"/>
            <a:ext cx="647700" cy="344488"/>
          </a:xfrm>
          <a:prstGeom prst="line">
            <a:avLst/>
          </a:prstGeom>
          <a:noFill/>
          <a:ln w="38100">
            <a:solidFill>
              <a:schemeClr val="bg1"/>
            </a:solidFill>
            <a:round/>
            <a:headEnd/>
            <a:tailEnd/>
          </a:ln>
        </p:spPr>
        <p:txBody>
          <a:bodyPr/>
          <a:lstStyle/>
          <a:p>
            <a:endParaRPr lang="en-US"/>
          </a:p>
        </p:txBody>
      </p:sp>
      <p:sp>
        <p:nvSpPr>
          <p:cNvPr id="19472" name="AutoShape 28"/>
          <p:cNvSpPr>
            <a:spLocks noChangeArrowheads="1"/>
          </p:cNvSpPr>
          <p:nvPr/>
        </p:nvSpPr>
        <p:spPr bwMode="auto">
          <a:xfrm>
            <a:off x="8027988" y="4868863"/>
            <a:ext cx="720725" cy="431800"/>
          </a:xfrm>
          <a:prstGeom prst="wedgeRoundRectCallout">
            <a:avLst>
              <a:gd name="adj1" fmla="val -43750"/>
              <a:gd name="adj2" fmla="val 70000"/>
              <a:gd name="adj3" fmla="val 16667"/>
            </a:avLst>
          </a:prstGeom>
          <a:noFill/>
          <a:ln w="9525">
            <a:solidFill>
              <a:schemeClr val="tx1"/>
            </a:solidFill>
            <a:miter lim="800000"/>
            <a:headEnd/>
            <a:tailEnd/>
          </a:ln>
        </p:spPr>
        <p:txBody>
          <a:bodyPr/>
          <a:lstStyle/>
          <a:p>
            <a:pPr algn="ctr"/>
            <a:r>
              <a:rPr lang="nl-NL"/>
              <a:t>RED</a:t>
            </a:r>
            <a:endParaRPr lang="en-US"/>
          </a:p>
        </p:txBody>
      </p:sp>
      <p:pic>
        <p:nvPicPr>
          <p:cNvPr id="19473" name="Picture 29"/>
          <p:cNvPicPr>
            <a:picLocks noChangeAspect="1" noChangeArrowheads="1"/>
          </p:cNvPicPr>
          <p:nvPr/>
        </p:nvPicPr>
        <p:blipFill>
          <a:blip r:embed="rId7" cstate="print"/>
          <a:srcRect/>
          <a:stretch>
            <a:fillRect/>
          </a:stretch>
        </p:blipFill>
        <p:spPr bwMode="auto">
          <a:xfrm>
            <a:off x="1835150" y="3860800"/>
            <a:ext cx="552450" cy="571500"/>
          </a:xfrm>
          <a:prstGeom prst="rect">
            <a:avLst/>
          </a:prstGeom>
          <a:noFill/>
          <a:ln w="9525">
            <a:noFill/>
            <a:miter lim="800000"/>
            <a:headEnd/>
            <a:tailEnd/>
          </a:ln>
        </p:spPr>
      </p:pic>
      <p:sp>
        <p:nvSpPr>
          <p:cNvPr id="19474" name="Text Box 30"/>
          <p:cNvSpPr txBox="1">
            <a:spLocks noChangeArrowheads="1"/>
          </p:cNvSpPr>
          <p:nvPr/>
        </p:nvSpPr>
        <p:spPr bwMode="auto">
          <a:xfrm>
            <a:off x="5867400" y="2924175"/>
            <a:ext cx="2484438" cy="549275"/>
          </a:xfrm>
          <a:prstGeom prst="rect">
            <a:avLst/>
          </a:prstGeom>
          <a:noFill/>
          <a:ln w="9525">
            <a:noFill/>
            <a:miter lim="800000"/>
            <a:headEnd/>
            <a:tailEnd/>
          </a:ln>
        </p:spPr>
        <p:txBody>
          <a:bodyPr>
            <a:spAutoFit/>
          </a:bodyPr>
          <a:lstStyle/>
          <a:p>
            <a:pPr>
              <a:spcBef>
                <a:spcPct val="50000"/>
              </a:spcBef>
            </a:pPr>
            <a:r>
              <a:rPr lang="en-US" sz="1000"/>
              <a:t>The Retinex Theory of Color Vision SCIENTIFIC. AMERICAN by Edwin H. Land. Dec. 1977. 237(6) P 108-128.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362950" cy="1143000"/>
          </a:xfrm>
        </p:spPr>
        <p:txBody>
          <a:bodyPr/>
          <a:lstStyle/>
          <a:p>
            <a:pPr eaLnBrk="1" hangingPunct="1"/>
            <a:r>
              <a:rPr lang="nl-NL" sz="4000" smtClean="0"/>
              <a:t>Measurement of (reflective) color </a:t>
            </a:r>
            <a:r>
              <a:rPr lang="nl-NL" sz="3600" smtClean="0"/>
              <a:t>(1)</a:t>
            </a:r>
            <a:endParaRPr lang="en-US" sz="3600" smtClean="0"/>
          </a:p>
        </p:txBody>
      </p:sp>
      <p:sp>
        <p:nvSpPr>
          <p:cNvPr id="20483" name="Rectangle 3"/>
          <p:cNvSpPr>
            <a:spLocks noGrp="1" noChangeArrowheads="1"/>
          </p:cNvSpPr>
          <p:nvPr>
            <p:ph type="body" idx="1"/>
          </p:nvPr>
        </p:nvSpPr>
        <p:spPr>
          <a:xfrm>
            <a:off x="457200" y="1600200"/>
            <a:ext cx="7786688" cy="749300"/>
          </a:xfrm>
        </p:spPr>
        <p:txBody>
          <a:bodyPr/>
          <a:lstStyle/>
          <a:p>
            <a:pPr eaLnBrk="1" hangingPunct="1"/>
            <a:r>
              <a:rPr lang="en-US" sz="2000" i="1" smtClean="0"/>
              <a:t>Munsell: A Color Notation</a:t>
            </a:r>
            <a:r>
              <a:rPr lang="en-US" sz="2000" smtClean="0"/>
              <a:t>, in 1905 </a:t>
            </a:r>
          </a:p>
        </p:txBody>
      </p:sp>
      <p:sp>
        <p:nvSpPr>
          <p:cNvPr id="20484" name="Text Box 8"/>
          <p:cNvSpPr txBox="1">
            <a:spLocks noChangeArrowheads="1"/>
          </p:cNvSpPr>
          <p:nvPr/>
        </p:nvSpPr>
        <p:spPr bwMode="auto">
          <a:xfrm>
            <a:off x="5292725" y="6453188"/>
            <a:ext cx="3673475" cy="244475"/>
          </a:xfrm>
          <a:prstGeom prst="rect">
            <a:avLst/>
          </a:prstGeom>
          <a:noFill/>
          <a:ln w="9525">
            <a:noFill/>
            <a:miter lim="800000"/>
            <a:headEnd/>
            <a:tailEnd/>
          </a:ln>
        </p:spPr>
        <p:txBody>
          <a:bodyPr>
            <a:spAutoFit/>
          </a:bodyPr>
          <a:lstStyle/>
          <a:p>
            <a:pPr>
              <a:spcBef>
                <a:spcPct val="50000"/>
              </a:spcBef>
            </a:pPr>
            <a:r>
              <a:rPr lang="en-US" sz="1000"/>
              <a:t>http://dba.med.sc.edu/price/irf/Adobe_tg/models/munsell.html</a:t>
            </a:r>
          </a:p>
        </p:txBody>
      </p:sp>
      <p:pic>
        <p:nvPicPr>
          <p:cNvPr id="20485" name="Picture 12" descr="5RP"/>
          <p:cNvPicPr>
            <a:picLocks noChangeAspect="1" noChangeArrowheads="1"/>
          </p:cNvPicPr>
          <p:nvPr/>
        </p:nvPicPr>
        <p:blipFill>
          <a:blip r:embed="rId3" cstate="print"/>
          <a:srcRect/>
          <a:stretch>
            <a:fillRect/>
          </a:stretch>
        </p:blipFill>
        <p:spPr bwMode="auto">
          <a:xfrm>
            <a:off x="3238500" y="1989138"/>
            <a:ext cx="3638550" cy="3467100"/>
          </a:xfrm>
          <a:prstGeom prst="rect">
            <a:avLst/>
          </a:prstGeom>
          <a:noFill/>
          <a:ln w="9525">
            <a:noFill/>
            <a:miter lim="800000"/>
            <a:headEnd/>
            <a:tailEnd/>
          </a:ln>
        </p:spPr>
      </p:pic>
      <p:pic>
        <p:nvPicPr>
          <p:cNvPr id="20486" name="Picture 14" descr="10YR"/>
          <p:cNvPicPr>
            <a:picLocks noChangeAspect="1" noChangeArrowheads="1"/>
          </p:cNvPicPr>
          <p:nvPr/>
        </p:nvPicPr>
        <p:blipFill>
          <a:blip r:embed="rId4" cstate="print"/>
          <a:srcRect/>
          <a:stretch>
            <a:fillRect/>
          </a:stretch>
        </p:blipFill>
        <p:spPr bwMode="auto">
          <a:xfrm>
            <a:off x="7019925" y="1916113"/>
            <a:ext cx="1933575" cy="3438525"/>
          </a:xfrm>
          <a:prstGeom prst="rect">
            <a:avLst/>
          </a:prstGeom>
          <a:noFill/>
          <a:ln w="9525">
            <a:noFill/>
            <a:miter lim="800000"/>
            <a:headEnd/>
            <a:tailEnd/>
          </a:ln>
        </p:spPr>
      </p:pic>
      <p:pic>
        <p:nvPicPr>
          <p:cNvPr id="20487" name="Picture 16"/>
          <p:cNvPicPr>
            <a:picLocks noChangeAspect="1" noChangeArrowheads="1"/>
          </p:cNvPicPr>
          <p:nvPr/>
        </p:nvPicPr>
        <p:blipFill>
          <a:blip r:embed="rId5" cstate="print"/>
          <a:srcRect/>
          <a:stretch>
            <a:fillRect/>
          </a:stretch>
        </p:blipFill>
        <p:spPr bwMode="auto">
          <a:xfrm>
            <a:off x="0" y="2133600"/>
            <a:ext cx="2333625" cy="2000250"/>
          </a:xfrm>
          <a:prstGeom prst="rect">
            <a:avLst/>
          </a:prstGeom>
          <a:noFill/>
          <a:ln w="9525">
            <a:noFill/>
            <a:miter lim="800000"/>
            <a:headEnd/>
            <a:tailEnd/>
          </a:ln>
        </p:spPr>
      </p:pic>
      <p:pic>
        <p:nvPicPr>
          <p:cNvPr id="20488" name="Picture 10" descr="munsell_sphere"/>
          <p:cNvPicPr>
            <a:picLocks noChangeAspect="1" noChangeArrowheads="1"/>
          </p:cNvPicPr>
          <p:nvPr/>
        </p:nvPicPr>
        <p:blipFill>
          <a:blip r:embed="rId6" cstate="print"/>
          <a:srcRect/>
          <a:stretch>
            <a:fillRect/>
          </a:stretch>
        </p:blipFill>
        <p:spPr bwMode="auto">
          <a:xfrm>
            <a:off x="0" y="3509963"/>
            <a:ext cx="3348038" cy="3348037"/>
          </a:xfrm>
          <a:prstGeom prst="rect">
            <a:avLst/>
          </a:prstGeom>
          <a:noFill/>
          <a:ln w="9525">
            <a:noFill/>
            <a:miter lim="800000"/>
            <a:headEnd/>
            <a:tailEnd/>
          </a:ln>
        </p:spPr>
      </p:pic>
      <p:pic>
        <p:nvPicPr>
          <p:cNvPr id="20489" name="Picture 17"/>
          <p:cNvPicPr>
            <a:picLocks noChangeAspect="1" noChangeArrowheads="1"/>
          </p:cNvPicPr>
          <p:nvPr/>
        </p:nvPicPr>
        <p:blipFill>
          <a:blip r:embed="rId7" cstate="print"/>
          <a:srcRect/>
          <a:stretch>
            <a:fillRect/>
          </a:stretch>
        </p:blipFill>
        <p:spPr bwMode="auto">
          <a:xfrm>
            <a:off x="6732588" y="5895975"/>
            <a:ext cx="2087562" cy="565150"/>
          </a:xfrm>
          <a:prstGeom prst="rect">
            <a:avLst/>
          </a:prstGeom>
          <a:noFill/>
          <a:ln w="9525">
            <a:noFill/>
            <a:miter lim="800000"/>
            <a:headEnd/>
            <a:tailEnd/>
          </a:ln>
        </p:spPr>
      </p:pic>
      <p:pic>
        <p:nvPicPr>
          <p:cNvPr id="20490" name="Picture 19" descr="NEWEST%20LOGO">
            <a:hlinkClick r:id="rId8"/>
          </p:cNvPr>
          <p:cNvPicPr>
            <a:picLocks noChangeAspect="1" noChangeArrowheads="1"/>
          </p:cNvPicPr>
          <p:nvPr/>
        </p:nvPicPr>
        <p:blipFill>
          <a:blip r:embed="rId9" cstate="print"/>
          <a:srcRect/>
          <a:stretch>
            <a:fillRect/>
          </a:stretch>
        </p:blipFill>
        <p:spPr bwMode="auto">
          <a:xfrm>
            <a:off x="3995738" y="5805488"/>
            <a:ext cx="2663825" cy="61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3" cstate="print"/>
          <a:srcRect/>
          <a:stretch>
            <a:fillRect/>
          </a:stretch>
        </p:blipFill>
        <p:spPr bwMode="auto">
          <a:xfrm>
            <a:off x="3779838" y="1412875"/>
            <a:ext cx="1223962" cy="725488"/>
          </a:xfrm>
          <a:prstGeom prst="rect">
            <a:avLst/>
          </a:prstGeom>
          <a:noFill/>
          <a:ln w="9525">
            <a:noFill/>
            <a:miter lim="800000"/>
            <a:headEnd/>
            <a:tailEnd/>
          </a:ln>
        </p:spPr>
      </p:pic>
      <p:sp>
        <p:nvSpPr>
          <p:cNvPr id="3075" name="Rectangle 4"/>
          <p:cNvSpPr>
            <a:spLocks noGrp="1" noChangeArrowheads="1"/>
          </p:cNvSpPr>
          <p:nvPr>
            <p:ph type="title"/>
          </p:nvPr>
        </p:nvSpPr>
        <p:spPr/>
        <p:txBody>
          <a:bodyPr/>
          <a:lstStyle/>
          <a:p>
            <a:pPr eaLnBrk="1" hangingPunct="1"/>
            <a:r>
              <a:rPr lang="nl-NL" smtClean="0"/>
              <a:t>Aspects of color</a:t>
            </a:r>
            <a:endParaRPr lang="en-US" smtClean="0"/>
          </a:p>
        </p:txBody>
      </p:sp>
      <p:sp>
        <p:nvSpPr>
          <p:cNvPr id="3076" name="Rectangle 5"/>
          <p:cNvSpPr>
            <a:spLocks noGrp="1" noChangeArrowheads="1"/>
          </p:cNvSpPr>
          <p:nvPr>
            <p:ph type="body" sz="half" idx="1"/>
          </p:nvPr>
        </p:nvSpPr>
        <p:spPr>
          <a:xfrm>
            <a:off x="457200" y="1557338"/>
            <a:ext cx="4038600" cy="4525962"/>
          </a:xfrm>
        </p:spPr>
        <p:txBody>
          <a:bodyPr/>
          <a:lstStyle/>
          <a:p>
            <a:pPr eaLnBrk="1" hangingPunct="1">
              <a:lnSpc>
                <a:spcPct val="90000"/>
              </a:lnSpc>
              <a:buFontTx/>
              <a:buNone/>
            </a:pPr>
            <a:r>
              <a:rPr lang="nl-NL" smtClean="0"/>
              <a:t>Physical</a:t>
            </a:r>
          </a:p>
          <a:p>
            <a:pPr eaLnBrk="1" hangingPunct="1">
              <a:lnSpc>
                <a:spcPct val="90000"/>
              </a:lnSpc>
              <a:buFontTx/>
              <a:buNone/>
            </a:pPr>
            <a:r>
              <a:rPr lang="nl-NL" smtClean="0"/>
              <a:t>(light)</a:t>
            </a:r>
          </a:p>
          <a:p>
            <a:pPr eaLnBrk="1" hangingPunct="1">
              <a:lnSpc>
                <a:spcPct val="90000"/>
              </a:lnSpc>
              <a:buFontTx/>
              <a:buNone/>
            </a:pPr>
            <a:endParaRPr lang="nl-NL" smtClean="0"/>
          </a:p>
          <a:p>
            <a:pPr eaLnBrk="1" hangingPunct="1">
              <a:lnSpc>
                <a:spcPct val="90000"/>
              </a:lnSpc>
            </a:pPr>
            <a:r>
              <a:rPr lang="nl-NL" smtClean="0"/>
              <a:t>Production</a:t>
            </a:r>
          </a:p>
          <a:p>
            <a:pPr eaLnBrk="1" hangingPunct="1">
              <a:lnSpc>
                <a:spcPct val="90000"/>
              </a:lnSpc>
            </a:pPr>
            <a:r>
              <a:rPr lang="nl-NL" smtClean="0"/>
              <a:t>Subtraction</a:t>
            </a:r>
          </a:p>
          <a:p>
            <a:pPr eaLnBrk="1" hangingPunct="1">
              <a:lnSpc>
                <a:spcPct val="90000"/>
              </a:lnSpc>
            </a:pPr>
            <a:r>
              <a:rPr lang="nl-NL" smtClean="0"/>
              <a:t>Addition</a:t>
            </a:r>
          </a:p>
          <a:p>
            <a:pPr eaLnBrk="1" hangingPunct="1">
              <a:lnSpc>
                <a:spcPct val="90000"/>
              </a:lnSpc>
            </a:pPr>
            <a:r>
              <a:rPr lang="nl-NL" smtClean="0"/>
              <a:t>Measurement</a:t>
            </a:r>
            <a:endParaRPr lang="en-US" smtClean="0"/>
          </a:p>
        </p:txBody>
      </p:sp>
      <p:sp>
        <p:nvSpPr>
          <p:cNvPr id="3077" name="Rectangle 6"/>
          <p:cNvSpPr>
            <a:spLocks noGrp="1" noChangeArrowheads="1"/>
          </p:cNvSpPr>
          <p:nvPr>
            <p:ph type="body" sz="half" idx="2"/>
          </p:nvPr>
        </p:nvSpPr>
        <p:spPr>
          <a:xfrm>
            <a:off x="4648200" y="1557338"/>
            <a:ext cx="4038600" cy="4525962"/>
          </a:xfrm>
        </p:spPr>
        <p:txBody>
          <a:bodyPr/>
          <a:lstStyle/>
          <a:p>
            <a:pPr eaLnBrk="1" hangingPunct="1">
              <a:lnSpc>
                <a:spcPct val="90000"/>
              </a:lnSpc>
              <a:buFontTx/>
              <a:buNone/>
            </a:pPr>
            <a:r>
              <a:rPr lang="nl-NL" smtClean="0"/>
              <a:t>Psychological</a:t>
            </a:r>
          </a:p>
          <a:p>
            <a:pPr eaLnBrk="1" hangingPunct="1">
              <a:lnSpc>
                <a:spcPct val="90000"/>
              </a:lnSpc>
              <a:buFontTx/>
              <a:buNone/>
            </a:pPr>
            <a:r>
              <a:rPr lang="nl-NL" smtClean="0"/>
              <a:t>(color)</a:t>
            </a:r>
          </a:p>
          <a:p>
            <a:pPr eaLnBrk="1" hangingPunct="1">
              <a:lnSpc>
                <a:spcPct val="90000"/>
              </a:lnSpc>
              <a:buFontTx/>
              <a:buNone/>
            </a:pPr>
            <a:endParaRPr lang="nl-NL" smtClean="0"/>
          </a:p>
          <a:p>
            <a:pPr eaLnBrk="1" hangingPunct="1">
              <a:lnSpc>
                <a:spcPct val="90000"/>
              </a:lnSpc>
            </a:pPr>
            <a:r>
              <a:rPr lang="nl-NL" smtClean="0"/>
              <a:t>Sensitivity</a:t>
            </a:r>
          </a:p>
          <a:p>
            <a:pPr eaLnBrk="1" hangingPunct="1">
              <a:lnSpc>
                <a:spcPct val="90000"/>
              </a:lnSpc>
            </a:pPr>
            <a:r>
              <a:rPr lang="nl-NL" smtClean="0"/>
              <a:t>Opposition</a:t>
            </a:r>
          </a:p>
          <a:p>
            <a:pPr eaLnBrk="1" hangingPunct="1">
              <a:lnSpc>
                <a:spcPct val="90000"/>
              </a:lnSpc>
            </a:pPr>
            <a:r>
              <a:rPr lang="nl-NL" smtClean="0"/>
              <a:t>Distance</a:t>
            </a:r>
          </a:p>
          <a:p>
            <a:pPr eaLnBrk="1" hangingPunct="1">
              <a:lnSpc>
                <a:spcPct val="90000"/>
              </a:lnSpc>
            </a:pPr>
            <a:r>
              <a:rPr lang="nl-NL" smtClean="0"/>
              <a:t>Constancy</a:t>
            </a:r>
          </a:p>
          <a:p>
            <a:pPr eaLnBrk="1" hangingPunct="1">
              <a:lnSpc>
                <a:spcPct val="90000"/>
              </a:lnSpc>
            </a:pPr>
            <a:r>
              <a:rPr lang="nl-NL" smtClean="0"/>
              <a:t>Measurement</a:t>
            </a:r>
          </a:p>
          <a:p>
            <a:pPr eaLnBrk="1" hangingPunct="1">
              <a:lnSpc>
                <a:spcPct val="90000"/>
              </a:lnSpc>
            </a:pPr>
            <a:r>
              <a:rPr lang="nl-NL" smtClean="0"/>
              <a:t>Emotional aspects</a:t>
            </a:r>
            <a:endParaRPr lang="en-US" smtClean="0"/>
          </a:p>
        </p:txBody>
      </p:sp>
      <p:pic>
        <p:nvPicPr>
          <p:cNvPr id="3078" name="Picture 7"/>
          <p:cNvPicPr>
            <a:picLocks noChangeAspect="1" noChangeArrowheads="1"/>
          </p:cNvPicPr>
          <p:nvPr/>
        </p:nvPicPr>
        <p:blipFill>
          <a:blip r:embed="rId4" cstate="print"/>
          <a:srcRect/>
          <a:stretch>
            <a:fillRect/>
          </a:stretch>
        </p:blipFill>
        <p:spPr bwMode="auto">
          <a:xfrm>
            <a:off x="179388" y="1484313"/>
            <a:ext cx="296862"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0538" y="274638"/>
            <a:ext cx="8435975" cy="1143000"/>
          </a:xfrm>
        </p:spPr>
        <p:txBody>
          <a:bodyPr/>
          <a:lstStyle/>
          <a:p>
            <a:pPr eaLnBrk="1" hangingPunct="1"/>
            <a:r>
              <a:rPr lang="nl-NL" sz="4000" smtClean="0"/>
              <a:t>Measurement of (reflective) color </a:t>
            </a:r>
            <a:r>
              <a:rPr lang="nl-NL" sz="3600" smtClean="0"/>
              <a:t>(2)</a:t>
            </a:r>
            <a:endParaRPr lang="en-US" sz="3600" smtClean="0"/>
          </a:p>
        </p:txBody>
      </p:sp>
      <p:sp>
        <p:nvSpPr>
          <p:cNvPr id="21507" name="Rectangle 3"/>
          <p:cNvSpPr>
            <a:spLocks noGrp="1" noChangeArrowheads="1"/>
          </p:cNvSpPr>
          <p:nvPr>
            <p:ph type="body" idx="1"/>
          </p:nvPr>
        </p:nvSpPr>
        <p:spPr>
          <a:xfrm>
            <a:off x="539750" y="1639888"/>
            <a:ext cx="8507413" cy="749300"/>
          </a:xfrm>
        </p:spPr>
        <p:txBody>
          <a:bodyPr/>
          <a:lstStyle/>
          <a:p>
            <a:pPr eaLnBrk="1" hangingPunct="1">
              <a:lnSpc>
                <a:spcPct val="80000"/>
              </a:lnSpc>
            </a:pPr>
            <a:r>
              <a:rPr lang="en-US" sz="2000" i="1" smtClean="0"/>
              <a:t>Scandinavian Colour Institute: Natural Color System (NCS), 1979</a:t>
            </a:r>
            <a:endParaRPr lang="en-US" sz="2000" smtClean="0"/>
          </a:p>
        </p:txBody>
      </p:sp>
      <p:sp>
        <p:nvSpPr>
          <p:cNvPr id="21508" name="Text Box 4"/>
          <p:cNvSpPr txBox="1">
            <a:spLocks noChangeArrowheads="1"/>
          </p:cNvSpPr>
          <p:nvPr/>
        </p:nvSpPr>
        <p:spPr bwMode="auto">
          <a:xfrm>
            <a:off x="3635375" y="6453188"/>
            <a:ext cx="5689600" cy="274637"/>
          </a:xfrm>
          <a:prstGeom prst="rect">
            <a:avLst/>
          </a:prstGeom>
          <a:noFill/>
          <a:ln w="9525">
            <a:noFill/>
            <a:miter lim="800000"/>
            <a:headEnd/>
            <a:tailEnd/>
          </a:ln>
        </p:spPr>
        <p:txBody>
          <a:bodyPr>
            <a:spAutoFit/>
          </a:bodyPr>
          <a:lstStyle/>
          <a:p>
            <a:pPr>
              <a:spcBef>
                <a:spcPct val="50000"/>
              </a:spcBef>
            </a:pPr>
            <a:r>
              <a:rPr lang="en-US" sz="1200"/>
              <a:t>www.ncscolour.com/en/lm/colour-knowledge/how-ncs-works/ncs-notation</a:t>
            </a:r>
            <a:endParaRPr lang="en-US" sz="700"/>
          </a:p>
        </p:txBody>
      </p:sp>
      <p:pic>
        <p:nvPicPr>
          <p:cNvPr id="21509" name="Picture 13"/>
          <p:cNvPicPr>
            <a:picLocks noChangeAspect="1" noChangeArrowheads="1"/>
          </p:cNvPicPr>
          <p:nvPr/>
        </p:nvPicPr>
        <p:blipFill>
          <a:blip r:embed="rId3" cstate="print"/>
          <a:srcRect/>
          <a:stretch>
            <a:fillRect/>
          </a:stretch>
        </p:blipFill>
        <p:spPr bwMode="auto">
          <a:xfrm>
            <a:off x="900113" y="2593975"/>
            <a:ext cx="2159000" cy="1935163"/>
          </a:xfrm>
          <a:prstGeom prst="rect">
            <a:avLst/>
          </a:prstGeom>
          <a:noFill/>
          <a:ln w="9525">
            <a:noFill/>
            <a:miter lim="800000"/>
            <a:headEnd/>
            <a:tailEnd/>
          </a:ln>
        </p:spPr>
      </p:pic>
      <p:pic>
        <p:nvPicPr>
          <p:cNvPr id="21510" name="Picture 15"/>
          <p:cNvPicPr>
            <a:picLocks noChangeAspect="1" noChangeArrowheads="1"/>
          </p:cNvPicPr>
          <p:nvPr/>
        </p:nvPicPr>
        <p:blipFill>
          <a:blip r:embed="rId4" cstate="print"/>
          <a:srcRect/>
          <a:stretch>
            <a:fillRect/>
          </a:stretch>
        </p:blipFill>
        <p:spPr bwMode="auto">
          <a:xfrm>
            <a:off x="3708400" y="2565400"/>
            <a:ext cx="2792413" cy="2051050"/>
          </a:xfrm>
          <a:prstGeom prst="rect">
            <a:avLst/>
          </a:prstGeom>
          <a:noFill/>
          <a:ln w="9525">
            <a:noFill/>
            <a:miter lim="800000"/>
            <a:headEnd/>
            <a:tailEnd/>
          </a:ln>
        </p:spPr>
      </p:pic>
      <p:pic>
        <p:nvPicPr>
          <p:cNvPr id="21511" name="Picture 17" descr="ImageVaultHandler"/>
          <p:cNvPicPr>
            <a:picLocks noChangeAspect="1" noChangeArrowheads="1"/>
          </p:cNvPicPr>
          <p:nvPr/>
        </p:nvPicPr>
        <p:blipFill>
          <a:blip r:embed="rId5" cstate="print"/>
          <a:srcRect/>
          <a:stretch>
            <a:fillRect/>
          </a:stretch>
        </p:blipFill>
        <p:spPr bwMode="auto">
          <a:xfrm>
            <a:off x="900113" y="5589588"/>
            <a:ext cx="792162" cy="792162"/>
          </a:xfrm>
          <a:prstGeom prst="rect">
            <a:avLst/>
          </a:prstGeom>
          <a:noFill/>
          <a:ln w="9525">
            <a:noFill/>
            <a:miter lim="800000"/>
            <a:headEnd/>
            <a:tailEnd/>
          </a:ln>
        </p:spPr>
      </p:pic>
      <p:pic>
        <p:nvPicPr>
          <p:cNvPr id="21512" name="Picture 19" descr="Flag of Sweden.svg">
            <a:hlinkClick r:id="rId6"/>
          </p:cNvPr>
          <p:cNvPicPr>
            <a:picLocks noChangeAspect="1" noChangeArrowheads="1"/>
          </p:cNvPicPr>
          <p:nvPr/>
        </p:nvPicPr>
        <p:blipFill>
          <a:blip r:embed="rId7" cstate="print"/>
          <a:srcRect/>
          <a:stretch>
            <a:fillRect/>
          </a:stretch>
        </p:blipFill>
        <p:spPr bwMode="auto">
          <a:xfrm>
            <a:off x="7021513" y="5084763"/>
            <a:ext cx="1223962" cy="763587"/>
          </a:xfrm>
          <a:prstGeom prst="rect">
            <a:avLst/>
          </a:prstGeom>
          <a:noFill/>
          <a:ln w="9525">
            <a:noFill/>
            <a:miter lim="800000"/>
            <a:headEnd/>
            <a:tailEnd/>
          </a:ln>
        </p:spPr>
      </p:pic>
      <p:sp>
        <p:nvSpPr>
          <p:cNvPr id="21513" name="AutoShape 20"/>
          <p:cNvSpPr>
            <a:spLocks/>
          </p:cNvSpPr>
          <p:nvPr/>
        </p:nvSpPr>
        <p:spPr bwMode="auto">
          <a:xfrm>
            <a:off x="900113" y="4933950"/>
            <a:ext cx="5184775" cy="609600"/>
          </a:xfrm>
          <a:prstGeom prst="borderCallout1">
            <a:avLst>
              <a:gd name="adj1" fmla="val 18750"/>
              <a:gd name="adj2" fmla="val 101468"/>
              <a:gd name="adj3" fmla="val 50259"/>
              <a:gd name="adj4" fmla="val 119625"/>
            </a:avLst>
          </a:prstGeom>
          <a:noFill/>
          <a:ln w="9525">
            <a:solidFill>
              <a:schemeClr val="tx1"/>
            </a:solidFill>
            <a:miter lim="800000"/>
            <a:headEnd/>
            <a:tailEnd/>
          </a:ln>
        </p:spPr>
        <p:txBody>
          <a:bodyPr/>
          <a:lstStyle/>
          <a:p>
            <a:r>
              <a:rPr lang="en-US" sz="1200"/>
              <a:t>Geel: NCS 0580-Y10R (een nuance van 5% zwart en 80% kleurigheid; een tint van 90% geel + 10% rood = een iets donker gemaakte maar grotendeels verzadigde kleur geel met een vleugje rood) </a:t>
            </a:r>
          </a:p>
        </p:txBody>
      </p:sp>
      <p:sp>
        <p:nvSpPr>
          <p:cNvPr id="21514" name="AutoShape 21"/>
          <p:cNvSpPr>
            <a:spLocks/>
          </p:cNvSpPr>
          <p:nvPr/>
        </p:nvSpPr>
        <p:spPr bwMode="auto">
          <a:xfrm>
            <a:off x="1981200" y="5734050"/>
            <a:ext cx="4103688" cy="609600"/>
          </a:xfrm>
          <a:prstGeom prst="borderCallout1">
            <a:avLst>
              <a:gd name="adj1" fmla="val 18750"/>
              <a:gd name="adj2" fmla="val 101856"/>
              <a:gd name="adj3" fmla="val -43750"/>
              <a:gd name="adj4" fmla="val 124139"/>
            </a:avLst>
          </a:prstGeom>
          <a:noFill/>
          <a:ln w="9525">
            <a:solidFill>
              <a:schemeClr val="tx1"/>
            </a:solidFill>
            <a:miter lim="800000"/>
            <a:headEnd/>
            <a:tailEnd/>
          </a:ln>
        </p:spPr>
        <p:txBody>
          <a:bodyPr/>
          <a:lstStyle/>
          <a:p>
            <a:pPr algn="ctr"/>
            <a:r>
              <a:rPr lang="en-US" sz="1200"/>
              <a:t>NCS 4055-R95B (een nuance van 40% zwart en 55% kleurigheid; een tint van 5% rood + 95% blauw </a:t>
            </a:r>
          </a:p>
        </p:txBody>
      </p:sp>
      <p:sp>
        <p:nvSpPr>
          <p:cNvPr id="21515" name="Text Box 22"/>
          <p:cNvSpPr txBox="1">
            <a:spLocks noChangeArrowheads="1"/>
          </p:cNvSpPr>
          <p:nvPr/>
        </p:nvSpPr>
        <p:spPr bwMode="auto">
          <a:xfrm>
            <a:off x="179388" y="6467475"/>
            <a:ext cx="3240087" cy="274638"/>
          </a:xfrm>
          <a:prstGeom prst="rect">
            <a:avLst/>
          </a:prstGeom>
          <a:noFill/>
          <a:ln w="9525">
            <a:noFill/>
            <a:miter lim="800000"/>
            <a:headEnd/>
            <a:tailEnd/>
          </a:ln>
        </p:spPr>
        <p:txBody>
          <a:bodyPr>
            <a:spAutoFit/>
          </a:bodyPr>
          <a:lstStyle/>
          <a:p>
            <a:pPr>
              <a:spcBef>
                <a:spcPct val="50000"/>
              </a:spcBef>
            </a:pPr>
            <a:r>
              <a:rPr lang="en-US" sz="1200"/>
              <a:t>nl.wikipedia.org/wiki/Natural_Color_System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Emotional aspects of colour</a:t>
            </a:r>
            <a:endParaRPr lang="en-US" sz="4400">
              <a:solidFill>
                <a:schemeClr val="tx2"/>
              </a:solidFill>
            </a:endParaRPr>
          </a:p>
        </p:txBody>
      </p:sp>
      <p:sp>
        <p:nvSpPr>
          <p:cNvPr id="22531" name="Text Box 3"/>
          <p:cNvSpPr txBox="1">
            <a:spLocks noChangeArrowheads="1"/>
          </p:cNvSpPr>
          <p:nvPr/>
        </p:nvSpPr>
        <p:spPr bwMode="auto">
          <a:xfrm>
            <a:off x="1116013" y="1484313"/>
            <a:ext cx="4968875" cy="3025775"/>
          </a:xfrm>
          <a:prstGeom prst="rect">
            <a:avLst/>
          </a:prstGeom>
          <a:noFill/>
          <a:ln w="9525">
            <a:noFill/>
            <a:miter lim="800000"/>
            <a:headEnd/>
            <a:tailEnd/>
          </a:ln>
        </p:spPr>
        <p:txBody>
          <a:bodyPr>
            <a:spAutoFit/>
          </a:bodyPr>
          <a:lstStyle/>
          <a:p>
            <a:r>
              <a:rPr lang="en-US" sz="1600"/>
              <a:t>Yellow as a colour in its own right can be a difficult colour to take in. Although cheery and warm the colour reflects a high amount of light and can strain the eyes if taken in long periods of exposure. It carries both positive and negative aspects on the human psyche; on the one hand, yes, it is cheery in its darker strains it has been known to cause tension resulting in feelings of frustration and anger plus it does tend to make babies cry more as a colour of a particular space. Yellow has long been associated with psychotic episodes and dementia. </a:t>
            </a:r>
            <a:br>
              <a:rPr lang="en-US" sz="1600"/>
            </a:br>
            <a:endParaRPr lang="en-US" sz="1600"/>
          </a:p>
        </p:txBody>
      </p:sp>
      <p:sp>
        <p:nvSpPr>
          <p:cNvPr id="22532" name="Text Box 4"/>
          <p:cNvSpPr txBox="1">
            <a:spLocks noChangeArrowheads="1"/>
          </p:cNvSpPr>
          <p:nvPr/>
        </p:nvSpPr>
        <p:spPr bwMode="auto">
          <a:xfrm>
            <a:off x="1042988" y="188913"/>
            <a:ext cx="5689600" cy="274637"/>
          </a:xfrm>
          <a:prstGeom prst="rect">
            <a:avLst/>
          </a:prstGeom>
          <a:noFill/>
          <a:ln w="9525">
            <a:noFill/>
            <a:miter lim="800000"/>
            <a:headEnd/>
            <a:tailEnd/>
          </a:ln>
        </p:spPr>
        <p:txBody>
          <a:bodyPr>
            <a:spAutoFit/>
          </a:bodyPr>
          <a:lstStyle/>
          <a:p>
            <a:pPr>
              <a:spcBef>
                <a:spcPct val="50000"/>
              </a:spcBef>
            </a:pPr>
            <a:r>
              <a:rPr lang="en-US" sz="1200"/>
              <a:t>www.ncscolour.com/en/lm/colour-knowledge/colour-psychology-symbolism/</a:t>
            </a:r>
          </a:p>
        </p:txBody>
      </p:sp>
      <p:pic>
        <p:nvPicPr>
          <p:cNvPr id="22533" name="Picture 5"/>
          <p:cNvPicPr>
            <a:picLocks noChangeAspect="1" noChangeArrowheads="1"/>
          </p:cNvPicPr>
          <p:nvPr/>
        </p:nvPicPr>
        <p:blipFill>
          <a:blip r:embed="rId3" cstate="print"/>
          <a:srcRect/>
          <a:stretch>
            <a:fillRect/>
          </a:stretch>
        </p:blipFill>
        <p:spPr bwMode="auto">
          <a:xfrm>
            <a:off x="107950" y="4437063"/>
            <a:ext cx="1150938" cy="531812"/>
          </a:xfrm>
          <a:prstGeom prst="rect">
            <a:avLst/>
          </a:prstGeom>
          <a:noFill/>
          <a:ln w="9525">
            <a:noFill/>
            <a:miter lim="800000"/>
            <a:headEnd/>
            <a:tailEnd/>
          </a:ln>
        </p:spPr>
      </p:pic>
      <p:pic>
        <p:nvPicPr>
          <p:cNvPr id="22534" name="Picture 6"/>
          <p:cNvPicPr>
            <a:picLocks noChangeAspect="1" noChangeArrowheads="1"/>
          </p:cNvPicPr>
          <p:nvPr/>
        </p:nvPicPr>
        <p:blipFill>
          <a:blip r:embed="rId4" cstate="print"/>
          <a:srcRect/>
          <a:stretch>
            <a:fillRect/>
          </a:stretch>
        </p:blipFill>
        <p:spPr bwMode="auto">
          <a:xfrm>
            <a:off x="1439863" y="4724400"/>
            <a:ext cx="1116012" cy="560388"/>
          </a:xfrm>
          <a:prstGeom prst="rect">
            <a:avLst/>
          </a:prstGeom>
          <a:noFill/>
          <a:ln w="9525">
            <a:noFill/>
            <a:miter lim="800000"/>
            <a:headEnd/>
            <a:tailEnd/>
          </a:ln>
        </p:spPr>
      </p:pic>
      <p:pic>
        <p:nvPicPr>
          <p:cNvPr id="22535" name="Picture 7"/>
          <p:cNvPicPr>
            <a:picLocks noChangeAspect="1" noChangeArrowheads="1"/>
          </p:cNvPicPr>
          <p:nvPr/>
        </p:nvPicPr>
        <p:blipFill>
          <a:blip r:embed="rId5" cstate="print"/>
          <a:srcRect/>
          <a:stretch>
            <a:fillRect/>
          </a:stretch>
        </p:blipFill>
        <p:spPr bwMode="auto">
          <a:xfrm>
            <a:off x="5003800" y="4652963"/>
            <a:ext cx="692150" cy="695325"/>
          </a:xfrm>
          <a:prstGeom prst="rect">
            <a:avLst/>
          </a:prstGeom>
          <a:noFill/>
          <a:ln w="9525">
            <a:noFill/>
            <a:miter lim="800000"/>
            <a:headEnd/>
            <a:tailEnd/>
          </a:ln>
        </p:spPr>
      </p:pic>
      <p:pic>
        <p:nvPicPr>
          <p:cNvPr id="22536" name="Picture 8"/>
          <p:cNvPicPr>
            <a:picLocks noChangeAspect="1" noChangeArrowheads="1"/>
          </p:cNvPicPr>
          <p:nvPr/>
        </p:nvPicPr>
        <p:blipFill>
          <a:blip r:embed="rId6" cstate="print"/>
          <a:srcRect/>
          <a:stretch>
            <a:fillRect/>
          </a:stretch>
        </p:blipFill>
        <p:spPr bwMode="auto">
          <a:xfrm>
            <a:off x="107950" y="5013325"/>
            <a:ext cx="1079500" cy="352425"/>
          </a:xfrm>
          <a:prstGeom prst="rect">
            <a:avLst/>
          </a:prstGeom>
          <a:noFill/>
          <a:ln w="9525">
            <a:noFill/>
            <a:miter lim="800000"/>
            <a:headEnd/>
            <a:tailEnd/>
          </a:ln>
        </p:spPr>
      </p:pic>
      <p:pic>
        <p:nvPicPr>
          <p:cNvPr id="22537" name="Picture 9"/>
          <p:cNvPicPr>
            <a:picLocks noChangeAspect="1" noChangeArrowheads="1"/>
          </p:cNvPicPr>
          <p:nvPr/>
        </p:nvPicPr>
        <p:blipFill>
          <a:blip r:embed="rId7" cstate="print"/>
          <a:srcRect/>
          <a:stretch>
            <a:fillRect/>
          </a:stretch>
        </p:blipFill>
        <p:spPr bwMode="auto">
          <a:xfrm>
            <a:off x="107950" y="3860800"/>
            <a:ext cx="1008063" cy="522288"/>
          </a:xfrm>
          <a:prstGeom prst="rect">
            <a:avLst/>
          </a:prstGeom>
          <a:noFill/>
          <a:ln w="9525">
            <a:noFill/>
            <a:miter lim="800000"/>
            <a:headEnd/>
            <a:tailEnd/>
          </a:ln>
        </p:spPr>
      </p:pic>
      <p:pic>
        <p:nvPicPr>
          <p:cNvPr id="22538" name="Picture 10" descr="Philips">
            <a:hlinkClick r:id="rId8"/>
          </p:cNvPr>
          <p:cNvPicPr>
            <a:picLocks noChangeAspect="1" noChangeArrowheads="1"/>
          </p:cNvPicPr>
          <p:nvPr/>
        </p:nvPicPr>
        <p:blipFill>
          <a:blip r:embed="rId9" cstate="print"/>
          <a:srcRect/>
          <a:stretch>
            <a:fillRect/>
          </a:stretch>
        </p:blipFill>
        <p:spPr bwMode="auto">
          <a:xfrm>
            <a:off x="2597150" y="4868863"/>
            <a:ext cx="1543050" cy="409575"/>
          </a:xfrm>
          <a:prstGeom prst="rect">
            <a:avLst/>
          </a:prstGeom>
          <a:noFill/>
          <a:ln w="9525">
            <a:noFill/>
            <a:miter lim="800000"/>
            <a:headEnd/>
            <a:tailEnd/>
          </a:ln>
        </p:spPr>
      </p:pic>
      <p:pic>
        <p:nvPicPr>
          <p:cNvPr id="22539" name="Picture 11"/>
          <p:cNvPicPr>
            <a:picLocks noChangeAspect="1" noChangeArrowheads="1"/>
          </p:cNvPicPr>
          <p:nvPr/>
        </p:nvPicPr>
        <p:blipFill>
          <a:blip r:embed="rId10" cstate="print"/>
          <a:srcRect/>
          <a:stretch>
            <a:fillRect/>
          </a:stretch>
        </p:blipFill>
        <p:spPr bwMode="auto">
          <a:xfrm>
            <a:off x="107950" y="3251200"/>
            <a:ext cx="611188" cy="611188"/>
          </a:xfrm>
          <a:prstGeom prst="rect">
            <a:avLst/>
          </a:prstGeom>
          <a:noFill/>
          <a:ln w="9525">
            <a:noFill/>
            <a:miter lim="800000"/>
            <a:headEnd/>
            <a:tailEnd/>
          </a:ln>
        </p:spPr>
      </p:pic>
      <p:pic>
        <p:nvPicPr>
          <p:cNvPr id="22540" name="Picture 12" descr="13857__mask_l"/>
          <p:cNvPicPr>
            <a:picLocks noChangeAspect="1" noChangeArrowheads="1"/>
          </p:cNvPicPr>
          <p:nvPr/>
        </p:nvPicPr>
        <p:blipFill>
          <a:blip r:embed="rId11" cstate="print"/>
          <a:srcRect/>
          <a:stretch>
            <a:fillRect/>
          </a:stretch>
        </p:blipFill>
        <p:spPr bwMode="auto">
          <a:xfrm>
            <a:off x="6138863" y="1196975"/>
            <a:ext cx="1457325" cy="1943100"/>
          </a:xfrm>
          <a:prstGeom prst="rect">
            <a:avLst/>
          </a:prstGeom>
          <a:noFill/>
          <a:ln w="9525">
            <a:noFill/>
            <a:miter lim="800000"/>
            <a:headEnd/>
            <a:tailEnd/>
          </a:ln>
        </p:spPr>
      </p:pic>
      <p:pic>
        <p:nvPicPr>
          <p:cNvPr id="22541" name="Picture 13"/>
          <p:cNvPicPr>
            <a:picLocks noChangeAspect="1" noChangeArrowheads="1"/>
          </p:cNvPicPr>
          <p:nvPr/>
        </p:nvPicPr>
        <p:blipFill>
          <a:blip r:embed="rId12" cstate="print"/>
          <a:srcRect/>
          <a:stretch>
            <a:fillRect/>
          </a:stretch>
        </p:blipFill>
        <p:spPr bwMode="auto">
          <a:xfrm>
            <a:off x="6134100" y="3213100"/>
            <a:ext cx="1425575" cy="1943100"/>
          </a:xfrm>
          <a:prstGeom prst="rect">
            <a:avLst/>
          </a:prstGeom>
          <a:noFill/>
          <a:ln w="9525">
            <a:noFill/>
            <a:miter lim="800000"/>
            <a:headEnd/>
            <a:tailEnd/>
          </a:ln>
        </p:spPr>
      </p:pic>
      <p:pic>
        <p:nvPicPr>
          <p:cNvPr id="22542" name="Picture 14" descr="Rockabilly Psychosis No. 7 - Foto van Checkered Fist, mexico bender, The Bad Moon Company"/>
          <p:cNvPicPr>
            <a:picLocks noChangeAspect="1" noChangeArrowheads="1"/>
          </p:cNvPicPr>
          <p:nvPr/>
        </p:nvPicPr>
        <p:blipFill>
          <a:blip r:embed="rId13" cstate="print"/>
          <a:srcRect/>
          <a:stretch>
            <a:fillRect/>
          </a:stretch>
        </p:blipFill>
        <p:spPr bwMode="auto">
          <a:xfrm>
            <a:off x="7646988" y="3213100"/>
            <a:ext cx="1373187" cy="1943100"/>
          </a:xfrm>
          <a:prstGeom prst="rect">
            <a:avLst/>
          </a:prstGeom>
          <a:noFill/>
          <a:ln w="9525">
            <a:noFill/>
            <a:miter lim="800000"/>
            <a:headEnd/>
            <a:tailEnd/>
          </a:ln>
        </p:spPr>
      </p:pic>
      <p:pic>
        <p:nvPicPr>
          <p:cNvPr id="22543" name="Picture 15" descr="psychose"/>
          <p:cNvPicPr>
            <a:picLocks noChangeAspect="1" noChangeArrowheads="1"/>
          </p:cNvPicPr>
          <p:nvPr/>
        </p:nvPicPr>
        <p:blipFill>
          <a:blip r:embed="rId14" cstate="print"/>
          <a:srcRect/>
          <a:stretch>
            <a:fillRect/>
          </a:stretch>
        </p:blipFill>
        <p:spPr bwMode="auto">
          <a:xfrm>
            <a:off x="7688263" y="1196975"/>
            <a:ext cx="1270000" cy="1943100"/>
          </a:xfrm>
          <a:prstGeom prst="rect">
            <a:avLst/>
          </a:prstGeom>
          <a:noFill/>
          <a:ln w="9525">
            <a:noFill/>
            <a:miter lim="800000"/>
            <a:headEnd/>
            <a:tailEnd/>
          </a:ln>
        </p:spPr>
      </p:pic>
      <p:sp>
        <p:nvSpPr>
          <p:cNvPr id="22544" name="Text Box 16"/>
          <p:cNvSpPr txBox="1">
            <a:spLocks noChangeArrowheads="1"/>
          </p:cNvSpPr>
          <p:nvPr/>
        </p:nvSpPr>
        <p:spPr bwMode="auto">
          <a:xfrm>
            <a:off x="179388" y="5373688"/>
            <a:ext cx="8785225" cy="1527175"/>
          </a:xfrm>
          <a:prstGeom prst="rect">
            <a:avLst/>
          </a:prstGeom>
          <a:noFill/>
          <a:ln w="9525">
            <a:noFill/>
            <a:miter lim="800000"/>
            <a:headEnd/>
            <a:tailEnd/>
          </a:ln>
        </p:spPr>
        <p:txBody>
          <a:bodyPr>
            <a:spAutoFit/>
          </a:bodyPr>
          <a:lstStyle/>
          <a:p>
            <a:r>
              <a:rPr lang="en-US" sz="1600"/>
              <a:t>Blue is a reliable colour, preferred by men and indeed the most trusted of colours in the world of branding. A calming colour yet, like the sea, it can hide swathes of unrest, sadness or aloofness. As humans have evolved over the centuries we still find it hard to shake off our internal programming that makes us believe blue is a sign that food has been ‘compromised’ and, as such, is a colour to which we do not find appetising at all. </a:t>
            </a:r>
            <a:br>
              <a:rPr lang="en-US" sz="1600"/>
            </a:br>
            <a:endParaRPr lang="en-US" sz="1400"/>
          </a:p>
        </p:txBody>
      </p:sp>
      <p:pic>
        <p:nvPicPr>
          <p:cNvPr id="22545" name="Picture 17"/>
          <p:cNvPicPr>
            <a:picLocks noChangeAspect="1" noChangeArrowheads="1"/>
          </p:cNvPicPr>
          <p:nvPr/>
        </p:nvPicPr>
        <p:blipFill>
          <a:blip r:embed="rId15" cstate="print"/>
          <a:srcRect/>
          <a:stretch>
            <a:fillRect/>
          </a:stretch>
        </p:blipFill>
        <p:spPr bwMode="auto">
          <a:xfrm>
            <a:off x="3924300" y="4652963"/>
            <a:ext cx="1008063"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errari_v4_superbike_2"/>
          <p:cNvPicPr>
            <a:picLocks noChangeAspect="1" noChangeArrowheads="1"/>
          </p:cNvPicPr>
          <p:nvPr/>
        </p:nvPicPr>
        <p:blipFill>
          <a:blip r:embed="rId3" cstate="print"/>
          <a:srcRect/>
          <a:stretch>
            <a:fillRect/>
          </a:stretch>
        </p:blipFill>
        <p:spPr bwMode="auto">
          <a:xfrm>
            <a:off x="7632700" y="1628775"/>
            <a:ext cx="1476375" cy="2230438"/>
          </a:xfrm>
          <a:prstGeom prst="rect">
            <a:avLst/>
          </a:prstGeom>
          <a:noFill/>
          <a:ln w="9525">
            <a:noFill/>
            <a:miter lim="800000"/>
            <a:headEnd/>
            <a:tailEnd/>
          </a:ln>
        </p:spPr>
      </p:pic>
      <p:pic>
        <p:nvPicPr>
          <p:cNvPr id="23555" name="Picture 3" descr="Bettie Page Alika in Red">
            <a:hlinkClick r:id="rId4"/>
          </p:cNvPr>
          <p:cNvPicPr>
            <a:picLocks noChangeAspect="1" noChangeArrowheads="1"/>
          </p:cNvPicPr>
          <p:nvPr/>
        </p:nvPicPr>
        <p:blipFill>
          <a:blip r:embed="rId5" cstate="print"/>
          <a:srcRect/>
          <a:stretch>
            <a:fillRect/>
          </a:stretch>
        </p:blipFill>
        <p:spPr bwMode="auto">
          <a:xfrm>
            <a:off x="0" y="1052513"/>
            <a:ext cx="1825625" cy="2736850"/>
          </a:xfrm>
          <a:prstGeom prst="rect">
            <a:avLst/>
          </a:prstGeom>
          <a:noFill/>
          <a:ln w="9525">
            <a:noFill/>
            <a:miter lim="800000"/>
            <a:headEnd/>
            <a:tailEnd/>
          </a:ln>
        </p:spPr>
      </p:pic>
      <p:sp>
        <p:nvSpPr>
          <p:cNvPr id="23556" name="Rectangle 4"/>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Emotional aspects of colour</a:t>
            </a:r>
            <a:endParaRPr lang="en-US" sz="4400">
              <a:solidFill>
                <a:schemeClr val="tx2"/>
              </a:solidFill>
            </a:endParaRPr>
          </a:p>
        </p:txBody>
      </p:sp>
      <p:sp>
        <p:nvSpPr>
          <p:cNvPr id="23557" name="Text Box 5"/>
          <p:cNvSpPr txBox="1">
            <a:spLocks noChangeArrowheads="1"/>
          </p:cNvSpPr>
          <p:nvPr/>
        </p:nvSpPr>
        <p:spPr bwMode="auto">
          <a:xfrm>
            <a:off x="1547813" y="1557338"/>
            <a:ext cx="6119812" cy="2749550"/>
          </a:xfrm>
          <a:prstGeom prst="rect">
            <a:avLst/>
          </a:prstGeom>
          <a:noFill/>
          <a:ln w="9525">
            <a:noFill/>
            <a:miter lim="800000"/>
            <a:headEnd/>
            <a:tailEnd/>
          </a:ln>
        </p:spPr>
        <p:txBody>
          <a:bodyPr>
            <a:spAutoFit/>
          </a:bodyPr>
          <a:lstStyle/>
          <a:p>
            <a:r>
              <a:rPr lang="en-US" sz="1600"/>
              <a:t>Red is a warm, bright colour capable of evoking strong emotive responses – love, anger, pain. Associated with many of the human being’s most intense feelings, red has to be used carefully but can have dramatic effects. Think of the infamous ‘red star’ sale signs which persuade us into buying all the things we think we need… Used well this is colour which sells and can also be used to generate prestige like Ferrari for example. East and west have very distinctive cultural values associated with red which should always be taken into account. </a:t>
            </a:r>
            <a:br>
              <a:rPr lang="en-US" sz="1600"/>
            </a:br>
            <a:r>
              <a:rPr lang="en-US" sz="1600"/>
              <a:t/>
            </a:r>
            <a:br>
              <a:rPr lang="en-US" sz="1600"/>
            </a:br>
            <a:endParaRPr lang="en-US" sz="1400"/>
          </a:p>
        </p:txBody>
      </p:sp>
      <p:sp>
        <p:nvSpPr>
          <p:cNvPr id="23558" name="Text Box 6"/>
          <p:cNvSpPr txBox="1">
            <a:spLocks noChangeArrowheads="1"/>
          </p:cNvSpPr>
          <p:nvPr/>
        </p:nvSpPr>
        <p:spPr bwMode="auto">
          <a:xfrm>
            <a:off x="1042988" y="188913"/>
            <a:ext cx="5689600" cy="274637"/>
          </a:xfrm>
          <a:prstGeom prst="rect">
            <a:avLst/>
          </a:prstGeom>
          <a:noFill/>
          <a:ln w="9525">
            <a:noFill/>
            <a:miter lim="800000"/>
            <a:headEnd/>
            <a:tailEnd/>
          </a:ln>
        </p:spPr>
        <p:txBody>
          <a:bodyPr>
            <a:spAutoFit/>
          </a:bodyPr>
          <a:lstStyle/>
          <a:p>
            <a:pPr>
              <a:spcBef>
                <a:spcPct val="50000"/>
              </a:spcBef>
            </a:pPr>
            <a:r>
              <a:rPr lang="en-US" sz="1200"/>
              <a:t>www.ncscolour.com/en/lm/colour-knowledge/colour-psychology-symbolism/</a:t>
            </a:r>
          </a:p>
        </p:txBody>
      </p:sp>
      <p:sp>
        <p:nvSpPr>
          <p:cNvPr id="23559" name="Text Box 7"/>
          <p:cNvSpPr txBox="1">
            <a:spLocks noChangeArrowheads="1"/>
          </p:cNvSpPr>
          <p:nvPr/>
        </p:nvSpPr>
        <p:spPr bwMode="auto">
          <a:xfrm>
            <a:off x="179388" y="4149725"/>
            <a:ext cx="4464050" cy="2749550"/>
          </a:xfrm>
          <a:prstGeom prst="rect">
            <a:avLst/>
          </a:prstGeom>
          <a:noFill/>
          <a:ln w="9525">
            <a:noFill/>
            <a:miter lim="800000"/>
            <a:headEnd/>
            <a:tailEnd/>
          </a:ln>
        </p:spPr>
        <p:txBody>
          <a:bodyPr>
            <a:spAutoFit/>
          </a:bodyPr>
          <a:lstStyle/>
          <a:p>
            <a:r>
              <a:rPr lang="en-US" sz="1600"/>
              <a:t>Green is synonymous with nature. Emotively the colour represents good luck, health and tranquility but, as with many colours, has a darker side in being associated with jealousy. Studies have revealed green can be used to enhance reading ability – students placing a transparent green sheet of paper over text may find it helps improve comprehension and reading speed. </a:t>
            </a:r>
            <a:br>
              <a:rPr lang="en-US" sz="1600"/>
            </a:br>
            <a:r>
              <a:rPr lang="en-US" sz="1600"/>
              <a:t/>
            </a:r>
            <a:br>
              <a:rPr lang="en-US" sz="1600"/>
            </a:br>
            <a:endParaRPr lang="en-US" sz="1400"/>
          </a:p>
        </p:txBody>
      </p:sp>
      <p:pic>
        <p:nvPicPr>
          <p:cNvPr id="23560" name="Picture 8" descr="4121"/>
          <p:cNvPicPr>
            <a:picLocks noChangeAspect="1" noChangeArrowheads="1"/>
          </p:cNvPicPr>
          <p:nvPr/>
        </p:nvPicPr>
        <p:blipFill>
          <a:blip r:embed="rId6" cstate="print"/>
          <a:srcRect/>
          <a:stretch>
            <a:fillRect/>
          </a:stretch>
        </p:blipFill>
        <p:spPr bwMode="auto">
          <a:xfrm>
            <a:off x="4859338" y="4170363"/>
            <a:ext cx="1768475" cy="2687637"/>
          </a:xfrm>
          <a:prstGeom prst="rect">
            <a:avLst/>
          </a:prstGeom>
          <a:noFill/>
          <a:ln w="9525">
            <a:noFill/>
            <a:miter lim="800000"/>
            <a:headEnd/>
            <a:tailEnd/>
          </a:ln>
        </p:spPr>
      </p:pic>
      <p:pic>
        <p:nvPicPr>
          <p:cNvPr id="23561" name="Picture 9"/>
          <p:cNvPicPr>
            <a:picLocks noChangeAspect="1" noChangeArrowheads="1"/>
          </p:cNvPicPr>
          <p:nvPr/>
        </p:nvPicPr>
        <p:blipFill>
          <a:blip r:embed="rId7" cstate="print"/>
          <a:srcRect/>
          <a:stretch>
            <a:fillRect/>
          </a:stretch>
        </p:blipFill>
        <p:spPr bwMode="auto">
          <a:xfrm>
            <a:off x="6789738" y="4076700"/>
            <a:ext cx="2300287" cy="2781300"/>
          </a:xfrm>
          <a:prstGeom prst="rect">
            <a:avLst/>
          </a:prstGeom>
          <a:noFill/>
          <a:ln w="9525">
            <a:noFill/>
            <a:miter lim="800000"/>
            <a:headEnd/>
            <a:tailEnd/>
          </a:ln>
        </p:spPr>
      </p:pic>
      <p:sp>
        <p:nvSpPr>
          <p:cNvPr id="23562" name="Text Box 10"/>
          <p:cNvSpPr txBox="1">
            <a:spLocks noChangeArrowheads="1"/>
          </p:cNvSpPr>
          <p:nvPr/>
        </p:nvSpPr>
        <p:spPr bwMode="auto">
          <a:xfrm>
            <a:off x="0" y="3716338"/>
            <a:ext cx="1476375" cy="228600"/>
          </a:xfrm>
          <a:prstGeom prst="rect">
            <a:avLst/>
          </a:prstGeom>
          <a:noFill/>
          <a:ln w="9525">
            <a:noFill/>
            <a:miter lim="800000"/>
            <a:headEnd/>
            <a:tailEnd/>
          </a:ln>
        </p:spPr>
        <p:txBody>
          <a:bodyPr>
            <a:spAutoFit/>
          </a:bodyPr>
          <a:lstStyle/>
          <a:p>
            <a:pPr>
              <a:spcBef>
                <a:spcPct val="50000"/>
              </a:spcBef>
            </a:pPr>
            <a:r>
              <a:rPr lang="en-US" sz="900">
                <a:solidFill>
                  <a:srgbClr val="FF3300"/>
                </a:solidFill>
              </a:rPr>
              <a:t>www.glamrockclothing.nl</a:t>
            </a:r>
          </a:p>
        </p:txBody>
      </p:sp>
      <p:sp>
        <p:nvSpPr>
          <p:cNvPr id="23563" name="Text Box 12"/>
          <p:cNvSpPr txBox="1">
            <a:spLocks noChangeArrowheads="1"/>
          </p:cNvSpPr>
          <p:nvPr/>
        </p:nvSpPr>
        <p:spPr bwMode="auto">
          <a:xfrm flipH="1">
            <a:off x="8604250" y="2852738"/>
            <a:ext cx="539750" cy="638175"/>
          </a:xfrm>
          <a:prstGeom prst="rect">
            <a:avLst/>
          </a:prstGeom>
          <a:noFill/>
          <a:ln w="9525">
            <a:noFill/>
            <a:miter lim="800000"/>
            <a:headEnd/>
            <a:tailEnd/>
          </a:ln>
        </p:spPr>
        <p:txBody>
          <a:bodyPr>
            <a:spAutoFit/>
          </a:bodyPr>
          <a:lstStyle/>
          <a:p>
            <a:pPr>
              <a:spcBef>
                <a:spcPct val="50000"/>
              </a:spcBef>
            </a:pPr>
            <a:r>
              <a:rPr lang="en-US" sz="900">
                <a:solidFill>
                  <a:srgbClr val="FF3300"/>
                </a:solidFill>
              </a:rPr>
              <a:t>ferrari v4 super- bike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Emotional aspects of colour</a:t>
            </a:r>
            <a:endParaRPr lang="en-US" sz="4400">
              <a:solidFill>
                <a:schemeClr val="tx2"/>
              </a:solidFill>
            </a:endParaRPr>
          </a:p>
        </p:txBody>
      </p:sp>
      <p:sp>
        <p:nvSpPr>
          <p:cNvPr id="24579" name="Text Box 5"/>
          <p:cNvSpPr txBox="1">
            <a:spLocks noChangeArrowheads="1"/>
          </p:cNvSpPr>
          <p:nvPr/>
        </p:nvSpPr>
        <p:spPr bwMode="auto">
          <a:xfrm>
            <a:off x="1042988" y="188913"/>
            <a:ext cx="5689600" cy="274637"/>
          </a:xfrm>
          <a:prstGeom prst="rect">
            <a:avLst/>
          </a:prstGeom>
          <a:noFill/>
          <a:ln w="9525">
            <a:noFill/>
            <a:miter lim="800000"/>
            <a:headEnd/>
            <a:tailEnd/>
          </a:ln>
        </p:spPr>
        <p:txBody>
          <a:bodyPr>
            <a:spAutoFit/>
          </a:bodyPr>
          <a:lstStyle/>
          <a:p>
            <a:pPr>
              <a:spcBef>
                <a:spcPct val="50000"/>
              </a:spcBef>
            </a:pPr>
            <a:r>
              <a:rPr lang="en-US" sz="1200"/>
              <a:t>www.ncscolour.com/en/lm/colour-knowledge/colour-psychology-symbolism/</a:t>
            </a:r>
          </a:p>
        </p:txBody>
      </p:sp>
      <p:pic>
        <p:nvPicPr>
          <p:cNvPr id="24580" name="Picture 7"/>
          <p:cNvPicPr>
            <a:picLocks noChangeAspect="1" noChangeArrowheads="1"/>
          </p:cNvPicPr>
          <p:nvPr/>
        </p:nvPicPr>
        <p:blipFill>
          <a:blip r:embed="rId3" cstate="print"/>
          <a:srcRect/>
          <a:stretch>
            <a:fillRect/>
          </a:stretch>
        </p:blipFill>
        <p:spPr bwMode="auto">
          <a:xfrm>
            <a:off x="3563938" y="2833688"/>
            <a:ext cx="1368425" cy="1027112"/>
          </a:xfrm>
          <a:prstGeom prst="rect">
            <a:avLst/>
          </a:prstGeom>
          <a:noFill/>
          <a:ln w="9525">
            <a:noFill/>
            <a:miter lim="800000"/>
            <a:headEnd/>
            <a:tailEnd/>
          </a:ln>
        </p:spPr>
      </p:pic>
      <p:sp>
        <p:nvSpPr>
          <p:cNvPr id="24581" name="Text Box 8"/>
          <p:cNvSpPr txBox="1">
            <a:spLocks noChangeArrowheads="1"/>
          </p:cNvSpPr>
          <p:nvPr/>
        </p:nvSpPr>
        <p:spPr bwMode="auto">
          <a:xfrm>
            <a:off x="4427538" y="2852738"/>
            <a:ext cx="4464050" cy="2260600"/>
          </a:xfrm>
          <a:prstGeom prst="rect">
            <a:avLst/>
          </a:prstGeom>
          <a:noFill/>
          <a:ln w="9525">
            <a:noFill/>
            <a:miter lim="800000"/>
            <a:headEnd/>
            <a:tailEnd/>
          </a:ln>
        </p:spPr>
        <p:txBody>
          <a:bodyPr>
            <a:spAutoFit/>
          </a:bodyPr>
          <a:lstStyle/>
          <a:p>
            <a:r>
              <a:rPr lang="en-US" sz="1600"/>
              <a:t>White in the modern western culture is pure and the colour of weddings. Peaceful and clean, white is used heavily in the contract sector to symblolise cleanliness and hygiene. As a point of interest it is in fact white which is the most slimming colour to wear not black as may believe due to its reflective values repelling light. </a:t>
            </a:r>
            <a:br>
              <a:rPr lang="en-US" sz="1600"/>
            </a:br>
            <a:endParaRPr lang="en-US" sz="1400"/>
          </a:p>
        </p:txBody>
      </p:sp>
      <p:pic>
        <p:nvPicPr>
          <p:cNvPr id="24582" name="Picture 12" descr="Rolls Royce Cloud">
            <a:hlinkClick r:id="rId4" tooltip="Rolls Royce Silver Cloud III"/>
          </p:cNvPr>
          <p:cNvPicPr>
            <a:picLocks noChangeAspect="1" noChangeArrowheads="1"/>
          </p:cNvPicPr>
          <p:nvPr/>
        </p:nvPicPr>
        <p:blipFill>
          <a:blip r:embed="rId5" cstate="print"/>
          <a:srcRect/>
          <a:stretch>
            <a:fillRect/>
          </a:stretch>
        </p:blipFill>
        <p:spPr bwMode="auto">
          <a:xfrm>
            <a:off x="4500563" y="1196975"/>
            <a:ext cx="4471987" cy="1614488"/>
          </a:xfrm>
          <a:prstGeom prst="rect">
            <a:avLst/>
          </a:prstGeom>
          <a:noFill/>
          <a:ln w="9525">
            <a:noFill/>
            <a:miter lim="800000"/>
            <a:headEnd/>
            <a:tailEnd/>
          </a:ln>
        </p:spPr>
      </p:pic>
      <p:pic>
        <p:nvPicPr>
          <p:cNvPr id="24583" name="Picture 15"/>
          <p:cNvPicPr>
            <a:picLocks noChangeAspect="1" noChangeArrowheads="1"/>
          </p:cNvPicPr>
          <p:nvPr/>
        </p:nvPicPr>
        <p:blipFill>
          <a:blip r:embed="rId6" cstate="print"/>
          <a:srcRect/>
          <a:stretch>
            <a:fillRect/>
          </a:stretch>
        </p:blipFill>
        <p:spPr bwMode="auto">
          <a:xfrm>
            <a:off x="1042988" y="4019550"/>
            <a:ext cx="1638300" cy="2162175"/>
          </a:xfrm>
          <a:prstGeom prst="rect">
            <a:avLst/>
          </a:prstGeom>
          <a:noFill/>
          <a:ln w="9525">
            <a:noFill/>
            <a:miter lim="800000"/>
            <a:headEnd/>
            <a:tailEnd/>
          </a:ln>
        </p:spPr>
      </p:pic>
      <p:sp>
        <p:nvSpPr>
          <p:cNvPr id="24584" name="Text Box 16"/>
          <p:cNvSpPr txBox="1">
            <a:spLocks noChangeArrowheads="1"/>
          </p:cNvSpPr>
          <p:nvPr/>
        </p:nvSpPr>
        <p:spPr bwMode="auto">
          <a:xfrm>
            <a:off x="1187450" y="6107113"/>
            <a:ext cx="1476375" cy="274637"/>
          </a:xfrm>
          <a:prstGeom prst="rect">
            <a:avLst/>
          </a:prstGeom>
          <a:noFill/>
          <a:ln w="9525">
            <a:noFill/>
            <a:miter lim="800000"/>
            <a:headEnd/>
            <a:tailEnd/>
          </a:ln>
        </p:spPr>
        <p:txBody>
          <a:bodyPr>
            <a:spAutoFit/>
          </a:bodyPr>
          <a:lstStyle/>
          <a:p>
            <a:pPr>
              <a:spcBef>
                <a:spcPct val="50000"/>
              </a:spcBef>
            </a:pPr>
            <a:r>
              <a:rPr lang="en-US" sz="1200">
                <a:solidFill>
                  <a:srgbClr val="996633"/>
                </a:solidFill>
              </a:rPr>
              <a:t>www.kleertjes.com</a:t>
            </a:r>
          </a:p>
        </p:txBody>
      </p:sp>
      <p:pic>
        <p:nvPicPr>
          <p:cNvPr id="24585" name="Picture 17"/>
          <p:cNvPicPr>
            <a:picLocks noChangeAspect="1" noChangeArrowheads="1"/>
          </p:cNvPicPr>
          <p:nvPr/>
        </p:nvPicPr>
        <p:blipFill>
          <a:blip r:embed="rId7" cstate="print"/>
          <a:srcRect/>
          <a:stretch>
            <a:fillRect/>
          </a:stretch>
        </p:blipFill>
        <p:spPr bwMode="auto">
          <a:xfrm>
            <a:off x="1187450" y="1570038"/>
            <a:ext cx="1373188" cy="1811337"/>
          </a:xfrm>
          <a:prstGeom prst="rect">
            <a:avLst/>
          </a:prstGeom>
          <a:noFill/>
          <a:ln w="9525">
            <a:noFill/>
            <a:miter lim="800000"/>
            <a:headEnd/>
            <a:tailEnd/>
          </a:ln>
        </p:spPr>
      </p:pic>
      <p:sp>
        <p:nvSpPr>
          <p:cNvPr id="24586" name="Text Box 20"/>
          <p:cNvSpPr txBox="1">
            <a:spLocks noChangeArrowheads="1"/>
          </p:cNvSpPr>
          <p:nvPr/>
        </p:nvSpPr>
        <p:spPr bwMode="auto">
          <a:xfrm>
            <a:off x="1042988" y="3441700"/>
            <a:ext cx="2087562" cy="274638"/>
          </a:xfrm>
          <a:prstGeom prst="rect">
            <a:avLst/>
          </a:prstGeom>
          <a:noFill/>
          <a:ln w="9525">
            <a:noFill/>
            <a:miter lim="800000"/>
            <a:headEnd/>
            <a:tailEnd/>
          </a:ln>
        </p:spPr>
        <p:txBody>
          <a:bodyPr>
            <a:spAutoFit/>
          </a:bodyPr>
          <a:lstStyle/>
          <a:p>
            <a:pPr>
              <a:spcBef>
                <a:spcPct val="50000"/>
              </a:spcBef>
            </a:pPr>
            <a:r>
              <a:rPr lang="en-US" sz="1200">
                <a:solidFill>
                  <a:srgbClr val="996633"/>
                </a:solidFill>
              </a:rPr>
              <a:t>www.gamesteady.com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Emotional aspects of colour</a:t>
            </a:r>
            <a:endParaRPr lang="en-US" sz="4400">
              <a:solidFill>
                <a:schemeClr val="tx2"/>
              </a:solidFill>
            </a:endParaRPr>
          </a:p>
        </p:txBody>
      </p:sp>
      <p:sp>
        <p:nvSpPr>
          <p:cNvPr id="25603" name="Text Box 3"/>
          <p:cNvSpPr txBox="1">
            <a:spLocks noChangeArrowheads="1"/>
          </p:cNvSpPr>
          <p:nvPr/>
        </p:nvSpPr>
        <p:spPr bwMode="auto">
          <a:xfrm>
            <a:off x="1042988" y="188913"/>
            <a:ext cx="5689600" cy="274637"/>
          </a:xfrm>
          <a:prstGeom prst="rect">
            <a:avLst/>
          </a:prstGeom>
          <a:noFill/>
          <a:ln w="9525">
            <a:noFill/>
            <a:miter lim="800000"/>
            <a:headEnd/>
            <a:tailEnd/>
          </a:ln>
        </p:spPr>
        <p:txBody>
          <a:bodyPr>
            <a:spAutoFit/>
          </a:bodyPr>
          <a:lstStyle/>
          <a:p>
            <a:pPr>
              <a:spcBef>
                <a:spcPct val="50000"/>
              </a:spcBef>
            </a:pPr>
            <a:r>
              <a:rPr lang="en-US" sz="1200"/>
              <a:t>www.ncscolour.com/en/lm/colour-knowledge/colour-psychology-symbolism/</a:t>
            </a:r>
          </a:p>
        </p:txBody>
      </p:sp>
      <p:sp>
        <p:nvSpPr>
          <p:cNvPr id="25604" name="Text Box 4"/>
          <p:cNvSpPr txBox="1">
            <a:spLocks noChangeArrowheads="1"/>
          </p:cNvSpPr>
          <p:nvPr/>
        </p:nvSpPr>
        <p:spPr bwMode="auto">
          <a:xfrm>
            <a:off x="179388" y="2133600"/>
            <a:ext cx="4464050" cy="1314450"/>
          </a:xfrm>
          <a:prstGeom prst="rect">
            <a:avLst/>
          </a:prstGeom>
          <a:noFill/>
          <a:ln w="9525">
            <a:noFill/>
            <a:miter lim="800000"/>
            <a:headEnd/>
            <a:tailEnd/>
          </a:ln>
        </p:spPr>
        <p:txBody>
          <a:bodyPr>
            <a:spAutoFit/>
          </a:bodyPr>
          <a:lstStyle/>
          <a:p>
            <a:r>
              <a:rPr lang="en-US" sz="1600"/>
              <a:t>Absorbing all light, black is a powerful colour which represented life and rebirth in ancient Egypt. Today in western cultures it is a colour we attach to death and mourning and thus has sinister, menacing undertones. </a:t>
            </a:r>
            <a:endParaRPr lang="en-US" sz="1400"/>
          </a:p>
        </p:txBody>
      </p:sp>
      <p:pic>
        <p:nvPicPr>
          <p:cNvPr id="25605" name="Picture 7" descr="cash"/>
          <p:cNvPicPr>
            <a:picLocks noChangeAspect="1" noChangeArrowheads="1"/>
          </p:cNvPicPr>
          <p:nvPr/>
        </p:nvPicPr>
        <p:blipFill>
          <a:blip r:embed="rId3" cstate="print"/>
          <a:srcRect/>
          <a:stretch>
            <a:fillRect/>
          </a:stretch>
        </p:blipFill>
        <p:spPr bwMode="auto">
          <a:xfrm>
            <a:off x="179388" y="3624263"/>
            <a:ext cx="3097212" cy="3065462"/>
          </a:xfrm>
          <a:prstGeom prst="rect">
            <a:avLst/>
          </a:prstGeom>
          <a:noFill/>
          <a:ln w="9525">
            <a:noFill/>
            <a:miter lim="800000"/>
            <a:headEnd/>
            <a:tailEnd/>
          </a:ln>
        </p:spPr>
      </p:pic>
      <p:pic>
        <p:nvPicPr>
          <p:cNvPr id="25606" name="Picture 9"/>
          <p:cNvPicPr>
            <a:picLocks noChangeAspect="1" noChangeArrowheads="1"/>
          </p:cNvPicPr>
          <p:nvPr/>
        </p:nvPicPr>
        <p:blipFill>
          <a:blip r:embed="rId4" cstate="print"/>
          <a:srcRect/>
          <a:stretch>
            <a:fillRect/>
          </a:stretch>
        </p:blipFill>
        <p:spPr bwMode="auto">
          <a:xfrm>
            <a:off x="5292725" y="2276475"/>
            <a:ext cx="2208213" cy="3540125"/>
          </a:xfrm>
          <a:prstGeom prst="rect">
            <a:avLst/>
          </a:prstGeom>
          <a:noFill/>
          <a:ln w="9525">
            <a:noFill/>
            <a:miter lim="800000"/>
            <a:headEnd/>
            <a:tailEnd/>
          </a:ln>
        </p:spPr>
      </p:pic>
      <p:pic>
        <p:nvPicPr>
          <p:cNvPr id="25607" name="Picture 10"/>
          <p:cNvPicPr>
            <a:picLocks noChangeAspect="1" noChangeArrowheads="1"/>
          </p:cNvPicPr>
          <p:nvPr/>
        </p:nvPicPr>
        <p:blipFill>
          <a:blip r:embed="rId5" cstate="print"/>
          <a:srcRect/>
          <a:stretch>
            <a:fillRect/>
          </a:stretch>
        </p:blipFill>
        <p:spPr bwMode="auto">
          <a:xfrm>
            <a:off x="6877050" y="3357563"/>
            <a:ext cx="2076450" cy="3330575"/>
          </a:xfrm>
          <a:prstGeom prst="rect">
            <a:avLst/>
          </a:prstGeom>
          <a:noFill/>
          <a:ln w="9525">
            <a:noFill/>
            <a:miter lim="800000"/>
            <a:headEnd/>
            <a:tailEnd/>
          </a:ln>
        </p:spPr>
      </p:pic>
      <p:sp>
        <p:nvSpPr>
          <p:cNvPr id="25608" name="Rectangle 15"/>
          <p:cNvSpPr>
            <a:spLocks noChangeArrowheads="1"/>
          </p:cNvSpPr>
          <p:nvPr/>
        </p:nvSpPr>
        <p:spPr bwMode="auto">
          <a:xfrm>
            <a:off x="3348038" y="3644900"/>
            <a:ext cx="936625" cy="2987675"/>
          </a:xfrm>
          <a:prstGeom prst="rect">
            <a:avLst/>
          </a:prstGeom>
          <a:noFill/>
          <a:ln w="9525">
            <a:noFill/>
            <a:miter lim="800000"/>
            <a:headEnd/>
            <a:tailEnd/>
          </a:ln>
        </p:spPr>
        <p:txBody>
          <a:bodyPr>
            <a:spAutoFit/>
          </a:bodyPr>
          <a:lstStyle/>
          <a:p>
            <a:r>
              <a:rPr lang="en-US" sz="1000"/>
              <a:t>Well, we're doin' mighty fine, I do suppose,</a:t>
            </a:r>
          </a:p>
          <a:p>
            <a:r>
              <a:rPr lang="en-US" sz="1000"/>
              <a:t>In our streak of lightnin' cars and fancy clothes,</a:t>
            </a:r>
          </a:p>
          <a:p>
            <a:r>
              <a:rPr lang="en-US" sz="1000"/>
              <a:t>But just so we're reminded of the ones who are held back,</a:t>
            </a:r>
          </a:p>
          <a:p>
            <a:r>
              <a:rPr lang="en-US" sz="1000"/>
              <a:t>Up front there ought 'a be a Man In Black.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LEGO Mindstorms NXT 2.0"/>
          <p:cNvPicPr>
            <a:picLocks noChangeAspect="1" noChangeArrowheads="1"/>
          </p:cNvPicPr>
          <p:nvPr/>
        </p:nvPicPr>
        <p:blipFill>
          <a:blip r:embed="rId3" cstate="print"/>
          <a:srcRect/>
          <a:stretch>
            <a:fillRect/>
          </a:stretch>
        </p:blipFill>
        <p:spPr bwMode="auto">
          <a:xfrm>
            <a:off x="3995738" y="2133600"/>
            <a:ext cx="2427287" cy="3932238"/>
          </a:xfrm>
          <a:prstGeom prst="rect">
            <a:avLst/>
          </a:prstGeom>
          <a:noFill/>
          <a:ln w="9525">
            <a:noFill/>
            <a:miter lim="800000"/>
            <a:headEnd/>
            <a:tailEnd/>
          </a:ln>
        </p:spPr>
      </p:pic>
      <p:pic>
        <p:nvPicPr>
          <p:cNvPr id="26627" name="Picture 5" descr="dealership">
            <a:hlinkClick r:id="rId4"/>
          </p:cNvPr>
          <p:cNvPicPr>
            <a:picLocks noChangeAspect="1" noChangeArrowheads="1"/>
          </p:cNvPicPr>
          <p:nvPr/>
        </p:nvPicPr>
        <p:blipFill>
          <a:blip r:embed="rId5" cstate="print"/>
          <a:srcRect/>
          <a:stretch>
            <a:fillRect/>
          </a:stretch>
        </p:blipFill>
        <p:spPr bwMode="auto">
          <a:xfrm>
            <a:off x="395288" y="1844675"/>
            <a:ext cx="2268537" cy="1584325"/>
          </a:xfrm>
          <a:prstGeom prst="rect">
            <a:avLst/>
          </a:prstGeom>
          <a:noFill/>
          <a:ln w="9525">
            <a:noFill/>
            <a:miter lim="800000"/>
            <a:headEnd/>
            <a:tailEnd/>
          </a:ln>
        </p:spPr>
      </p:pic>
      <p:sp>
        <p:nvSpPr>
          <p:cNvPr id="26628" name="Rectangle 12"/>
          <p:cNvSpPr>
            <a:spLocks noChangeArrowheads="1"/>
          </p:cNvSpPr>
          <p:nvPr/>
        </p:nvSpPr>
        <p:spPr bwMode="auto">
          <a:xfrm>
            <a:off x="3779838" y="260350"/>
            <a:ext cx="6337300" cy="1143000"/>
          </a:xfrm>
          <a:prstGeom prst="rect">
            <a:avLst/>
          </a:prstGeom>
          <a:noFill/>
          <a:ln w="9525">
            <a:noFill/>
            <a:miter lim="800000"/>
            <a:headEnd/>
            <a:tailEnd/>
          </a:ln>
        </p:spPr>
        <p:txBody>
          <a:bodyPr anchor="ctr"/>
          <a:lstStyle/>
          <a:p>
            <a:r>
              <a:rPr lang="nl-NL" sz="4400" dirty="0">
                <a:solidFill>
                  <a:schemeClr val="tx2"/>
                </a:solidFill>
              </a:rPr>
              <a:t>Emotional aspects </a:t>
            </a:r>
            <a:r>
              <a:rPr lang="nl-NL" sz="3200" dirty="0">
                <a:solidFill>
                  <a:schemeClr val="tx2"/>
                </a:solidFill>
              </a:rPr>
              <a:t>combinations and contrasts</a:t>
            </a:r>
            <a:endParaRPr lang="en-US" sz="3200" dirty="0">
              <a:solidFill>
                <a:schemeClr val="tx2"/>
              </a:solidFill>
            </a:endParaRPr>
          </a:p>
        </p:txBody>
      </p:sp>
      <p:pic>
        <p:nvPicPr>
          <p:cNvPr id="26629" name="Picture 14" descr="Comfort Glide Foamy Regular Shave Foam by Gillette for Men - 11 oz Shaving Foam"/>
          <p:cNvPicPr>
            <a:picLocks noChangeAspect="1" noChangeArrowheads="1"/>
          </p:cNvPicPr>
          <p:nvPr/>
        </p:nvPicPr>
        <p:blipFill>
          <a:blip r:embed="rId6" cstate="print"/>
          <a:srcRect/>
          <a:stretch>
            <a:fillRect/>
          </a:stretch>
        </p:blipFill>
        <p:spPr bwMode="auto">
          <a:xfrm>
            <a:off x="490538" y="5229225"/>
            <a:ext cx="619125" cy="1473200"/>
          </a:xfrm>
          <a:prstGeom prst="rect">
            <a:avLst/>
          </a:prstGeom>
          <a:noFill/>
          <a:ln w="9525">
            <a:noFill/>
            <a:miter lim="800000"/>
            <a:headEnd/>
            <a:tailEnd/>
          </a:ln>
        </p:spPr>
      </p:pic>
      <p:pic>
        <p:nvPicPr>
          <p:cNvPr id="26630" name="Picture 16" descr="http://www.productwiki.com/upload/images/gillette_fusion_power.jpg"/>
          <p:cNvPicPr>
            <a:picLocks noChangeAspect="1" noChangeArrowheads="1"/>
          </p:cNvPicPr>
          <p:nvPr/>
        </p:nvPicPr>
        <p:blipFill>
          <a:blip r:embed="rId7" cstate="print"/>
          <a:srcRect/>
          <a:stretch>
            <a:fillRect/>
          </a:stretch>
        </p:blipFill>
        <p:spPr bwMode="auto">
          <a:xfrm>
            <a:off x="1187450" y="5373688"/>
            <a:ext cx="2336800" cy="131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2"/>
          <p:cNvSpPr>
            <a:spLocks noChangeArrowheads="1"/>
          </p:cNvSpPr>
          <p:nvPr/>
        </p:nvSpPr>
        <p:spPr bwMode="auto">
          <a:xfrm>
            <a:off x="3779838" y="260350"/>
            <a:ext cx="6337300" cy="1143000"/>
          </a:xfrm>
          <a:prstGeom prst="rect">
            <a:avLst/>
          </a:prstGeom>
          <a:noFill/>
          <a:ln w="9525">
            <a:noFill/>
            <a:miter lim="800000"/>
            <a:headEnd/>
            <a:tailEnd/>
          </a:ln>
        </p:spPr>
        <p:txBody>
          <a:bodyPr anchor="ctr"/>
          <a:lstStyle/>
          <a:p>
            <a:r>
              <a:rPr lang="nl-NL" sz="4400" dirty="0" smtClean="0">
                <a:solidFill>
                  <a:schemeClr val="tx2"/>
                </a:solidFill>
              </a:rPr>
              <a:t>Emotional aspects</a:t>
            </a:r>
          </a:p>
          <a:p>
            <a:r>
              <a:rPr lang="nl-NL" sz="3200" dirty="0" smtClean="0">
                <a:solidFill>
                  <a:schemeClr val="tx2"/>
                </a:solidFill>
              </a:rPr>
              <a:t>Cultural differences</a:t>
            </a:r>
            <a:endParaRPr lang="en-US" sz="2000" dirty="0">
              <a:solidFill>
                <a:schemeClr val="tx2"/>
              </a:solidFill>
            </a:endParaRPr>
          </a:p>
        </p:txBody>
      </p:sp>
      <p:pic>
        <p:nvPicPr>
          <p:cNvPr id="7" name="Picture 6" descr="2011-Culture_and_Design_p2.bmp"/>
          <p:cNvPicPr>
            <a:picLocks noChangeAspect="1"/>
          </p:cNvPicPr>
          <p:nvPr/>
        </p:nvPicPr>
        <p:blipFill>
          <a:blip r:embed="rId3" cstate="print"/>
          <a:stretch>
            <a:fillRect/>
          </a:stretch>
        </p:blipFill>
        <p:spPr>
          <a:xfrm>
            <a:off x="1187624" y="1613981"/>
            <a:ext cx="6912768" cy="50827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nl-NL" smtClean="0"/>
              <a:t>Light</a:t>
            </a:r>
            <a:endParaRPr lang="en-US" smtClean="0"/>
          </a:p>
        </p:txBody>
      </p:sp>
      <p:pic>
        <p:nvPicPr>
          <p:cNvPr id="4099" name="Picture 12"/>
          <p:cNvPicPr>
            <a:picLocks noChangeAspect="1" noChangeArrowheads="1"/>
          </p:cNvPicPr>
          <p:nvPr/>
        </p:nvPicPr>
        <p:blipFill>
          <a:blip r:embed="rId3" cstate="print"/>
          <a:srcRect/>
          <a:stretch>
            <a:fillRect/>
          </a:stretch>
        </p:blipFill>
        <p:spPr bwMode="auto">
          <a:xfrm>
            <a:off x="395288" y="404813"/>
            <a:ext cx="625475" cy="106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pectrum of sunlight vs. spectrum of an incandescent light"/>
          <p:cNvPicPr>
            <a:picLocks noChangeAspect="1" noChangeArrowheads="1"/>
          </p:cNvPicPr>
          <p:nvPr/>
        </p:nvPicPr>
        <p:blipFill>
          <a:blip r:embed="rId3" cstate="print"/>
          <a:srcRect/>
          <a:stretch>
            <a:fillRect/>
          </a:stretch>
        </p:blipFill>
        <p:spPr bwMode="auto">
          <a:xfrm>
            <a:off x="395288" y="692150"/>
            <a:ext cx="4800600" cy="3286125"/>
          </a:xfrm>
          <a:prstGeom prst="rect">
            <a:avLst/>
          </a:prstGeom>
          <a:noFill/>
          <a:ln w="9525">
            <a:noFill/>
            <a:miter lim="800000"/>
            <a:headEnd/>
            <a:tailEnd/>
          </a:ln>
        </p:spPr>
      </p:pic>
      <p:sp>
        <p:nvSpPr>
          <p:cNvPr id="5123" name="Rectangle 2"/>
          <p:cNvSpPr>
            <a:spLocks noGrp="1" noChangeArrowheads="1"/>
          </p:cNvSpPr>
          <p:nvPr>
            <p:ph type="title"/>
          </p:nvPr>
        </p:nvSpPr>
        <p:spPr/>
        <p:txBody>
          <a:bodyPr/>
          <a:lstStyle/>
          <a:p>
            <a:pPr eaLnBrk="1" hangingPunct="1"/>
            <a:r>
              <a:rPr lang="nl-NL" smtClean="0"/>
              <a:t>Production of light</a:t>
            </a:r>
            <a:endParaRPr lang="en-US" smtClean="0"/>
          </a:p>
        </p:txBody>
      </p:sp>
      <p:sp>
        <p:nvSpPr>
          <p:cNvPr id="5124" name="Text Box 6"/>
          <p:cNvSpPr txBox="1">
            <a:spLocks noChangeArrowheads="1"/>
          </p:cNvSpPr>
          <p:nvPr/>
        </p:nvSpPr>
        <p:spPr bwMode="auto">
          <a:xfrm>
            <a:off x="2843213" y="1268413"/>
            <a:ext cx="3313112" cy="457200"/>
          </a:xfrm>
          <a:prstGeom prst="rect">
            <a:avLst/>
          </a:prstGeom>
          <a:noFill/>
          <a:ln w="9525">
            <a:noFill/>
            <a:miter lim="800000"/>
            <a:headEnd/>
            <a:tailEnd/>
          </a:ln>
        </p:spPr>
        <p:txBody>
          <a:bodyPr>
            <a:spAutoFit/>
          </a:bodyPr>
          <a:lstStyle/>
          <a:p>
            <a:r>
              <a:rPr lang="en-US" sz="1000"/>
              <a:t>www.sciencebuddies.org/science-fair-projects/project_ideas/Phys_p030.shtm</a:t>
            </a:r>
            <a:r>
              <a:rPr lang="en-US" sz="1400"/>
              <a:t>l</a:t>
            </a:r>
          </a:p>
        </p:txBody>
      </p:sp>
      <p:pic>
        <p:nvPicPr>
          <p:cNvPr id="5125" name="Picture 8" descr="lightsourcesfigure3"/>
          <p:cNvPicPr>
            <a:picLocks noChangeAspect="1" noChangeArrowheads="1"/>
          </p:cNvPicPr>
          <p:nvPr/>
        </p:nvPicPr>
        <p:blipFill>
          <a:blip r:embed="rId4" cstate="print"/>
          <a:srcRect/>
          <a:stretch>
            <a:fillRect/>
          </a:stretch>
        </p:blipFill>
        <p:spPr bwMode="auto">
          <a:xfrm>
            <a:off x="395288" y="4005263"/>
            <a:ext cx="2952750" cy="2462212"/>
          </a:xfrm>
          <a:prstGeom prst="rect">
            <a:avLst/>
          </a:prstGeom>
          <a:noFill/>
          <a:ln w="9525">
            <a:noFill/>
            <a:miter lim="800000"/>
            <a:headEnd/>
            <a:tailEnd/>
          </a:ln>
        </p:spPr>
      </p:pic>
      <p:sp>
        <p:nvSpPr>
          <p:cNvPr id="5126" name="Text Box 12"/>
          <p:cNvSpPr txBox="1">
            <a:spLocks noChangeArrowheads="1"/>
          </p:cNvSpPr>
          <p:nvPr/>
        </p:nvSpPr>
        <p:spPr bwMode="auto">
          <a:xfrm>
            <a:off x="466725" y="6416675"/>
            <a:ext cx="2160588" cy="396875"/>
          </a:xfrm>
          <a:prstGeom prst="rect">
            <a:avLst/>
          </a:prstGeom>
          <a:noFill/>
          <a:ln w="9525">
            <a:noFill/>
            <a:miter lim="800000"/>
            <a:headEnd/>
            <a:tailEnd/>
          </a:ln>
        </p:spPr>
        <p:txBody>
          <a:bodyPr>
            <a:spAutoFit/>
          </a:bodyPr>
          <a:lstStyle/>
          <a:p>
            <a:pPr>
              <a:spcBef>
                <a:spcPct val="50000"/>
              </a:spcBef>
            </a:pPr>
            <a:r>
              <a:rPr lang="en-US" sz="1000"/>
              <a:t>www.olympusmicro.com/primer/lightandcolor/lightsourcesintro.html</a:t>
            </a:r>
          </a:p>
        </p:txBody>
      </p:sp>
      <p:sp>
        <p:nvSpPr>
          <p:cNvPr id="5127" name="Text Box 9"/>
          <p:cNvSpPr txBox="1">
            <a:spLocks noChangeArrowheads="1"/>
          </p:cNvSpPr>
          <p:nvPr/>
        </p:nvSpPr>
        <p:spPr bwMode="auto">
          <a:xfrm>
            <a:off x="4138613" y="6488113"/>
            <a:ext cx="2520950" cy="396875"/>
          </a:xfrm>
          <a:prstGeom prst="rect">
            <a:avLst/>
          </a:prstGeom>
          <a:noFill/>
          <a:ln w="9525">
            <a:noFill/>
            <a:miter lim="800000"/>
            <a:headEnd/>
            <a:tailEnd/>
          </a:ln>
        </p:spPr>
        <p:txBody>
          <a:bodyPr>
            <a:spAutoFit/>
          </a:bodyPr>
          <a:lstStyle/>
          <a:p>
            <a:pPr>
              <a:spcBef>
                <a:spcPct val="50000"/>
              </a:spcBef>
            </a:pPr>
            <a:r>
              <a:rPr lang="en-US" sz="1000"/>
              <a:t>www.euhou.net/index.php?option=com_content&amp;task=view&amp;id=179&amp;Itemid=13</a:t>
            </a:r>
          </a:p>
        </p:txBody>
      </p:sp>
      <p:pic>
        <p:nvPicPr>
          <p:cNvPr id="5128" name="Picture 14" descr="Spectrographic analysis"/>
          <p:cNvPicPr>
            <a:picLocks noChangeAspect="1" noChangeArrowheads="1"/>
          </p:cNvPicPr>
          <p:nvPr/>
        </p:nvPicPr>
        <p:blipFill>
          <a:blip r:embed="rId5" cstate="print"/>
          <a:srcRect/>
          <a:stretch>
            <a:fillRect/>
          </a:stretch>
        </p:blipFill>
        <p:spPr bwMode="auto">
          <a:xfrm>
            <a:off x="5651500" y="1196975"/>
            <a:ext cx="3121025" cy="2346325"/>
          </a:xfrm>
          <a:prstGeom prst="rect">
            <a:avLst/>
          </a:prstGeom>
          <a:noFill/>
          <a:ln w="9525">
            <a:noFill/>
            <a:miter lim="800000"/>
            <a:headEnd/>
            <a:tailEnd/>
          </a:ln>
        </p:spPr>
      </p:pic>
      <p:sp>
        <p:nvSpPr>
          <p:cNvPr id="5129" name="Text Box 15"/>
          <p:cNvSpPr txBox="1">
            <a:spLocks noChangeArrowheads="1"/>
          </p:cNvSpPr>
          <p:nvPr/>
        </p:nvSpPr>
        <p:spPr bwMode="auto">
          <a:xfrm>
            <a:off x="7451725" y="620713"/>
            <a:ext cx="1584325" cy="549275"/>
          </a:xfrm>
          <a:prstGeom prst="rect">
            <a:avLst/>
          </a:prstGeom>
          <a:noFill/>
          <a:ln w="9525">
            <a:noFill/>
            <a:miter lim="800000"/>
            <a:headEnd/>
            <a:tailEnd/>
          </a:ln>
        </p:spPr>
        <p:txBody>
          <a:bodyPr>
            <a:spAutoFit/>
          </a:bodyPr>
          <a:lstStyle/>
          <a:p>
            <a:pPr>
              <a:spcBef>
                <a:spcPct val="50000"/>
              </a:spcBef>
            </a:pPr>
            <a:r>
              <a:rPr lang="nl-NL" sz="1000"/>
              <a:t>White led at </a:t>
            </a:r>
            <a:r>
              <a:rPr lang="en-US" sz="1000"/>
              <a:t>ledmuseum.candlepower.us/fifth/usb2000.htm</a:t>
            </a:r>
          </a:p>
        </p:txBody>
      </p:sp>
      <p:pic>
        <p:nvPicPr>
          <p:cNvPr id="5130" name="Picture 16"/>
          <p:cNvPicPr>
            <a:picLocks noChangeAspect="1" noChangeArrowheads="1"/>
          </p:cNvPicPr>
          <p:nvPr/>
        </p:nvPicPr>
        <p:blipFill>
          <a:blip r:embed="rId6" cstate="print"/>
          <a:srcRect/>
          <a:stretch>
            <a:fillRect/>
          </a:stretch>
        </p:blipFill>
        <p:spPr bwMode="auto">
          <a:xfrm>
            <a:off x="4067175" y="3500438"/>
            <a:ext cx="4498975" cy="303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3"/>
          <p:cNvGrpSpPr>
            <a:grpSpLocks/>
          </p:cNvGrpSpPr>
          <p:nvPr/>
        </p:nvGrpSpPr>
        <p:grpSpPr bwMode="auto">
          <a:xfrm>
            <a:off x="4140200" y="1125538"/>
            <a:ext cx="1511300" cy="1655762"/>
            <a:chOff x="2608" y="618"/>
            <a:chExt cx="952" cy="1043"/>
          </a:xfrm>
        </p:grpSpPr>
        <p:pic>
          <p:nvPicPr>
            <p:cNvPr id="6157" name="Picture 17"/>
            <p:cNvPicPr>
              <a:picLocks noChangeAspect="1" noChangeArrowheads="1"/>
            </p:cNvPicPr>
            <p:nvPr/>
          </p:nvPicPr>
          <p:blipFill>
            <a:blip r:embed="rId3" cstate="print"/>
            <a:srcRect/>
            <a:stretch>
              <a:fillRect/>
            </a:stretch>
          </p:blipFill>
          <p:spPr bwMode="auto">
            <a:xfrm>
              <a:off x="2789" y="618"/>
              <a:ext cx="719" cy="1043"/>
            </a:xfrm>
            <a:prstGeom prst="rect">
              <a:avLst/>
            </a:prstGeom>
            <a:noFill/>
            <a:ln w="9525">
              <a:noFill/>
              <a:miter lim="800000"/>
              <a:headEnd/>
              <a:tailEnd/>
            </a:ln>
          </p:spPr>
        </p:pic>
        <p:sp>
          <p:nvSpPr>
            <p:cNvPr id="6158" name="Line 18"/>
            <p:cNvSpPr>
              <a:spLocks noChangeShapeType="1"/>
            </p:cNvSpPr>
            <p:nvPr/>
          </p:nvSpPr>
          <p:spPr bwMode="auto">
            <a:xfrm flipH="1">
              <a:off x="3107" y="845"/>
              <a:ext cx="453" cy="408"/>
            </a:xfrm>
            <a:prstGeom prst="line">
              <a:avLst/>
            </a:prstGeom>
            <a:noFill/>
            <a:ln w="28575">
              <a:solidFill>
                <a:srgbClr val="FF3300"/>
              </a:solidFill>
              <a:round/>
              <a:headEnd/>
              <a:tailEnd type="triangle" w="med" len="med"/>
            </a:ln>
          </p:spPr>
          <p:txBody>
            <a:bodyPr/>
            <a:lstStyle/>
            <a:p>
              <a:endParaRPr lang="en-US"/>
            </a:p>
          </p:txBody>
        </p:sp>
        <p:sp>
          <p:nvSpPr>
            <p:cNvPr id="6159" name="Line 19"/>
            <p:cNvSpPr>
              <a:spLocks noChangeShapeType="1"/>
            </p:cNvSpPr>
            <p:nvPr/>
          </p:nvSpPr>
          <p:spPr bwMode="auto">
            <a:xfrm flipH="1">
              <a:off x="3107" y="936"/>
              <a:ext cx="453" cy="408"/>
            </a:xfrm>
            <a:prstGeom prst="line">
              <a:avLst/>
            </a:prstGeom>
            <a:noFill/>
            <a:ln w="28575">
              <a:solidFill>
                <a:srgbClr val="66FF66"/>
              </a:solidFill>
              <a:round/>
              <a:headEnd/>
              <a:tailEnd type="triangle" w="med" len="med"/>
            </a:ln>
          </p:spPr>
          <p:txBody>
            <a:bodyPr/>
            <a:lstStyle/>
            <a:p>
              <a:endParaRPr lang="en-US"/>
            </a:p>
          </p:txBody>
        </p:sp>
        <p:sp>
          <p:nvSpPr>
            <p:cNvPr id="6160" name="Line 20"/>
            <p:cNvSpPr>
              <a:spLocks noChangeShapeType="1"/>
            </p:cNvSpPr>
            <p:nvPr/>
          </p:nvSpPr>
          <p:spPr bwMode="auto">
            <a:xfrm flipH="1">
              <a:off x="3107" y="1027"/>
              <a:ext cx="453" cy="408"/>
            </a:xfrm>
            <a:prstGeom prst="line">
              <a:avLst/>
            </a:prstGeom>
            <a:noFill/>
            <a:ln w="28575">
              <a:solidFill>
                <a:srgbClr val="66CCFF"/>
              </a:solidFill>
              <a:round/>
              <a:headEnd/>
              <a:tailEnd type="triangle" w="med" len="med"/>
            </a:ln>
          </p:spPr>
          <p:txBody>
            <a:bodyPr/>
            <a:lstStyle/>
            <a:p>
              <a:endParaRPr lang="en-US"/>
            </a:p>
          </p:txBody>
        </p:sp>
        <p:sp>
          <p:nvSpPr>
            <p:cNvPr id="6161" name="Line 21"/>
            <p:cNvSpPr>
              <a:spLocks noChangeShapeType="1"/>
            </p:cNvSpPr>
            <p:nvPr/>
          </p:nvSpPr>
          <p:spPr bwMode="auto">
            <a:xfrm flipH="1" flipV="1">
              <a:off x="2608" y="1253"/>
              <a:ext cx="453" cy="0"/>
            </a:xfrm>
            <a:prstGeom prst="line">
              <a:avLst/>
            </a:prstGeom>
            <a:noFill/>
            <a:ln w="28575">
              <a:solidFill>
                <a:srgbClr val="FF3300"/>
              </a:solidFill>
              <a:round/>
              <a:headEnd/>
              <a:tailEnd type="triangle" w="med" len="med"/>
            </a:ln>
          </p:spPr>
          <p:txBody>
            <a:bodyPr/>
            <a:lstStyle/>
            <a:p>
              <a:endParaRPr lang="en-US"/>
            </a:p>
          </p:txBody>
        </p:sp>
        <p:sp>
          <p:nvSpPr>
            <p:cNvPr id="6162" name="Line 22"/>
            <p:cNvSpPr>
              <a:spLocks noChangeShapeType="1"/>
            </p:cNvSpPr>
            <p:nvPr/>
          </p:nvSpPr>
          <p:spPr bwMode="auto">
            <a:xfrm flipH="1">
              <a:off x="2608" y="1344"/>
              <a:ext cx="453" cy="0"/>
            </a:xfrm>
            <a:prstGeom prst="line">
              <a:avLst/>
            </a:prstGeom>
            <a:noFill/>
            <a:ln w="28575">
              <a:solidFill>
                <a:srgbClr val="66FF66"/>
              </a:solidFill>
              <a:round/>
              <a:headEnd/>
              <a:tailEnd type="triangle" w="med" len="med"/>
            </a:ln>
          </p:spPr>
          <p:txBody>
            <a:bodyPr/>
            <a:lstStyle/>
            <a:p>
              <a:endParaRPr lang="en-US"/>
            </a:p>
          </p:txBody>
        </p:sp>
      </p:grpSp>
      <p:pic>
        <p:nvPicPr>
          <p:cNvPr id="6147" name="Picture 10" descr="blah2"/>
          <p:cNvPicPr>
            <a:picLocks noChangeAspect="1" noChangeArrowheads="1"/>
          </p:cNvPicPr>
          <p:nvPr/>
        </p:nvPicPr>
        <p:blipFill>
          <a:blip r:embed="rId4" cstate="print"/>
          <a:srcRect/>
          <a:stretch>
            <a:fillRect/>
          </a:stretch>
        </p:blipFill>
        <p:spPr bwMode="auto">
          <a:xfrm>
            <a:off x="6877050" y="0"/>
            <a:ext cx="1933575" cy="1933575"/>
          </a:xfrm>
          <a:prstGeom prst="rect">
            <a:avLst/>
          </a:prstGeom>
          <a:noFill/>
          <a:ln w="9525">
            <a:noFill/>
            <a:miter lim="800000"/>
            <a:headEnd/>
            <a:tailEnd/>
          </a:ln>
        </p:spPr>
      </p:pic>
      <p:sp>
        <p:nvSpPr>
          <p:cNvPr id="6148" name="Rectangle 2"/>
          <p:cNvSpPr>
            <a:spLocks noGrp="1" noChangeArrowheads="1"/>
          </p:cNvSpPr>
          <p:nvPr>
            <p:ph type="title"/>
          </p:nvPr>
        </p:nvSpPr>
        <p:spPr/>
        <p:txBody>
          <a:bodyPr/>
          <a:lstStyle/>
          <a:p>
            <a:pPr eaLnBrk="1" hangingPunct="1"/>
            <a:r>
              <a:rPr lang="nl-NL" smtClean="0"/>
              <a:t>Subtraction of light</a:t>
            </a:r>
            <a:endParaRPr lang="en-US" smtClean="0"/>
          </a:p>
        </p:txBody>
      </p:sp>
      <p:pic>
        <p:nvPicPr>
          <p:cNvPr id="6149" name="Picture 4"/>
          <p:cNvPicPr>
            <a:picLocks noChangeAspect="1" noChangeArrowheads="1"/>
          </p:cNvPicPr>
          <p:nvPr/>
        </p:nvPicPr>
        <p:blipFill>
          <a:blip r:embed="rId5" cstate="print"/>
          <a:srcRect/>
          <a:stretch>
            <a:fillRect/>
          </a:stretch>
        </p:blipFill>
        <p:spPr bwMode="auto">
          <a:xfrm>
            <a:off x="395288" y="1341438"/>
            <a:ext cx="3743325" cy="2981325"/>
          </a:xfrm>
          <a:prstGeom prst="rect">
            <a:avLst/>
          </a:prstGeom>
          <a:noFill/>
          <a:ln w="9525">
            <a:noFill/>
            <a:miter lim="800000"/>
            <a:headEnd/>
            <a:tailEnd/>
          </a:ln>
        </p:spPr>
      </p:pic>
      <p:sp>
        <p:nvSpPr>
          <p:cNvPr id="6150" name="Text Box 5"/>
          <p:cNvSpPr txBox="1">
            <a:spLocks noChangeArrowheads="1"/>
          </p:cNvSpPr>
          <p:nvPr/>
        </p:nvSpPr>
        <p:spPr bwMode="auto">
          <a:xfrm>
            <a:off x="684213" y="4221163"/>
            <a:ext cx="3673475" cy="701675"/>
          </a:xfrm>
          <a:prstGeom prst="rect">
            <a:avLst/>
          </a:prstGeom>
          <a:noFill/>
          <a:ln w="9525">
            <a:noFill/>
            <a:miter lim="800000"/>
            <a:headEnd/>
            <a:tailEnd/>
          </a:ln>
        </p:spPr>
        <p:txBody>
          <a:bodyPr>
            <a:spAutoFit/>
          </a:bodyPr>
          <a:lstStyle/>
          <a:p>
            <a:r>
              <a:rPr lang="en-US" sz="1000"/>
              <a:t>Angelopoulou et al.</a:t>
            </a:r>
          </a:p>
          <a:p>
            <a:r>
              <a:rPr lang="en-US" sz="1000"/>
              <a:t>Multispectral Skin Color Modeling*</a:t>
            </a:r>
          </a:p>
          <a:p>
            <a:r>
              <a:rPr lang="en-US" sz="1000"/>
              <a:t>Technical Report MS-CIS-01-22</a:t>
            </a:r>
          </a:p>
          <a:p>
            <a:r>
              <a:rPr lang="en-US" sz="1000"/>
              <a:t>doi.ieeecomputersociety.org/10.1109/CVPR.2001.991023</a:t>
            </a:r>
          </a:p>
        </p:txBody>
      </p:sp>
      <p:pic>
        <p:nvPicPr>
          <p:cNvPr id="6151" name="Picture 7" descr="File:Yellow spectra Abney 1891.png">
            <a:hlinkClick r:id="rId6"/>
          </p:cNvPr>
          <p:cNvPicPr>
            <a:picLocks noChangeAspect="1" noChangeArrowheads="1"/>
          </p:cNvPicPr>
          <p:nvPr/>
        </p:nvPicPr>
        <p:blipFill>
          <a:blip r:embed="rId7" cstate="print"/>
          <a:srcRect/>
          <a:stretch>
            <a:fillRect/>
          </a:stretch>
        </p:blipFill>
        <p:spPr bwMode="auto">
          <a:xfrm>
            <a:off x="5076825" y="2781300"/>
            <a:ext cx="3648075" cy="3468688"/>
          </a:xfrm>
          <a:prstGeom prst="rect">
            <a:avLst/>
          </a:prstGeom>
          <a:noFill/>
          <a:ln w="9525">
            <a:noFill/>
            <a:miter lim="800000"/>
            <a:headEnd/>
            <a:tailEnd/>
          </a:ln>
        </p:spPr>
      </p:pic>
      <p:sp>
        <p:nvSpPr>
          <p:cNvPr id="6152" name="Text Box 8"/>
          <p:cNvSpPr txBox="1">
            <a:spLocks noChangeArrowheads="1"/>
          </p:cNvSpPr>
          <p:nvPr/>
        </p:nvSpPr>
        <p:spPr bwMode="auto">
          <a:xfrm>
            <a:off x="5148263" y="6308725"/>
            <a:ext cx="3673475" cy="244475"/>
          </a:xfrm>
          <a:prstGeom prst="rect">
            <a:avLst/>
          </a:prstGeom>
          <a:noFill/>
          <a:ln w="9525">
            <a:noFill/>
            <a:miter lim="800000"/>
            <a:headEnd/>
            <a:tailEnd/>
          </a:ln>
        </p:spPr>
        <p:txBody>
          <a:bodyPr>
            <a:spAutoFit/>
          </a:bodyPr>
          <a:lstStyle/>
          <a:p>
            <a:pPr>
              <a:spcBef>
                <a:spcPct val="50000"/>
              </a:spcBef>
            </a:pPr>
            <a:r>
              <a:rPr lang="en-US" sz="1000"/>
              <a:t>en.wikipedia.org/wiki/File:Yellow_spectra_Abney_1891.png</a:t>
            </a:r>
          </a:p>
        </p:txBody>
      </p:sp>
      <p:sp>
        <p:nvSpPr>
          <p:cNvPr id="6153" name="Text Box 11"/>
          <p:cNvSpPr txBox="1">
            <a:spLocks noChangeArrowheads="1"/>
          </p:cNvSpPr>
          <p:nvPr/>
        </p:nvSpPr>
        <p:spPr bwMode="auto">
          <a:xfrm>
            <a:off x="5759450" y="0"/>
            <a:ext cx="3384550" cy="244475"/>
          </a:xfrm>
          <a:prstGeom prst="rect">
            <a:avLst/>
          </a:prstGeom>
          <a:noFill/>
          <a:ln w="9525">
            <a:noFill/>
            <a:miter lim="800000"/>
            <a:headEnd/>
            <a:tailEnd/>
          </a:ln>
        </p:spPr>
        <p:txBody>
          <a:bodyPr>
            <a:spAutoFit/>
          </a:bodyPr>
          <a:lstStyle/>
          <a:p>
            <a:pPr>
              <a:spcBef>
                <a:spcPct val="50000"/>
              </a:spcBef>
            </a:pPr>
            <a:r>
              <a:rPr lang="en-US" sz="1000"/>
              <a:t>www.elfwood.com/farp/color/intro.html</a:t>
            </a:r>
          </a:p>
        </p:txBody>
      </p:sp>
      <p:pic>
        <p:nvPicPr>
          <p:cNvPr id="6154" name="Picture 13" descr="substractive"/>
          <p:cNvPicPr>
            <a:picLocks noChangeAspect="1" noChangeArrowheads="1"/>
          </p:cNvPicPr>
          <p:nvPr/>
        </p:nvPicPr>
        <p:blipFill>
          <a:blip r:embed="rId8" cstate="print"/>
          <a:srcRect/>
          <a:stretch>
            <a:fillRect/>
          </a:stretch>
        </p:blipFill>
        <p:spPr bwMode="auto">
          <a:xfrm>
            <a:off x="469900" y="5084763"/>
            <a:ext cx="1763713" cy="1773237"/>
          </a:xfrm>
          <a:prstGeom prst="rect">
            <a:avLst/>
          </a:prstGeom>
          <a:noFill/>
          <a:ln w="9525">
            <a:noFill/>
            <a:miter lim="800000"/>
            <a:headEnd/>
            <a:tailEnd/>
          </a:ln>
        </p:spPr>
      </p:pic>
      <p:sp>
        <p:nvSpPr>
          <p:cNvPr id="6155" name="Rectangle 14"/>
          <p:cNvSpPr>
            <a:spLocks noChangeArrowheads="1"/>
          </p:cNvSpPr>
          <p:nvPr/>
        </p:nvSpPr>
        <p:spPr bwMode="auto">
          <a:xfrm>
            <a:off x="1547813" y="6589713"/>
            <a:ext cx="2322512" cy="244475"/>
          </a:xfrm>
          <a:prstGeom prst="rect">
            <a:avLst/>
          </a:prstGeom>
          <a:noFill/>
          <a:ln w="9525">
            <a:noFill/>
            <a:miter lim="800000"/>
            <a:headEnd/>
            <a:tailEnd/>
          </a:ln>
        </p:spPr>
        <p:txBody>
          <a:bodyPr wrap="none">
            <a:spAutoFit/>
          </a:bodyPr>
          <a:lstStyle/>
          <a:p>
            <a:pPr>
              <a:spcBef>
                <a:spcPct val="50000"/>
              </a:spcBef>
            </a:pPr>
            <a:r>
              <a:rPr lang="en-US" sz="1000"/>
              <a:t>www.elfwood.com/farp/color/intro.html</a:t>
            </a:r>
          </a:p>
        </p:txBody>
      </p:sp>
      <p:sp>
        <p:nvSpPr>
          <p:cNvPr id="6156" name="Text Box 15"/>
          <p:cNvSpPr txBox="1">
            <a:spLocks noChangeArrowheads="1"/>
          </p:cNvSpPr>
          <p:nvPr/>
        </p:nvSpPr>
        <p:spPr bwMode="auto">
          <a:xfrm>
            <a:off x="1619250" y="5157788"/>
            <a:ext cx="1871663" cy="366712"/>
          </a:xfrm>
          <a:prstGeom prst="rect">
            <a:avLst/>
          </a:prstGeom>
          <a:noFill/>
          <a:ln w="9525">
            <a:noFill/>
            <a:miter lim="800000"/>
            <a:headEnd/>
            <a:tailEnd/>
          </a:ln>
        </p:spPr>
        <p:txBody>
          <a:bodyPr>
            <a:spAutoFit/>
          </a:bodyPr>
          <a:lstStyle/>
          <a:p>
            <a:pPr>
              <a:spcBef>
                <a:spcPct val="50000"/>
              </a:spcBef>
            </a:pPr>
            <a:r>
              <a:rPr lang="nl-NL"/>
              <a:t>CMY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l-NL" smtClean="0"/>
              <a:t>Addition of light</a:t>
            </a:r>
            <a:endParaRPr lang="en-US" smtClean="0"/>
          </a:p>
        </p:txBody>
      </p:sp>
      <p:grpSp>
        <p:nvGrpSpPr>
          <p:cNvPr id="2" name="Group 34"/>
          <p:cNvGrpSpPr>
            <a:grpSpLocks/>
          </p:cNvGrpSpPr>
          <p:nvPr/>
        </p:nvGrpSpPr>
        <p:grpSpPr bwMode="auto">
          <a:xfrm>
            <a:off x="2051050" y="3573463"/>
            <a:ext cx="9505950" cy="3224212"/>
            <a:chOff x="1292" y="2251"/>
            <a:chExt cx="5988" cy="2031"/>
          </a:xfrm>
        </p:grpSpPr>
        <p:sp>
          <p:nvSpPr>
            <p:cNvPr id="7183" name="Picture 15" descr="colorwheel"/>
            <p:cNvSpPr>
              <a:spLocks noChangeAspect="1" noChangeArrowheads="1"/>
            </p:cNvSpPr>
            <p:nvPr/>
          </p:nvSpPr>
          <p:spPr bwMode="auto">
            <a:xfrm>
              <a:off x="1292" y="2251"/>
              <a:ext cx="3105" cy="1785"/>
            </a:xfrm>
            <a:prstGeom prst="rect">
              <a:avLst/>
            </a:prstGeom>
            <a:noFill/>
            <a:ln w="9525">
              <a:noFill/>
              <a:miter lim="800000"/>
              <a:headEnd/>
              <a:tailEnd/>
            </a:ln>
          </p:spPr>
          <p:txBody>
            <a:bodyPr/>
            <a:lstStyle/>
            <a:p>
              <a:endParaRPr lang="en-US"/>
            </a:p>
          </p:txBody>
        </p:sp>
        <p:sp>
          <p:nvSpPr>
            <p:cNvPr id="7184" name="Text Box 18"/>
            <p:cNvSpPr txBox="1">
              <a:spLocks noChangeArrowheads="1"/>
            </p:cNvSpPr>
            <p:nvPr/>
          </p:nvSpPr>
          <p:spPr bwMode="auto">
            <a:xfrm>
              <a:off x="2654" y="4128"/>
              <a:ext cx="4626" cy="154"/>
            </a:xfrm>
            <a:prstGeom prst="rect">
              <a:avLst/>
            </a:prstGeom>
            <a:noFill/>
            <a:ln w="9525">
              <a:noFill/>
              <a:miter lim="800000"/>
              <a:headEnd/>
              <a:tailEnd/>
            </a:ln>
          </p:spPr>
          <p:txBody>
            <a:bodyPr>
              <a:spAutoFit/>
            </a:bodyPr>
            <a:lstStyle/>
            <a:p>
              <a:pPr>
                <a:spcBef>
                  <a:spcPct val="50000"/>
                </a:spcBef>
              </a:pPr>
              <a:r>
                <a:rPr lang="en-US" sz="1000"/>
                <a:t>http://dba.med.sc.edu/price/irf/Adobe_tg/models/rgbcmy.html</a:t>
              </a:r>
            </a:p>
          </p:txBody>
        </p:sp>
      </p:grpSp>
      <p:grpSp>
        <p:nvGrpSpPr>
          <p:cNvPr id="3" name="Group 22"/>
          <p:cNvGrpSpPr>
            <a:grpSpLocks/>
          </p:cNvGrpSpPr>
          <p:nvPr/>
        </p:nvGrpSpPr>
        <p:grpSpPr bwMode="auto">
          <a:xfrm>
            <a:off x="5580063" y="1341438"/>
            <a:ext cx="3563937" cy="3268662"/>
            <a:chOff x="3515" y="845"/>
            <a:chExt cx="2245" cy="2059"/>
          </a:xfrm>
        </p:grpSpPr>
        <p:sp>
          <p:nvSpPr>
            <p:cNvPr id="7181" name="Picture 20" descr="3color"/>
            <p:cNvSpPr>
              <a:spLocks noChangeAspect="1" noChangeArrowheads="1"/>
            </p:cNvSpPr>
            <p:nvPr/>
          </p:nvSpPr>
          <p:spPr bwMode="auto">
            <a:xfrm>
              <a:off x="3515" y="845"/>
              <a:ext cx="2071" cy="1818"/>
            </a:xfrm>
            <a:prstGeom prst="rect">
              <a:avLst/>
            </a:prstGeom>
            <a:noFill/>
            <a:ln w="9525">
              <a:noFill/>
              <a:miter lim="800000"/>
              <a:headEnd/>
              <a:tailEnd/>
            </a:ln>
          </p:spPr>
          <p:txBody>
            <a:bodyPr/>
            <a:lstStyle/>
            <a:p>
              <a:endParaRPr lang="en-US"/>
            </a:p>
          </p:txBody>
        </p:sp>
        <p:sp>
          <p:nvSpPr>
            <p:cNvPr id="7182" name="Text Box 21"/>
            <p:cNvSpPr txBox="1">
              <a:spLocks noChangeArrowheads="1"/>
            </p:cNvSpPr>
            <p:nvPr/>
          </p:nvSpPr>
          <p:spPr bwMode="auto">
            <a:xfrm>
              <a:off x="4036" y="2750"/>
              <a:ext cx="1724" cy="154"/>
            </a:xfrm>
            <a:prstGeom prst="rect">
              <a:avLst/>
            </a:prstGeom>
            <a:noFill/>
            <a:ln w="9525">
              <a:noFill/>
              <a:miter lim="800000"/>
              <a:headEnd/>
              <a:tailEnd/>
            </a:ln>
          </p:spPr>
          <p:txBody>
            <a:bodyPr>
              <a:spAutoFit/>
            </a:bodyPr>
            <a:lstStyle/>
            <a:p>
              <a:pPr>
                <a:spcBef>
                  <a:spcPct val="50000"/>
                </a:spcBef>
              </a:pPr>
              <a:r>
                <a:rPr lang="en-US" sz="1000"/>
                <a:t>http://www.yorku.ca/eye/3color.htm</a:t>
              </a:r>
            </a:p>
          </p:txBody>
        </p:sp>
      </p:grpSp>
      <p:grpSp>
        <p:nvGrpSpPr>
          <p:cNvPr id="4" name="Group 33"/>
          <p:cNvGrpSpPr>
            <a:grpSpLocks/>
          </p:cNvGrpSpPr>
          <p:nvPr/>
        </p:nvGrpSpPr>
        <p:grpSpPr bwMode="auto">
          <a:xfrm>
            <a:off x="0" y="3644900"/>
            <a:ext cx="3132138" cy="3197225"/>
            <a:chOff x="0" y="2296"/>
            <a:chExt cx="1973" cy="2014"/>
          </a:xfrm>
        </p:grpSpPr>
        <p:pic>
          <p:nvPicPr>
            <p:cNvPr id="7179" name="Picture 24" descr="crt-color"/>
            <p:cNvPicPr>
              <a:picLocks noChangeAspect="1" noChangeArrowheads="1"/>
            </p:cNvPicPr>
            <p:nvPr/>
          </p:nvPicPr>
          <p:blipFill>
            <a:blip r:embed="rId3" cstate="print"/>
            <a:srcRect/>
            <a:stretch>
              <a:fillRect/>
            </a:stretch>
          </p:blipFill>
          <p:spPr bwMode="auto">
            <a:xfrm>
              <a:off x="0" y="2296"/>
              <a:ext cx="1652" cy="1836"/>
            </a:xfrm>
            <a:prstGeom prst="rect">
              <a:avLst/>
            </a:prstGeom>
            <a:noFill/>
            <a:ln w="9525">
              <a:noFill/>
              <a:miter lim="800000"/>
              <a:headEnd/>
              <a:tailEnd/>
            </a:ln>
          </p:spPr>
        </p:pic>
        <p:sp>
          <p:nvSpPr>
            <p:cNvPr id="7180" name="Text Box 25"/>
            <p:cNvSpPr txBox="1">
              <a:spLocks noChangeArrowheads="1"/>
            </p:cNvSpPr>
            <p:nvPr/>
          </p:nvSpPr>
          <p:spPr bwMode="auto">
            <a:xfrm>
              <a:off x="113" y="4156"/>
              <a:ext cx="1860" cy="154"/>
            </a:xfrm>
            <a:prstGeom prst="rect">
              <a:avLst/>
            </a:prstGeom>
            <a:noFill/>
            <a:ln w="9525">
              <a:noFill/>
              <a:miter lim="800000"/>
              <a:headEnd/>
              <a:tailEnd/>
            </a:ln>
          </p:spPr>
          <p:txBody>
            <a:bodyPr>
              <a:spAutoFit/>
            </a:bodyPr>
            <a:lstStyle/>
            <a:p>
              <a:pPr>
                <a:spcBef>
                  <a:spcPct val="50000"/>
                </a:spcBef>
              </a:pPr>
              <a:r>
                <a:rPr lang="en-US" sz="1000"/>
                <a:t>rumispot.blogspot.com/2009_10_01_archive.html</a:t>
              </a:r>
            </a:p>
          </p:txBody>
        </p:sp>
      </p:grpSp>
      <p:grpSp>
        <p:nvGrpSpPr>
          <p:cNvPr id="5" name="Group 32"/>
          <p:cNvGrpSpPr>
            <a:grpSpLocks/>
          </p:cNvGrpSpPr>
          <p:nvPr/>
        </p:nvGrpSpPr>
        <p:grpSpPr bwMode="auto">
          <a:xfrm>
            <a:off x="250825" y="1341438"/>
            <a:ext cx="4567238" cy="2114550"/>
            <a:chOff x="158" y="845"/>
            <a:chExt cx="2877" cy="1332"/>
          </a:xfrm>
        </p:grpSpPr>
        <p:sp>
          <p:nvSpPr>
            <p:cNvPr id="7175" name="Picture 26"/>
            <p:cNvSpPr>
              <a:spLocks noChangeAspect="1" noChangeArrowheads="1"/>
            </p:cNvSpPr>
            <p:nvPr/>
          </p:nvSpPr>
          <p:spPr bwMode="auto">
            <a:xfrm>
              <a:off x="1655" y="845"/>
              <a:ext cx="1380" cy="1332"/>
            </a:xfrm>
            <a:prstGeom prst="rect">
              <a:avLst/>
            </a:prstGeom>
            <a:noFill/>
            <a:ln w="9525">
              <a:noFill/>
              <a:miter lim="800000"/>
              <a:headEnd/>
              <a:tailEnd/>
            </a:ln>
          </p:spPr>
          <p:txBody>
            <a:bodyPr/>
            <a:lstStyle/>
            <a:p>
              <a:endParaRPr lang="en-US"/>
            </a:p>
          </p:txBody>
        </p:sp>
        <p:pic>
          <p:nvPicPr>
            <p:cNvPr id="7176" name="Picture 28" descr="Bekijk de afbeelding op ware grootte">
              <a:hlinkClick r:id="rId4"/>
            </p:cNvPr>
            <p:cNvPicPr>
              <a:picLocks noChangeAspect="1" noChangeArrowheads="1"/>
            </p:cNvPicPr>
            <p:nvPr/>
          </p:nvPicPr>
          <p:blipFill>
            <a:blip r:embed="rId5" cstate="print"/>
            <a:srcRect/>
            <a:stretch>
              <a:fillRect/>
            </a:stretch>
          </p:blipFill>
          <p:spPr bwMode="auto">
            <a:xfrm>
              <a:off x="884" y="845"/>
              <a:ext cx="720" cy="480"/>
            </a:xfrm>
            <a:prstGeom prst="rect">
              <a:avLst/>
            </a:prstGeom>
            <a:noFill/>
            <a:ln w="9525">
              <a:noFill/>
              <a:miter lim="800000"/>
              <a:headEnd/>
              <a:tailEnd/>
            </a:ln>
          </p:spPr>
        </p:pic>
        <p:pic>
          <p:nvPicPr>
            <p:cNvPr id="7177" name="Picture 30" descr="Bekijk de afbeelding op ware grootte">
              <a:hlinkClick r:id="rId6"/>
            </p:cNvPr>
            <p:cNvPicPr>
              <a:picLocks noChangeAspect="1" noChangeArrowheads="1"/>
            </p:cNvPicPr>
            <p:nvPr/>
          </p:nvPicPr>
          <p:blipFill>
            <a:blip r:embed="rId7" cstate="print"/>
            <a:srcRect/>
            <a:stretch>
              <a:fillRect/>
            </a:stretch>
          </p:blipFill>
          <p:spPr bwMode="auto">
            <a:xfrm>
              <a:off x="204" y="845"/>
              <a:ext cx="636" cy="480"/>
            </a:xfrm>
            <a:prstGeom prst="rect">
              <a:avLst/>
            </a:prstGeom>
            <a:noFill/>
            <a:ln w="9525">
              <a:noFill/>
              <a:miter lim="800000"/>
              <a:headEnd/>
              <a:tailEnd/>
            </a:ln>
          </p:spPr>
        </p:pic>
        <p:sp>
          <p:nvSpPr>
            <p:cNvPr id="7178" name="Text Box 31"/>
            <p:cNvSpPr txBox="1">
              <a:spLocks noChangeArrowheads="1"/>
            </p:cNvSpPr>
            <p:nvPr/>
          </p:nvSpPr>
          <p:spPr bwMode="auto">
            <a:xfrm>
              <a:off x="158" y="1344"/>
              <a:ext cx="2722" cy="154"/>
            </a:xfrm>
            <a:prstGeom prst="rect">
              <a:avLst/>
            </a:prstGeom>
            <a:noFill/>
            <a:ln w="9525">
              <a:noFill/>
              <a:miter lim="800000"/>
              <a:headEnd/>
              <a:tailEnd/>
            </a:ln>
          </p:spPr>
          <p:txBody>
            <a:bodyPr>
              <a:spAutoFit/>
            </a:bodyPr>
            <a:lstStyle/>
            <a:p>
              <a:pPr>
                <a:spcBef>
                  <a:spcPct val="50000"/>
                </a:spcBef>
              </a:pPr>
              <a:r>
                <a:rPr lang="nl-NL" sz="1000"/>
                <a:t>Seurat, Sunday afternoon, 1884-1886</a:t>
              </a:r>
              <a:endParaRPr lang="en-US" sz="1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971550" y="4665663"/>
            <a:ext cx="2519363" cy="244475"/>
          </a:xfrm>
          <a:prstGeom prst="rect">
            <a:avLst/>
          </a:prstGeom>
          <a:noFill/>
          <a:ln w="9525">
            <a:noFill/>
            <a:miter lim="800000"/>
            <a:headEnd/>
            <a:tailEnd/>
          </a:ln>
        </p:spPr>
        <p:txBody>
          <a:bodyPr>
            <a:spAutoFit/>
          </a:bodyPr>
          <a:lstStyle/>
          <a:p>
            <a:pPr>
              <a:spcBef>
                <a:spcPct val="50000"/>
              </a:spcBef>
            </a:pPr>
            <a:r>
              <a:rPr lang="en-US" sz="1000"/>
              <a:t>www.handprint.com/HP/WCL/color6.html</a:t>
            </a:r>
          </a:p>
        </p:txBody>
      </p:sp>
      <p:sp>
        <p:nvSpPr>
          <p:cNvPr id="8195" name="Text Box 6"/>
          <p:cNvSpPr txBox="1">
            <a:spLocks noChangeArrowheads="1"/>
          </p:cNvSpPr>
          <p:nvPr/>
        </p:nvSpPr>
        <p:spPr bwMode="auto">
          <a:xfrm>
            <a:off x="539750" y="4953000"/>
            <a:ext cx="3600450" cy="1644650"/>
          </a:xfrm>
          <a:prstGeom prst="rect">
            <a:avLst/>
          </a:prstGeom>
          <a:noFill/>
          <a:ln w="9525">
            <a:noFill/>
            <a:miter lim="800000"/>
            <a:headEnd/>
            <a:tailEnd/>
          </a:ln>
        </p:spPr>
        <p:txBody>
          <a:bodyPr>
            <a:spAutoFit/>
          </a:bodyPr>
          <a:lstStyle/>
          <a:p>
            <a:pPr>
              <a:spcBef>
                <a:spcPct val="50000"/>
              </a:spcBef>
            </a:pPr>
            <a:r>
              <a:rPr lang="en-US" sz="1200" b="1"/>
              <a:t>james clerk maxwell's "diagram of colors"</a:t>
            </a:r>
            <a:br>
              <a:rPr lang="en-US" sz="1200" b="1"/>
            </a:br>
            <a:r>
              <a:rPr lang="en-US" sz="1200"/>
              <a:t>after Maxwell (1857); the proportions of the additive primaries red, green, and blue violet (exemplified by the pigments vermilion, emerald green, and ultramarine blue) always add up to 1; the approximate location of cerulean blue is shown as an example </a:t>
            </a:r>
          </a:p>
          <a:p>
            <a:pPr>
              <a:spcBef>
                <a:spcPct val="50000"/>
              </a:spcBef>
            </a:pPr>
            <a:endParaRPr lang="en-US" sz="1200"/>
          </a:p>
        </p:txBody>
      </p:sp>
      <p:pic>
        <p:nvPicPr>
          <p:cNvPr id="8196" name="Picture 7"/>
          <p:cNvPicPr>
            <a:picLocks noChangeAspect="1" noChangeArrowheads="1"/>
          </p:cNvPicPr>
          <p:nvPr/>
        </p:nvPicPr>
        <p:blipFill>
          <a:blip r:embed="rId3" cstate="print"/>
          <a:srcRect/>
          <a:stretch>
            <a:fillRect/>
          </a:stretch>
        </p:blipFill>
        <p:spPr bwMode="auto">
          <a:xfrm>
            <a:off x="539750" y="1628775"/>
            <a:ext cx="3267075" cy="2781300"/>
          </a:xfrm>
          <a:prstGeom prst="rect">
            <a:avLst/>
          </a:prstGeom>
          <a:noFill/>
          <a:ln w="9525">
            <a:noFill/>
            <a:miter lim="800000"/>
            <a:headEnd/>
            <a:tailEnd/>
          </a:ln>
        </p:spPr>
      </p:pic>
      <p:sp>
        <p:nvSpPr>
          <p:cNvPr id="8197" name="Rectangle 12"/>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Addition of light</a:t>
            </a:r>
            <a:endParaRPr lang="en-US" sz="4400">
              <a:solidFill>
                <a:schemeClr val="tx2"/>
              </a:solidFill>
            </a:endParaRPr>
          </a:p>
        </p:txBody>
      </p:sp>
      <p:pic>
        <p:nvPicPr>
          <p:cNvPr id="8198" name="Picture 15" descr="rood"/>
          <p:cNvPicPr>
            <a:picLocks noChangeAspect="1" noChangeArrowheads="1"/>
          </p:cNvPicPr>
          <p:nvPr/>
        </p:nvPicPr>
        <p:blipFill>
          <a:blip r:embed="rId4" cstate="print"/>
          <a:srcRect/>
          <a:stretch>
            <a:fillRect/>
          </a:stretch>
        </p:blipFill>
        <p:spPr bwMode="auto">
          <a:xfrm>
            <a:off x="3925888" y="1700213"/>
            <a:ext cx="4967287" cy="2863850"/>
          </a:xfrm>
          <a:prstGeom prst="rect">
            <a:avLst/>
          </a:prstGeom>
          <a:noFill/>
          <a:ln w="9525">
            <a:noFill/>
            <a:miter lim="800000"/>
            <a:headEnd/>
            <a:tailEnd/>
          </a:ln>
        </p:spPr>
      </p:pic>
      <p:sp>
        <p:nvSpPr>
          <p:cNvPr id="8199" name="Text Box 16"/>
          <p:cNvSpPr txBox="1">
            <a:spLocks noChangeArrowheads="1"/>
          </p:cNvSpPr>
          <p:nvPr/>
        </p:nvSpPr>
        <p:spPr bwMode="auto">
          <a:xfrm>
            <a:off x="5365750" y="5095875"/>
            <a:ext cx="3097213" cy="1370013"/>
          </a:xfrm>
          <a:prstGeom prst="rect">
            <a:avLst/>
          </a:prstGeom>
          <a:noFill/>
          <a:ln w="9525">
            <a:noFill/>
            <a:miter lim="800000"/>
            <a:headEnd/>
            <a:tailEnd/>
          </a:ln>
        </p:spPr>
        <p:txBody>
          <a:bodyPr>
            <a:spAutoFit/>
          </a:bodyPr>
          <a:lstStyle/>
          <a:p>
            <a:pPr>
              <a:spcBef>
                <a:spcPct val="50000"/>
              </a:spcBef>
            </a:pPr>
            <a:r>
              <a:rPr lang="en-US" sz="1200" b="1"/>
              <a:t>ogden rood's analysis of pigment chroma </a:t>
            </a:r>
            <a:r>
              <a:rPr lang="en-US" sz="1200"/>
              <a:t>showing the location of pigments more saturated than any visual mixture of the three primary colors; adapted from </a:t>
            </a:r>
            <a:r>
              <a:rPr lang="en-US" sz="1200" i="1"/>
              <a:t>Modern Chromatics</a:t>
            </a:r>
            <a:r>
              <a:rPr lang="en-US" sz="1200"/>
              <a:t> (1879) with numerical values omitted and pigment names modernized </a:t>
            </a:r>
          </a:p>
        </p:txBody>
      </p:sp>
      <p:sp>
        <p:nvSpPr>
          <p:cNvPr id="8200" name="Text Box 17"/>
          <p:cNvSpPr txBox="1">
            <a:spLocks noChangeArrowheads="1"/>
          </p:cNvSpPr>
          <p:nvPr/>
        </p:nvSpPr>
        <p:spPr bwMode="auto">
          <a:xfrm>
            <a:off x="5365750" y="4665663"/>
            <a:ext cx="2519363" cy="244475"/>
          </a:xfrm>
          <a:prstGeom prst="rect">
            <a:avLst/>
          </a:prstGeom>
          <a:noFill/>
          <a:ln w="9525">
            <a:noFill/>
            <a:miter lim="800000"/>
            <a:headEnd/>
            <a:tailEnd/>
          </a:ln>
        </p:spPr>
        <p:txBody>
          <a:bodyPr>
            <a:spAutoFit/>
          </a:bodyPr>
          <a:lstStyle/>
          <a:p>
            <a:pPr>
              <a:spcBef>
                <a:spcPct val="50000"/>
              </a:spcBef>
            </a:pPr>
            <a:r>
              <a:rPr lang="en-US" sz="1000"/>
              <a:t>www.handprint.com/HP/WCL/color6.html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Addition of light</a:t>
            </a:r>
            <a:endParaRPr lang="en-US" sz="4400">
              <a:solidFill>
                <a:schemeClr val="tx2"/>
              </a:solidFill>
            </a:endParaRPr>
          </a:p>
        </p:txBody>
      </p:sp>
      <p:sp>
        <p:nvSpPr>
          <p:cNvPr id="9219" name="Text Box 9"/>
          <p:cNvSpPr txBox="1">
            <a:spLocks noChangeArrowheads="1"/>
          </p:cNvSpPr>
          <p:nvPr/>
        </p:nvSpPr>
        <p:spPr bwMode="auto">
          <a:xfrm>
            <a:off x="2700338" y="6424613"/>
            <a:ext cx="2952750" cy="244475"/>
          </a:xfrm>
          <a:prstGeom prst="rect">
            <a:avLst/>
          </a:prstGeom>
          <a:noFill/>
          <a:ln w="9525">
            <a:noFill/>
            <a:miter lim="800000"/>
            <a:headEnd/>
            <a:tailEnd/>
          </a:ln>
        </p:spPr>
        <p:txBody>
          <a:bodyPr>
            <a:spAutoFit/>
          </a:bodyPr>
          <a:lstStyle/>
          <a:p>
            <a:pPr>
              <a:spcBef>
                <a:spcPct val="50000"/>
              </a:spcBef>
            </a:pPr>
            <a:r>
              <a:rPr lang="en-US" sz="1000"/>
              <a:t>http://www.rp-photonics.com/rgb_sources.html</a:t>
            </a:r>
          </a:p>
        </p:txBody>
      </p:sp>
      <p:sp>
        <p:nvSpPr>
          <p:cNvPr id="9220" name="Text Box 10"/>
          <p:cNvSpPr txBox="1">
            <a:spLocks noChangeArrowheads="1"/>
          </p:cNvSpPr>
          <p:nvPr/>
        </p:nvSpPr>
        <p:spPr bwMode="auto">
          <a:xfrm>
            <a:off x="2627313" y="5373688"/>
            <a:ext cx="4105275" cy="1004887"/>
          </a:xfrm>
          <a:prstGeom prst="rect">
            <a:avLst/>
          </a:prstGeom>
          <a:noFill/>
          <a:ln w="9525">
            <a:noFill/>
            <a:miter lim="800000"/>
            <a:headEnd/>
            <a:tailEnd/>
          </a:ln>
        </p:spPr>
        <p:txBody>
          <a:bodyPr>
            <a:spAutoFit/>
          </a:bodyPr>
          <a:lstStyle/>
          <a:p>
            <a:pPr>
              <a:spcBef>
                <a:spcPct val="50000"/>
              </a:spcBef>
            </a:pPr>
            <a:r>
              <a:rPr lang="en-US" sz="1200"/>
              <a:t>Monochromatic light with different wavelengths corresponds to the edge of the colored area (wavelength values in nanometers are indicated). Of course, the colors can not be correctly reproduced, because no screen and no printer can reproduce the whole range of colors. </a:t>
            </a:r>
          </a:p>
        </p:txBody>
      </p:sp>
      <p:pic>
        <p:nvPicPr>
          <p:cNvPr id="9221" name="Picture 11" descr="CIE1964"/>
          <p:cNvPicPr>
            <a:picLocks noChangeAspect="1" noChangeArrowheads="1"/>
          </p:cNvPicPr>
          <p:nvPr/>
        </p:nvPicPr>
        <p:blipFill>
          <a:blip r:embed="rId3" cstate="print"/>
          <a:srcRect/>
          <a:stretch>
            <a:fillRect/>
          </a:stretch>
        </p:blipFill>
        <p:spPr bwMode="auto">
          <a:xfrm>
            <a:off x="2700338" y="1557338"/>
            <a:ext cx="3619500" cy="3686175"/>
          </a:xfrm>
          <a:prstGeom prst="rect">
            <a:avLst/>
          </a:prstGeom>
          <a:noFill/>
          <a:ln w="9525">
            <a:noFill/>
            <a:miter lim="800000"/>
            <a:headEnd/>
            <a:tailEnd/>
          </a:ln>
        </p:spPr>
      </p:pic>
      <p:sp>
        <p:nvSpPr>
          <p:cNvPr id="9222" name="Text Box 12"/>
          <p:cNvSpPr txBox="1">
            <a:spLocks noChangeArrowheads="1"/>
          </p:cNvSpPr>
          <p:nvPr/>
        </p:nvSpPr>
        <p:spPr bwMode="auto">
          <a:xfrm>
            <a:off x="2627313" y="1268413"/>
            <a:ext cx="3743325" cy="244475"/>
          </a:xfrm>
          <a:prstGeom prst="rect">
            <a:avLst/>
          </a:prstGeom>
          <a:noFill/>
          <a:ln w="9525">
            <a:noFill/>
            <a:miter lim="800000"/>
            <a:headEnd/>
            <a:tailEnd/>
          </a:ln>
        </p:spPr>
        <p:txBody>
          <a:bodyPr>
            <a:spAutoFit/>
          </a:bodyPr>
          <a:lstStyle/>
          <a:p>
            <a:pPr>
              <a:spcBef>
                <a:spcPct val="50000"/>
              </a:spcBef>
            </a:pPr>
            <a:r>
              <a:rPr lang="en-US" sz="1000"/>
              <a:t>www.handprint.com/HP/WCL/color6.html#CIE1964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p:cNvPicPr>
            <a:picLocks noChangeAspect="1" noChangeArrowheads="1"/>
          </p:cNvPicPr>
          <p:nvPr/>
        </p:nvPicPr>
        <p:blipFill>
          <a:blip r:embed="rId3" cstate="print"/>
          <a:srcRect/>
          <a:stretch>
            <a:fillRect/>
          </a:stretch>
        </p:blipFill>
        <p:spPr bwMode="auto">
          <a:xfrm>
            <a:off x="4787900" y="2420938"/>
            <a:ext cx="971550" cy="576262"/>
          </a:xfrm>
          <a:prstGeom prst="rect">
            <a:avLst/>
          </a:prstGeom>
          <a:noFill/>
          <a:ln w="9525">
            <a:noFill/>
            <a:miter lim="800000"/>
            <a:headEnd/>
            <a:tailEnd/>
          </a:ln>
        </p:spPr>
      </p:pic>
      <p:pic>
        <p:nvPicPr>
          <p:cNvPr id="10243" name="Picture 25" descr="A sketch by Newton of one of his prism experiments.">
            <a:hlinkClick r:id="rId4"/>
          </p:cNvPr>
          <p:cNvPicPr>
            <a:picLocks noChangeAspect="1" noChangeArrowheads="1"/>
          </p:cNvPicPr>
          <p:nvPr/>
        </p:nvPicPr>
        <p:blipFill>
          <a:blip r:embed="rId5" cstate="print"/>
          <a:srcRect/>
          <a:stretch>
            <a:fillRect/>
          </a:stretch>
        </p:blipFill>
        <p:spPr bwMode="auto">
          <a:xfrm>
            <a:off x="900113" y="2781300"/>
            <a:ext cx="2808287" cy="1692275"/>
          </a:xfrm>
          <a:prstGeom prst="rect">
            <a:avLst/>
          </a:prstGeom>
          <a:noFill/>
          <a:ln w="9525">
            <a:noFill/>
            <a:miter lim="800000"/>
            <a:headEnd/>
            <a:tailEnd/>
          </a:ln>
        </p:spPr>
      </p:pic>
      <p:sp>
        <p:nvSpPr>
          <p:cNvPr id="10244" name="Rectangle 2"/>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r>
              <a:rPr lang="nl-NL" sz="4400">
                <a:solidFill>
                  <a:schemeClr val="tx2"/>
                </a:solidFill>
              </a:rPr>
              <a:t>Measurement of light</a:t>
            </a:r>
            <a:endParaRPr lang="en-US" sz="4400">
              <a:solidFill>
                <a:schemeClr val="tx2"/>
              </a:solidFill>
            </a:endParaRPr>
          </a:p>
        </p:txBody>
      </p:sp>
      <p:sp>
        <p:nvSpPr>
          <p:cNvPr id="10245" name="Text Box 3"/>
          <p:cNvSpPr txBox="1">
            <a:spLocks noChangeArrowheads="1"/>
          </p:cNvSpPr>
          <p:nvPr/>
        </p:nvSpPr>
        <p:spPr bwMode="auto">
          <a:xfrm>
            <a:off x="6443663" y="2205038"/>
            <a:ext cx="1728787" cy="549275"/>
          </a:xfrm>
          <a:prstGeom prst="rect">
            <a:avLst/>
          </a:prstGeom>
          <a:noFill/>
          <a:ln w="9525">
            <a:noFill/>
            <a:miter lim="800000"/>
            <a:headEnd/>
            <a:tailEnd/>
          </a:ln>
        </p:spPr>
        <p:txBody>
          <a:bodyPr>
            <a:spAutoFit/>
          </a:bodyPr>
          <a:lstStyle/>
          <a:p>
            <a:pPr>
              <a:spcBef>
                <a:spcPct val="50000"/>
              </a:spcBef>
            </a:pPr>
            <a:r>
              <a:rPr lang="en-US" sz="1000"/>
              <a:t>commons.wikimedia.org/wiki/File:CIE_1931_Luminosity.png</a:t>
            </a:r>
          </a:p>
        </p:txBody>
      </p:sp>
      <p:sp>
        <p:nvSpPr>
          <p:cNvPr id="10246" name="Text Box 6"/>
          <p:cNvSpPr txBox="1">
            <a:spLocks noChangeArrowheads="1"/>
          </p:cNvSpPr>
          <p:nvPr/>
        </p:nvSpPr>
        <p:spPr bwMode="auto">
          <a:xfrm>
            <a:off x="2627313" y="1268413"/>
            <a:ext cx="3743325" cy="244475"/>
          </a:xfrm>
          <a:prstGeom prst="rect">
            <a:avLst/>
          </a:prstGeom>
          <a:noFill/>
          <a:ln w="9525">
            <a:noFill/>
            <a:miter lim="800000"/>
            <a:headEnd/>
            <a:tailEnd/>
          </a:ln>
        </p:spPr>
        <p:txBody>
          <a:bodyPr>
            <a:spAutoFit/>
          </a:bodyPr>
          <a:lstStyle/>
          <a:p>
            <a:pPr>
              <a:spcBef>
                <a:spcPct val="50000"/>
              </a:spcBef>
            </a:pPr>
            <a:r>
              <a:rPr lang="en-US" sz="1000"/>
              <a:t>www.handprint.com/HP/WCL/color6.html#CIE1964</a:t>
            </a:r>
          </a:p>
        </p:txBody>
      </p:sp>
      <p:sp>
        <p:nvSpPr>
          <p:cNvPr id="10247" name="Text Box 7"/>
          <p:cNvSpPr txBox="1">
            <a:spLocks noChangeArrowheads="1"/>
          </p:cNvSpPr>
          <p:nvPr/>
        </p:nvSpPr>
        <p:spPr bwMode="auto">
          <a:xfrm>
            <a:off x="827088" y="1844675"/>
            <a:ext cx="8316912" cy="779463"/>
          </a:xfrm>
          <a:prstGeom prst="rect">
            <a:avLst/>
          </a:prstGeom>
          <a:noFill/>
          <a:ln w="9525">
            <a:noFill/>
            <a:miter lim="800000"/>
            <a:headEnd/>
            <a:tailEnd/>
          </a:ln>
        </p:spPr>
        <p:txBody>
          <a:bodyPr>
            <a:spAutoFit/>
          </a:bodyPr>
          <a:lstStyle/>
          <a:p>
            <a:pPr>
              <a:spcBef>
                <a:spcPct val="50000"/>
              </a:spcBef>
              <a:buFontTx/>
              <a:buChar char="•"/>
            </a:pPr>
            <a:r>
              <a:rPr lang="en-US"/>
              <a:t> Luminous intensity [Candela, cd, =</a:t>
            </a:r>
            <a:r>
              <a:rPr lang="en-US" sz="1600"/>
              <a:t>1 ⁄ 683</a:t>
            </a:r>
            <a:r>
              <a:rPr lang="en-US"/>
              <a:t> Wattt per steradean]</a:t>
            </a:r>
          </a:p>
          <a:p>
            <a:pPr>
              <a:spcBef>
                <a:spcPct val="50000"/>
              </a:spcBef>
              <a:buFontTx/>
              <a:buChar char="•"/>
            </a:pPr>
            <a:r>
              <a:rPr lang="nl-NL"/>
              <a:t> Luminous flux (Lumen, lm)</a:t>
            </a:r>
          </a:p>
        </p:txBody>
      </p:sp>
      <p:pic>
        <p:nvPicPr>
          <p:cNvPr id="10248" name="Picture 9" descr="File:CIE 1931 Luminosity.png">
            <a:hlinkClick r:id="rId6"/>
          </p:cNvPr>
          <p:cNvPicPr>
            <a:picLocks noChangeAspect="1" noChangeArrowheads="1"/>
          </p:cNvPicPr>
          <p:nvPr/>
        </p:nvPicPr>
        <p:blipFill>
          <a:blip r:embed="rId7" cstate="print"/>
          <a:srcRect/>
          <a:stretch>
            <a:fillRect/>
          </a:stretch>
        </p:blipFill>
        <p:spPr bwMode="auto">
          <a:xfrm>
            <a:off x="6013450" y="2781300"/>
            <a:ext cx="2657475" cy="1993900"/>
          </a:xfrm>
          <a:prstGeom prst="rect">
            <a:avLst/>
          </a:prstGeom>
          <a:noFill/>
          <a:ln w="9525">
            <a:noFill/>
            <a:miter lim="800000"/>
            <a:headEnd/>
            <a:tailEnd/>
          </a:ln>
        </p:spPr>
      </p:pic>
      <p:sp>
        <p:nvSpPr>
          <p:cNvPr id="10249" name="Line 10"/>
          <p:cNvSpPr>
            <a:spLocks noChangeShapeType="1"/>
          </p:cNvSpPr>
          <p:nvPr/>
        </p:nvSpPr>
        <p:spPr bwMode="auto">
          <a:xfrm>
            <a:off x="7308850" y="2060575"/>
            <a:ext cx="863600" cy="0"/>
          </a:xfrm>
          <a:prstGeom prst="line">
            <a:avLst/>
          </a:prstGeom>
          <a:noFill/>
          <a:ln w="9525">
            <a:solidFill>
              <a:schemeClr val="tx1"/>
            </a:solidFill>
            <a:round/>
            <a:headEnd/>
            <a:tailEnd/>
          </a:ln>
        </p:spPr>
        <p:txBody>
          <a:bodyPr/>
          <a:lstStyle/>
          <a:p>
            <a:endParaRPr lang="en-US"/>
          </a:p>
        </p:txBody>
      </p:sp>
      <p:sp>
        <p:nvSpPr>
          <p:cNvPr id="10250" name="Line 12"/>
          <p:cNvSpPr>
            <a:spLocks noChangeShapeType="1"/>
          </p:cNvSpPr>
          <p:nvPr/>
        </p:nvSpPr>
        <p:spPr bwMode="auto">
          <a:xfrm flipH="1">
            <a:off x="8172450" y="2060575"/>
            <a:ext cx="0" cy="647700"/>
          </a:xfrm>
          <a:prstGeom prst="line">
            <a:avLst/>
          </a:prstGeom>
          <a:noFill/>
          <a:ln w="9525">
            <a:solidFill>
              <a:schemeClr val="tx1"/>
            </a:solidFill>
            <a:round/>
            <a:headEnd/>
            <a:tailEnd type="triangle" w="med" len="med"/>
          </a:ln>
        </p:spPr>
        <p:txBody>
          <a:bodyPr/>
          <a:lstStyle/>
          <a:p>
            <a:endParaRPr lang="en-US"/>
          </a:p>
        </p:txBody>
      </p:sp>
      <p:sp>
        <p:nvSpPr>
          <p:cNvPr id="10251" name="Text Box 13"/>
          <p:cNvSpPr txBox="1">
            <a:spLocks noChangeArrowheads="1"/>
          </p:cNvSpPr>
          <p:nvPr/>
        </p:nvSpPr>
        <p:spPr bwMode="auto">
          <a:xfrm>
            <a:off x="7812088" y="1989138"/>
            <a:ext cx="1008062" cy="366712"/>
          </a:xfrm>
          <a:prstGeom prst="rect">
            <a:avLst/>
          </a:prstGeom>
          <a:noFill/>
          <a:ln w="9525">
            <a:noFill/>
            <a:miter lim="800000"/>
            <a:headEnd/>
            <a:tailEnd/>
          </a:ln>
        </p:spPr>
        <p:txBody>
          <a:bodyPr>
            <a:spAutoFit/>
          </a:bodyPr>
          <a:lstStyle/>
          <a:p>
            <a:pPr>
              <a:spcBef>
                <a:spcPct val="50000"/>
              </a:spcBef>
            </a:pPr>
            <a:r>
              <a:rPr lang="en-US">
                <a:cs typeface="Arial" charset="0"/>
              </a:rPr>
              <a:t>×</a:t>
            </a:r>
          </a:p>
        </p:txBody>
      </p:sp>
      <p:sp>
        <p:nvSpPr>
          <p:cNvPr id="10252" name="Line 14"/>
          <p:cNvSpPr>
            <a:spLocks noChangeShapeType="1"/>
          </p:cNvSpPr>
          <p:nvPr/>
        </p:nvSpPr>
        <p:spPr bwMode="auto">
          <a:xfrm flipH="1">
            <a:off x="5797550" y="2997200"/>
            <a:ext cx="358775" cy="0"/>
          </a:xfrm>
          <a:prstGeom prst="line">
            <a:avLst/>
          </a:prstGeom>
          <a:noFill/>
          <a:ln w="9525">
            <a:solidFill>
              <a:schemeClr val="tx1"/>
            </a:solidFill>
            <a:round/>
            <a:headEnd/>
            <a:tailEnd/>
          </a:ln>
        </p:spPr>
        <p:txBody>
          <a:bodyPr/>
          <a:lstStyle/>
          <a:p>
            <a:endParaRPr lang="en-US"/>
          </a:p>
        </p:txBody>
      </p:sp>
      <p:sp>
        <p:nvSpPr>
          <p:cNvPr id="10253" name="Line 15"/>
          <p:cNvSpPr>
            <a:spLocks noChangeShapeType="1"/>
          </p:cNvSpPr>
          <p:nvPr/>
        </p:nvSpPr>
        <p:spPr bwMode="auto">
          <a:xfrm flipV="1">
            <a:off x="5797550" y="2420938"/>
            <a:ext cx="0" cy="576262"/>
          </a:xfrm>
          <a:prstGeom prst="line">
            <a:avLst/>
          </a:prstGeom>
          <a:noFill/>
          <a:ln w="9525">
            <a:solidFill>
              <a:schemeClr val="tx1"/>
            </a:solidFill>
            <a:round/>
            <a:headEnd/>
            <a:tailEnd/>
          </a:ln>
        </p:spPr>
        <p:txBody>
          <a:bodyPr/>
          <a:lstStyle/>
          <a:p>
            <a:endParaRPr lang="en-US"/>
          </a:p>
        </p:txBody>
      </p:sp>
      <p:sp>
        <p:nvSpPr>
          <p:cNvPr id="10254" name="Line 16"/>
          <p:cNvSpPr>
            <a:spLocks noChangeShapeType="1"/>
          </p:cNvSpPr>
          <p:nvPr/>
        </p:nvSpPr>
        <p:spPr bwMode="auto">
          <a:xfrm flipH="1">
            <a:off x="3851275" y="2420938"/>
            <a:ext cx="1946275" cy="0"/>
          </a:xfrm>
          <a:prstGeom prst="line">
            <a:avLst/>
          </a:prstGeom>
          <a:noFill/>
          <a:ln w="9525">
            <a:solidFill>
              <a:schemeClr val="tx1"/>
            </a:solidFill>
            <a:round/>
            <a:headEnd/>
            <a:tailEnd type="triangle" w="med" len="med"/>
          </a:ln>
        </p:spPr>
        <p:txBody>
          <a:bodyPr/>
          <a:lstStyle/>
          <a:p>
            <a:endParaRPr lang="en-US"/>
          </a:p>
        </p:txBody>
      </p:sp>
      <p:pic>
        <p:nvPicPr>
          <p:cNvPr id="10255" name="Picture 18" descr="Freud"/>
          <p:cNvPicPr>
            <a:picLocks noChangeAspect="1" noChangeArrowheads="1"/>
          </p:cNvPicPr>
          <p:nvPr/>
        </p:nvPicPr>
        <p:blipFill>
          <a:blip r:embed="rId8" cstate="print"/>
          <a:srcRect/>
          <a:stretch>
            <a:fillRect/>
          </a:stretch>
        </p:blipFill>
        <p:spPr bwMode="auto">
          <a:xfrm>
            <a:off x="16338550" y="2268538"/>
            <a:ext cx="536575" cy="654050"/>
          </a:xfrm>
          <a:prstGeom prst="rect">
            <a:avLst/>
          </a:prstGeom>
          <a:noFill/>
          <a:ln w="9525">
            <a:noFill/>
            <a:miter lim="800000"/>
            <a:headEnd/>
            <a:tailEnd/>
          </a:ln>
        </p:spPr>
      </p:pic>
      <p:pic>
        <p:nvPicPr>
          <p:cNvPr id="10256" name="Picture 22" descr="aq6370_1"/>
          <p:cNvPicPr>
            <a:picLocks noChangeAspect="1" noChangeArrowheads="1"/>
          </p:cNvPicPr>
          <p:nvPr/>
        </p:nvPicPr>
        <p:blipFill>
          <a:blip r:embed="rId9" cstate="print"/>
          <a:srcRect/>
          <a:stretch>
            <a:fillRect/>
          </a:stretch>
        </p:blipFill>
        <p:spPr bwMode="auto">
          <a:xfrm>
            <a:off x="1547813" y="4006850"/>
            <a:ext cx="4392612" cy="2460625"/>
          </a:xfrm>
          <a:prstGeom prst="rect">
            <a:avLst/>
          </a:prstGeom>
          <a:noFill/>
          <a:ln w="9525">
            <a:noFill/>
            <a:miter lim="800000"/>
            <a:headEnd/>
            <a:tailEnd/>
          </a:ln>
        </p:spPr>
      </p:pic>
      <p:sp>
        <p:nvSpPr>
          <p:cNvPr id="10257" name="Text Box 23"/>
          <p:cNvSpPr txBox="1">
            <a:spLocks noChangeArrowheads="1"/>
          </p:cNvSpPr>
          <p:nvPr/>
        </p:nvSpPr>
        <p:spPr bwMode="auto">
          <a:xfrm>
            <a:off x="1476375" y="6467475"/>
            <a:ext cx="4824413" cy="274638"/>
          </a:xfrm>
          <a:prstGeom prst="rect">
            <a:avLst/>
          </a:prstGeom>
          <a:noFill/>
          <a:ln w="9525">
            <a:noFill/>
            <a:miter lim="800000"/>
            <a:headEnd/>
            <a:tailEnd/>
          </a:ln>
        </p:spPr>
        <p:txBody>
          <a:bodyPr>
            <a:spAutoFit/>
          </a:bodyPr>
          <a:lstStyle/>
          <a:p>
            <a:pPr>
              <a:spcBef>
                <a:spcPct val="50000"/>
              </a:spcBef>
            </a:pPr>
            <a:r>
              <a:rPr lang="en-US" sz="1200"/>
              <a:t>tmi.yokogawa.com/files/uploaded/BUAQ6370SR_01EN_4.pdf</a:t>
            </a:r>
          </a:p>
        </p:txBody>
      </p:sp>
      <p:pic>
        <p:nvPicPr>
          <p:cNvPr id="10258" name="Picture 27"/>
          <p:cNvPicPr>
            <a:picLocks noChangeAspect="1" noChangeArrowheads="1"/>
          </p:cNvPicPr>
          <p:nvPr/>
        </p:nvPicPr>
        <p:blipFill>
          <a:blip r:embed="rId10" cstate="print"/>
          <a:srcRect/>
          <a:stretch>
            <a:fillRect/>
          </a:stretch>
        </p:blipFill>
        <p:spPr bwMode="auto">
          <a:xfrm>
            <a:off x="8243888" y="2060575"/>
            <a:ext cx="369887" cy="62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1327</Words>
  <Application>Microsoft Office PowerPoint</Application>
  <PresentationFormat>On-screen Show (4:3)</PresentationFormat>
  <Paragraphs>172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Color theory Light and Color</vt:lpstr>
      <vt:lpstr>Aspects of color</vt:lpstr>
      <vt:lpstr>Light</vt:lpstr>
      <vt:lpstr>Production of light</vt:lpstr>
      <vt:lpstr>Subtraction of light</vt:lpstr>
      <vt:lpstr>Addition of light</vt:lpstr>
      <vt:lpstr>Slide 7</vt:lpstr>
      <vt:lpstr>Slide 8</vt:lpstr>
      <vt:lpstr>Slide 9</vt:lpstr>
      <vt:lpstr>Color</vt:lpstr>
      <vt:lpstr>Sensitivity of color receptors</vt:lpstr>
      <vt:lpstr>Sensitivity of color receptors</vt:lpstr>
      <vt:lpstr>Slide 13</vt:lpstr>
      <vt:lpstr>Opposition of colors</vt:lpstr>
      <vt:lpstr>Slide 15</vt:lpstr>
      <vt:lpstr>Slide 16</vt:lpstr>
      <vt:lpstr>Distance between colors</vt:lpstr>
      <vt:lpstr>Constancy of color </vt:lpstr>
      <vt:lpstr>Measurement of (reflective) color (1)</vt:lpstr>
      <vt:lpstr>Measurement of (reflective) color (2)</vt:lpstr>
      <vt:lpstr>Slide 21</vt:lpstr>
      <vt:lpstr>Slide 22</vt:lpstr>
      <vt:lpstr>Slide 23</vt:lpstr>
      <vt:lpstr>Slide 24</vt:lpstr>
      <vt:lpstr>Slide 25</vt:lpstr>
      <vt:lpstr>Slide 26</vt:lpstr>
    </vt:vector>
  </TitlesOfParts>
  <Company>TU/e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Student</dc:creator>
  <cp:lastModifiedBy>lfeijs</cp:lastModifiedBy>
  <cp:revision>13</cp:revision>
  <dcterms:created xsi:type="dcterms:W3CDTF">2010-11-06T08:33:25Z</dcterms:created>
  <dcterms:modified xsi:type="dcterms:W3CDTF">2011-11-20T01:04:42Z</dcterms:modified>
</cp:coreProperties>
</file>