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 id="2147483654" r:id="rId2"/>
    <p:sldMasterId id="2147483656" r:id="rId3"/>
  </p:sldMasterIdLst>
  <p:notesMasterIdLst>
    <p:notesMasterId r:id="rId39"/>
  </p:notesMasterIdLst>
  <p:sldIdLst>
    <p:sldId id="423" r:id="rId4"/>
    <p:sldId id="637" r:id="rId5"/>
    <p:sldId id="603" r:id="rId6"/>
    <p:sldId id="614" r:id="rId7"/>
    <p:sldId id="615" r:id="rId8"/>
    <p:sldId id="616" r:id="rId9"/>
    <p:sldId id="617" r:id="rId10"/>
    <p:sldId id="604" r:id="rId11"/>
    <p:sldId id="618" r:id="rId12"/>
    <p:sldId id="619" r:id="rId13"/>
    <p:sldId id="620" r:id="rId14"/>
    <p:sldId id="605" r:id="rId15"/>
    <p:sldId id="622" r:id="rId16"/>
    <p:sldId id="623" r:id="rId17"/>
    <p:sldId id="606" r:id="rId18"/>
    <p:sldId id="624" r:id="rId19"/>
    <p:sldId id="625" r:id="rId20"/>
    <p:sldId id="607" r:id="rId21"/>
    <p:sldId id="631" r:id="rId22"/>
    <p:sldId id="632" r:id="rId23"/>
    <p:sldId id="633" r:id="rId24"/>
    <p:sldId id="630" r:id="rId25"/>
    <p:sldId id="641" r:id="rId26"/>
    <p:sldId id="642" r:id="rId27"/>
    <p:sldId id="640" r:id="rId28"/>
    <p:sldId id="629" r:id="rId29"/>
    <p:sldId id="628" r:id="rId30"/>
    <p:sldId id="610" r:id="rId31"/>
    <p:sldId id="627" r:id="rId32"/>
    <p:sldId id="611" r:id="rId33"/>
    <p:sldId id="613" r:id="rId34"/>
    <p:sldId id="638" r:id="rId35"/>
    <p:sldId id="634" r:id="rId36"/>
    <p:sldId id="639" r:id="rId37"/>
    <p:sldId id="636" r:id="rId38"/>
  </p:sldIdLst>
  <p:sldSz cx="9144000" cy="6858000" type="screen4x3"/>
  <p:notesSz cx="7315200" cy="9601200"/>
  <p:defaultTextStyle>
    <a:defPPr>
      <a:defRPr lang="nl-NL"/>
    </a:defPPr>
    <a:lvl1pPr algn="l" rtl="0" fontAlgn="base">
      <a:spcBef>
        <a:spcPct val="0"/>
      </a:spcBef>
      <a:spcAft>
        <a:spcPct val="0"/>
      </a:spcAft>
      <a:defRPr kern="1200">
        <a:solidFill>
          <a:schemeClr val="tx1"/>
        </a:solidFill>
        <a:latin typeface="Courier New" pitchFamily="49" charset="0"/>
        <a:ea typeface="+mn-ea"/>
        <a:cs typeface="Arial" charset="0"/>
      </a:defRPr>
    </a:lvl1pPr>
    <a:lvl2pPr marL="457200" algn="l" rtl="0" fontAlgn="base">
      <a:spcBef>
        <a:spcPct val="0"/>
      </a:spcBef>
      <a:spcAft>
        <a:spcPct val="0"/>
      </a:spcAft>
      <a:defRPr kern="1200">
        <a:solidFill>
          <a:schemeClr val="tx1"/>
        </a:solidFill>
        <a:latin typeface="Courier New" pitchFamily="49" charset="0"/>
        <a:ea typeface="+mn-ea"/>
        <a:cs typeface="Arial" charset="0"/>
      </a:defRPr>
    </a:lvl2pPr>
    <a:lvl3pPr marL="914400" algn="l" rtl="0" fontAlgn="base">
      <a:spcBef>
        <a:spcPct val="0"/>
      </a:spcBef>
      <a:spcAft>
        <a:spcPct val="0"/>
      </a:spcAft>
      <a:defRPr kern="1200">
        <a:solidFill>
          <a:schemeClr val="tx1"/>
        </a:solidFill>
        <a:latin typeface="Courier New" pitchFamily="49" charset="0"/>
        <a:ea typeface="+mn-ea"/>
        <a:cs typeface="Arial" charset="0"/>
      </a:defRPr>
    </a:lvl3pPr>
    <a:lvl4pPr marL="1371600" algn="l" rtl="0" fontAlgn="base">
      <a:spcBef>
        <a:spcPct val="0"/>
      </a:spcBef>
      <a:spcAft>
        <a:spcPct val="0"/>
      </a:spcAft>
      <a:defRPr kern="1200">
        <a:solidFill>
          <a:schemeClr val="tx1"/>
        </a:solidFill>
        <a:latin typeface="Courier New" pitchFamily="49" charset="0"/>
        <a:ea typeface="+mn-ea"/>
        <a:cs typeface="Arial" charset="0"/>
      </a:defRPr>
    </a:lvl4pPr>
    <a:lvl5pPr marL="1828800" algn="l" rtl="0" fontAlgn="base">
      <a:spcBef>
        <a:spcPct val="0"/>
      </a:spcBef>
      <a:spcAft>
        <a:spcPct val="0"/>
      </a:spcAft>
      <a:defRPr kern="1200">
        <a:solidFill>
          <a:schemeClr val="tx1"/>
        </a:solidFill>
        <a:latin typeface="Courier New" pitchFamily="49" charset="0"/>
        <a:ea typeface="+mn-ea"/>
        <a:cs typeface="Arial" charset="0"/>
      </a:defRPr>
    </a:lvl5pPr>
    <a:lvl6pPr marL="2286000" algn="l" defTabSz="914400" rtl="0" eaLnBrk="1" latinLnBrk="0" hangingPunct="1">
      <a:defRPr kern="1200">
        <a:solidFill>
          <a:schemeClr val="tx1"/>
        </a:solidFill>
        <a:latin typeface="Courier New" pitchFamily="49" charset="0"/>
        <a:ea typeface="+mn-ea"/>
        <a:cs typeface="Arial" charset="0"/>
      </a:defRPr>
    </a:lvl6pPr>
    <a:lvl7pPr marL="2743200" algn="l" defTabSz="914400" rtl="0" eaLnBrk="1" latinLnBrk="0" hangingPunct="1">
      <a:defRPr kern="1200">
        <a:solidFill>
          <a:schemeClr val="tx1"/>
        </a:solidFill>
        <a:latin typeface="Courier New" pitchFamily="49" charset="0"/>
        <a:ea typeface="+mn-ea"/>
        <a:cs typeface="Arial" charset="0"/>
      </a:defRPr>
    </a:lvl7pPr>
    <a:lvl8pPr marL="3200400" algn="l" defTabSz="914400" rtl="0" eaLnBrk="1" latinLnBrk="0" hangingPunct="1">
      <a:defRPr kern="1200">
        <a:solidFill>
          <a:schemeClr val="tx1"/>
        </a:solidFill>
        <a:latin typeface="Courier New" pitchFamily="49" charset="0"/>
        <a:ea typeface="+mn-ea"/>
        <a:cs typeface="Arial" charset="0"/>
      </a:defRPr>
    </a:lvl8pPr>
    <a:lvl9pPr marL="3657600" algn="l" defTabSz="914400" rtl="0" eaLnBrk="1" latinLnBrk="0" hangingPunct="1">
      <a:defRPr kern="1200">
        <a:solidFill>
          <a:schemeClr val="tx1"/>
        </a:solidFill>
        <a:latin typeface="Courier New" pitchFamily="49"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a:srgbClr val="4D4D4D"/>
    <a:srgbClr val="5D2757"/>
    <a:srgbClr val="B2B2B2"/>
    <a:srgbClr val="FFCC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332" autoAdjust="0"/>
  </p:normalViewPr>
  <p:slideViewPr>
    <p:cSldViewPr>
      <p:cViewPr>
        <p:scale>
          <a:sx n="90" d="100"/>
          <a:sy n="90" d="100"/>
        </p:scale>
        <p:origin x="-786" y="-426"/>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ext uri="{91240B29-F687-4F45-9708-019B960494DF}"/>
          </a:extLst>
        </p:spPr>
        <p:txBody>
          <a:bodyPr vert="horz" wrap="square" lIns="96661" tIns="48331" rIns="96661" bIns="48331" numCol="1" anchor="t"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a:noFill/>
          </a:ln>
          <a:extLst>
            <a:ext uri="{909E8E84-426E-40DD-AFC4-6F175D3DCCD1}"/>
            <a:ext uri="{91240B29-F687-4F45-9708-019B960494DF}"/>
          </a:extLst>
        </p:spPr>
        <p:txBody>
          <a:bodyPr vert="horz" wrap="square" lIns="96661" tIns="48331" rIns="96661" bIns="48331" numCol="1" anchor="t" anchorCtr="0" compatLnSpc="1">
            <a:prstTxWarp prst="textNoShape">
              <a:avLst/>
            </a:prstTxWarp>
          </a:bodyPr>
          <a:lstStyle>
            <a:lvl1pPr algn="r" defTabSz="966788">
              <a:defRPr sz="13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a:noFill/>
          </a:ln>
          <a:extLst>
            <a:ext uri="{909E8E84-426E-40DD-AFC4-6F175D3DCCD1}"/>
            <a:ext uri="{91240B29-F687-4F45-9708-019B960494DF}"/>
          </a:extLst>
        </p:spPr>
        <p:txBody>
          <a:bodyPr vert="horz" wrap="square" lIns="96661" tIns="48331" rIns="96661" bIns="48331"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a:noFill/>
          </a:ln>
          <a:extLst>
            <a:ext uri="{909E8E84-426E-40DD-AFC4-6F175D3DCCD1}"/>
            <a:ext uri="{91240B29-F687-4F45-9708-019B960494DF}"/>
          </a:extLst>
        </p:spPr>
        <p:txBody>
          <a:bodyPr vert="horz" wrap="square" lIns="96661" tIns="48331" rIns="96661" bIns="48331" numCol="1" anchor="b"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a:noFill/>
          </a:ln>
          <a:extLst>
            <a:ext uri="{909E8E84-426E-40DD-AFC4-6F175D3DCCD1}"/>
            <a:ext uri="{91240B29-F687-4F45-9708-019B960494DF}"/>
          </a:extLst>
        </p:spPr>
        <p:txBody>
          <a:bodyPr vert="horz" wrap="square" lIns="96661" tIns="48331" rIns="96661" bIns="48331" numCol="1" anchor="b" anchorCtr="0" compatLnSpc="1">
            <a:prstTxWarp prst="textNoShape">
              <a:avLst/>
            </a:prstTxWarp>
          </a:bodyPr>
          <a:lstStyle>
            <a:lvl1pPr algn="r" defTabSz="966788">
              <a:defRPr sz="1300">
                <a:latin typeface="Arial" charset="0"/>
                <a:cs typeface="+mn-cs"/>
              </a:defRPr>
            </a:lvl1pPr>
          </a:lstStyle>
          <a:p>
            <a:pPr>
              <a:defRPr/>
            </a:pPr>
            <a:fld id="{3A6396CC-B4B4-4866-8FF1-EDC68BC2454A}"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eaLnBrk="1" hangingPunct="1"/>
            <a:endParaRPr lang="en-US" altLang="en-US" smtClean="0"/>
          </a:p>
        </p:txBody>
      </p:sp>
      <p:sp>
        <p:nvSpPr>
          <p:cNvPr id="24580" name="Slide Number Placeholder 3"/>
          <p:cNvSpPr>
            <a:spLocks noGrp="1"/>
          </p:cNvSpPr>
          <p:nvPr>
            <p:ph type="sldNum" sz="quarter" idx="5"/>
          </p:nvPr>
        </p:nvSpPr>
        <p:spPr>
          <a:noFill/>
          <a:ln>
            <a:miter lim="800000"/>
            <a:headEnd/>
            <a:tailEnd/>
          </a:ln>
        </p:spPr>
        <p:txBody>
          <a:bodyPr/>
          <a:lstStyle/>
          <a:p>
            <a:fld id="{79AE7B64-9CF4-481C-9C76-B0A850ABCB77}" type="slidenum">
              <a:rPr lang="nl-NL" altLang="en-US" smtClean="0"/>
              <a:pPr/>
              <a:t>0</a:t>
            </a:fld>
            <a:endParaRPr lang="nl-NL"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9</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10</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11</a:t>
            </a:fld>
            <a:endParaRPr lang="nl-NL"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12</a:t>
            </a:fld>
            <a:endParaRPr lang="nl-NL"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13</a:t>
            </a:fld>
            <a:endParaRPr lang="nl-NL"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14</a:t>
            </a:fld>
            <a:endParaRPr lang="nl-NL"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15</a:t>
            </a:fld>
            <a:endParaRPr lang="nl-NL"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16</a:t>
            </a:fld>
            <a:endParaRPr lang="nl-NL"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17</a:t>
            </a:fld>
            <a:endParaRPr lang="nl-NL"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18</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a:ln>
            <a:miter lim="800000"/>
            <a:headEnd/>
            <a:tailEnd/>
          </a:ln>
        </p:spPr>
        <p:txBody>
          <a:bodyPr/>
          <a:lstStyle/>
          <a:p>
            <a:fld id="{9B0E6680-34AD-4971-A855-A6212C7185AE}" type="slidenum">
              <a:rPr lang="nl-NL" altLang="en-US" smtClean="0"/>
              <a:pPr/>
              <a:t>1</a:t>
            </a:fld>
            <a:endParaRPr lang="nl-NL"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19</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20</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21</a:t>
            </a:fld>
            <a:endParaRPr lang="nl-NL"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22</a:t>
            </a:fld>
            <a:endParaRPr lang="nl-NL"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23</a:t>
            </a:fld>
            <a:endParaRPr lang="nl-NL"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24</a:t>
            </a:fld>
            <a:endParaRPr lang="nl-NL"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25</a:t>
            </a:fld>
            <a:endParaRPr lang="nl-NL"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26</a:t>
            </a:fld>
            <a:endParaRPr lang="nl-NL"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27</a:t>
            </a:fld>
            <a:endParaRPr lang="nl-NL"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28</a:t>
            </a:fld>
            <a:endParaRPr lang="nl-NL"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a:t>
            </a:fld>
            <a:endParaRPr lang="nl-NL"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29</a:t>
            </a:fld>
            <a:endParaRPr lang="nl-NL"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30</a:t>
            </a:fld>
            <a:endParaRPr lang="nl-NL"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31</a:t>
            </a:fld>
            <a:endParaRPr lang="nl-NL"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32</a:t>
            </a:fld>
            <a:endParaRPr lang="nl-NL"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a:ln>
            <a:miter lim="800000"/>
            <a:headEnd/>
            <a:tailEnd/>
          </a:ln>
        </p:spPr>
        <p:txBody>
          <a:bodyPr/>
          <a:lstStyle/>
          <a:p>
            <a:fld id="{9B0E6680-34AD-4971-A855-A6212C7185AE}" type="slidenum">
              <a:rPr lang="nl-NL" altLang="en-US" smtClean="0"/>
              <a:pPr/>
              <a:t>33</a:t>
            </a:fld>
            <a:endParaRPr lang="nl-NL"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a:ln>
            <a:miter lim="800000"/>
            <a:headEnd/>
            <a:tailEnd/>
          </a:ln>
        </p:spPr>
        <p:txBody>
          <a:bodyPr/>
          <a:lstStyle/>
          <a:p>
            <a:fld id="{9B0E6680-34AD-4971-A855-A6212C7185AE}" type="slidenum">
              <a:rPr lang="nl-NL" altLang="en-US" smtClean="0"/>
              <a:pPr/>
              <a:t>34</a:t>
            </a:fld>
            <a:endParaRPr lang="nl-NL"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3</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4</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5</a:t>
            </a:fld>
            <a:endParaRPr lang="nl-N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6</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a:ln>
            <a:miter lim="800000"/>
            <a:headEnd/>
            <a:tailEnd/>
          </a:ln>
        </p:spPr>
        <p:txBody>
          <a:bodyPr/>
          <a:lstStyle/>
          <a:p>
            <a:fld id="{321FCAAB-26E7-403A-B937-DA8B5A2E834C}" type="slidenum">
              <a:rPr lang="nl-NL" altLang="en-US" smtClean="0"/>
              <a:pPr/>
              <a:t>7</a:t>
            </a:fld>
            <a:endParaRPr lang="nl-NL"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6396CC-B4B4-4866-8FF1-EDC68BC2454A}" type="slidenum">
              <a:rPr lang="nl-NL" smtClean="0"/>
              <a:pPr>
                <a:defRPr/>
              </a:pPr>
              <a:t>8</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lstStyle>
            <a:lvl1pPr>
              <a:defRPr/>
            </a:lvl1pPr>
          </a:lstStyle>
          <a:p>
            <a:r>
              <a:rPr lang="en-US" smtClean="0"/>
              <a:t>Click to edit Master title style</a:t>
            </a:r>
            <a:endParaRPr lang="nl-NL"/>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nl-NL"/>
              <a:t>/ name of department</a:t>
            </a:r>
          </a:p>
        </p:txBody>
      </p:sp>
      <p:sp>
        <p:nvSpPr>
          <p:cNvPr id="5" name="Slide Number Placeholder 4"/>
          <p:cNvSpPr>
            <a:spLocks noGrp="1"/>
          </p:cNvSpPr>
          <p:nvPr>
            <p:ph type="sldNum" sz="quarter" idx="11"/>
          </p:nvPr>
        </p:nvSpPr>
        <p:spPr/>
        <p:txBody>
          <a:bodyPr/>
          <a:lstStyle>
            <a:lvl1pPr>
              <a:defRPr/>
            </a:lvl1pPr>
          </a:lstStyle>
          <a:p>
            <a:pPr>
              <a:defRPr/>
            </a:pPr>
            <a:r>
              <a:rPr lang="nl-NL"/>
              <a:t>PAGE </a:t>
            </a:r>
            <a:fld id="{63A8858F-A1DC-4ED8-B451-0EB9C1A6E0A0}" type="slidenum">
              <a:rPr lang="nl-NL"/>
              <a:pPr>
                <a:defRPr/>
              </a:pPr>
              <a:t>‹#›</a:t>
            </a:fld>
            <a:endParaRPr lang="nl-NL"/>
          </a:p>
        </p:txBody>
      </p:sp>
      <p:sp>
        <p:nvSpPr>
          <p:cNvPr id="6" name="Date Placeholder 5"/>
          <p:cNvSpPr>
            <a:spLocks noGrp="1"/>
          </p:cNvSpPr>
          <p:nvPr>
            <p:ph type="dt" sz="half" idx="12"/>
          </p:nvPr>
        </p:nvSpPr>
        <p:spPr/>
        <p:txBody>
          <a:bodyPr/>
          <a:lstStyle>
            <a:lvl1pPr>
              <a:defRPr/>
            </a:lvl1pPr>
          </a:lstStyle>
          <a:p>
            <a:pPr>
              <a:defRPr/>
            </a:pPr>
            <a:fld id="{21B16DE4-F2D8-4A5C-8D92-2343EC6D93BE}" type="datetime1">
              <a:rPr lang="nl-NL"/>
              <a:pPr>
                <a:defRPr/>
              </a:pPr>
              <a:t>17-9-2015</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nl-NL"/>
              <a:t>/ name of department</a:t>
            </a:r>
          </a:p>
        </p:txBody>
      </p:sp>
      <p:sp>
        <p:nvSpPr>
          <p:cNvPr id="5" name="Slide Number Placeholder 4"/>
          <p:cNvSpPr>
            <a:spLocks noGrp="1"/>
          </p:cNvSpPr>
          <p:nvPr>
            <p:ph type="sldNum" sz="quarter" idx="11"/>
          </p:nvPr>
        </p:nvSpPr>
        <p:spPr/>
        <p:txBody>
          <a:bodyPr/>
          <a:lstStyle>
            <a:lvl1pPr>
              <a:defRPr/>
            </a:lvl1pPr>
          </a:lstStyle>
          <a:p>
            <a:pPr>
              <a:defRPr/>
            </a:pPr>
            <a:r>
              <a:rPr lang="nl-NL"/>
              <a:t>PAGE </a:t>
            </a:r>
            <a:fld id="{68F296FE-D2B0-4CAF-8027-CA543F7FBA71}" type="slidenum">
              <a:rPr lang="nl-NL"/>
              <a:pPr>
                <a:defRPr/>
              </a:pPr>
              <a:t>‹#›</a:t>
            </a:fld>
            <a:endParaRPr lang="nl-NL"/>
          </a:p>
        </p:txBody>
      </p:sp>
      <p:sp>
        <p:nvSpPr>
          <p:cNvPr id="6" name="Date Placeholder 5"/>
          <p:cNvSpPr>
            <a:spLocks noGrp="1"/>
          </p:cNvSpPr>
          <p:nvPr>
            <p:ph type="dt" sz="half" idx="12"/>
          </p:nvPr>
        </p:nvSpPr>
        <p:spPr/>
        <p:txBody>
          <a:bodyPr/>
          <a:lstStyle>
            <a:lvl1pPr>
              <a:defRPr/>
            </a:lvl1pPr>
          </a:lstStyle>
          <a:p>
            <a:pPr>
              <a:defRPr/>
            </a:pPr>
            <a:fld id="{D2CDD5F4-3DE0-481B-B5B9-EF95CC779C72}" type="datetime1">
              <a:rPr lang="nl-NL"/>
              <a:pPr>
                <a:defRPr/>
              </a:pPr>
              <a:t>17-9-2015</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Departement of Industrial Design</a:t>
            </a:r>
          </a:p>
        </p:txBody>
      </p:sp>
      <p:sp>
        <p:nvSpPr>
          <p:cNvPr id="3" name="Rectangle 11"/>
          <p:cNvSpPr>
            <a:spLocks noGrp="1" noChangeArrowheads="1"/>
          </p:cNvSpPr>
          <p:nvPr>
            <p:ph type="sldNum" sz="quarter" idx="11"/>
          </p:nvPr>
        </p:nvSpPr>
        <p:spPr>
          <a:ln/>
        </p:spPr>
        <p:txBody>
          <a:bodyPr/>
          <a:lstStyle>
            <a:lvl1pPr>
              <a:defRPr/>
            </a:lvl1pPr>
          </a:lstStyle>
          <a:p>
            <a:pPr>
              <a:defRPr/>
            </a:pPr>
            <a:r>
              <a:rPr lang="nl-NL"/>
              <a:t>PAGE </a:t>
            </a:r>
            <a:fld id="{327B2913-F9DF-4BFB-A231-E89B7074BBFC}"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162BBE6F-2D79-4E48-A9E1-B3A9EAD589CD}" type="datetime1">
              <a:rPr lang="nl-NL"/>
              <a:pPr>
                <a:defRPr/>
              </a:pPr>
              <a:t>17-9-2015</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foto oranje"/>
          <p:cNvPicPr>
            <a:picLocks noChangeAspect="1" noChangeArrowheads="1"/>
          </p:cNvPicPr>
          <p:nvPr/>
        </p:nvPicPr>
        <p:blipFill>
          <a:blip r:embed="rId2" cstate="print"/>
          <a:srcRect/>
          <a:stretch>
            <a:fillRect/>
          </a:stretch>
        </p:blipFill>
        <p:spPr bwMode="auto">
          <a:xfrm>
            <a:off x="5572125" y="1125538"/>
            <a:ext cx="3571875" cy="4133850"/>
          </a:xfrm>
          <a:prstGeom prst="rect">
            <a:avLst/>
          </a:prstGeom>
          <a:noFill/>
          <a:ln w="9525">
            <a:noFill/>
            <a:miter lim="800000"/>
            <a:headEnd/>
            <a:tailEnd/>
          </a:ln>
        </p:spPr>
      </p:pic>
      <p:pic>
        <p:nvPicPr>
          <p:cNvPr id="5" name="Picture 10" descr="orange title"/>
          <p:cNvPicPr>
            <a:picLocks noChangeAspect="1" noChangeArrowheads="1"/>
          </p:cNvPicPr>
          <p:nvPr/>
        </p:nvPicPr>
        <p:blipFill>
          <a:blip r:embed="rId3" cstate="print"/>
          <a:srcRect/>
          <a:stretch>
            <a:fillRect/>
          </a:stretch>
        </p:blipFill>
        <p:spPr bwMode="auto">
          <a:xfrm>
            <a:off x="0" y="0"/>
            <a:ext cx="9140825" cy="6854825"/>
          </a:xfrm>
          <a:prstGeom prst="rect">
            <a:avLst/>
          </a:prstGeom>
          <a:noFill/>
          <a:ln w="9525">
            <a:noFill/>
            <a:miter lim="800000"/>
            <a:headEnd/>
            <a:tailEnd/>
          </a:ln>
        </p:spPr>
      </p:pic>
      <p:sp>
        <p:nvSpPr>
          <p:cNvPr id="50178" name="Rectangle 2"/>
          <p:cNvSpPr>
            <a:spLocks noGrp="1" noChangeArrowheads="1"/>
          </p:cNvSpPr>
          <p:nvPr>
            <p:ph type="ctrTitle"/>
          </p:nvPr>
        </p:nvSpPr>
        <p:spPr>
          <a:xfrm>
            <a:off x="611188" y="1619250"/>
            <a:ext cx="5616575" cy="1470025"/>
          </a:xfrm>
        </p:spPr>
        <p:txBody>
          <a:bodyPr/>
          <a:lstStyle>
            <a:lvl1pPr>
              <a:defRPr/>
            </a:lvl1pPr>
          </a:lstStyle>
          <a:p>
            <a:r>
              <a:rPr lang="nl-NL"/>
              <a:t>Click to edit Master title style</a:t>
            </a:r>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9F718C5D-54F5-46E1-B41F-087A02D187F6}"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E9AC3699-D08C-4221-854B-FF7DAAC8D2F7}" type="datetime1">
              <a:rPr lang="nl-NL"/>
              <a:pPr>
                <a:defRPr/>
              </a:pPr>
              <a:t>17-9-2015</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61766D52-B663-4E5B-924B-8F382F4A3E6B}"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2C98C0D3-43AF-41B2-8462-96072CD0CDAC}" type="datetime1">
              <a:rPr lang="nl-NL"/>
              <a:pPr>
                <a:defRPr/>
              </a:pPr>
              <a:t>17-9-2015</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88217BCD-4C93-4BA2-8A94-CA92B32227CD}"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E568DCE8-096A-46D5-9BB2-E0B6FCA11C3E}" type="datetime1">
              <a:rPr lang="nl-NL"/>
              <a:pPr>
                <a:defRPr/>
              </a:pPr>
              <a:t>17-9-2015</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pPr>
              <a:defRPr/>
            </a:pPr>
            <a:r>
              <a:rPr lang="nl-NL"/>
              <a:t>PAGE </a:t>
            </a:r>
            <a:fld id="{91C6587A-D00B-45B1-BABD-3271C1DBA6E3}"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2BA06A29-F6E6-4CD1-B566-A805C71ACD12}" type="datetime1">
              <a:rPr lang="nl-NL"/>
              <a:pPr>
                <a:defRPr/>
              </a:pPr>
              <a:t>17-9-2015</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pPr>
              <a:defRPr/>
            </a:pPr>
            <a:r>
              <a:rPr lang="nl-NL"/>
              <a:t>PAGE </a:t>
            </a:r>
            <a:fld id="{0CEAAC1A-4295-433E-9843-94E7FDCEF141}"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E459BFC7-B9D1-4E1C-8928-908E52084053}" type="datetime1">
              <a:rPr lang="nl-NL"/>
              <a:pPr>
                <a:defRPr/>
              </a:pPr>
              <a:t>17-9-2015</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pPr>
              <a:defRPr/>
            </a:pPr>
            <a:r>
              <a:rPr lang="nl-NL"/>
              <a:t>PAGE </a:t>
            </a:r>
            <a:fld id="{4128CB9C-48BA-4889-8E1C-A68CB2D2768C}"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BDBD62C1-FB43-4759-AB93-033935186DD7}" type="datetime1">
              <a:rPr lang="nl-NL"/>
              <a:pPr>
                <a:defRPr/>
              </a:pPr>
              <a:t>17-9-2015</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Departement of Industrial Design</a:t>
            </a:r>
          </a:p>
        </p:txBody>
      </p:sp>
      <p:sp>
        <p:nvSpPr>
          <p:cNvPr id="5" name="Rectangle 11"/>
          <p:cNvSpPr>
            <a:spLocks noGrp="1" noChangeArrowheads="1"/>
          </p:cNvSpPr>
          <p:nvPr>
            <p:ph type="sldNum" sz="quarter" idx="11"/>
          </p:nvPr>
        </p:nvSpPr>
        <p:spPr>
          <a:ln/>
        </p:spPr>
        <p:txBody>
          <a:bodyPr/>
          <a:lstStyle>
            <a:lvl1pPr>
              <a:defRPr/>
            </a:lvl1pPr>
          </a:lstStyle>
          <a:p>
            <a:pPr>
              <a:defRPr/>
            </a:pPr>
            <a:r>
              <a:rPr lang="nl-NL"/>
              <a:t>PAGE </a:t>
            </a:r>
            <a:fld id="{4D4DEC9C-0F82-43C2-95ED-5A0092D9C4DC}"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21C82515-4BD1-48B7-AD19-2F1A814A4610}" type="datetime1">
              <a:rPr lang="nl-NL"/>
              <a:pPr>
                <a:defRPr/>
              </a:pPr>
              <a:t>17-9-2015</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6B3CF6EE-9140-49C0-82E9-9CA0CFD4F6F7}"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4FC9F416-6985-4C3C-A113-C2669578A7C3}" type="datetime1">
              <a:rPr lang="nl-NL"/>
              <a:pPr>
                <a:defRPr/>
              </a:pPr>
              <a:t>17-9-2015</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308C8B1E-033C-4D6E-9025-48B9FDD49202}"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79294D10-6276-450B-9CAE-CE5E0E0A62AB}" type="datetime1">
              <a:rPr lang="nl-NL"/>
              <a:pPr>
                <a:defRPr/>
              </a:pPr>
              <a:t>17-9-2015</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41B82BEE-C148-4BCD-8931-980C7AB638E6}"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4CED84E2-1D41-4203-86F2-81A21CE19572}" type="datetime1">
              <a:rPr lang="nl-NL"/>
              <a:pPr>
                <a:defRPr/>
              </a:pPr>
              <a:t>17-9-2015</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A57BE156-AF90-45D3-8747-5395B791D9FA}"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43545164-1039-4A8C-900F-2C7E8F1948DC}" type="datetime1">
              <a:rPr lang="nl-NL"/>
              <a:pPr>
                <a:defRPr/>
              </a:pPr>
              <a:t>17-9-2015</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lstStyle>
            <a:lvl1pPr>
              <a:defRPr/>
            </a:lvl1pPr>
          </a:lstStyle>
          <a:p>
            <a:r>
              <a:rPr lang="nl-NL"/>
              <a:t>Click to edit Master title style</a:t>
            </a:r>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842744F1-580F-464E-A1A9-0B05160825D8}"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1F29B8C9-F611-4C4D-B8AB-87D97F4F7BBE}" type="datetime1">
              <a:rPr lang="nl-NL"/>
              <a:pPr>
                <a:defRPr/>
              </a:pPr>
              <a:t>17-9-2015</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DCCF13FB-2215-4F3C-B171-CD9AEC039257}"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BF127690-EBE3-4FDF-8F93-F29E189B7D6A}" type="datetime1">
              <a:rPr lang="nl-NL"/>
              <a:pPr>
                <a:defRPr/>
              </a:pPr>
              <a:t>17-9-2015</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BBABD186-05B5-46E4-824B-500507CF23EE}"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766ADE56-2BC0-4D77-9780-0256B3FD7F8D}" type="datetime1">
              <a:rPr lang="nl-NL"/>
              <a:pPr>
                <a:defRPr/>
              </a:pPr>
              <a:t>17-9-2015</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pPr>
              <a:defRPr/>
            </a:pPr>
            <a:r>
              <a:rPr lang="nl-NL"/>
              <a:t>PAGE </a:t>
            </a:r>
            <a:fld id="{B8CA1293-E348-463E-A16D-BB4A4CEBBDF9}" type="slidenum">
              <a:rPr lang="nl-NL"/>
              <a:pPr>
                <a:defRPr/>
              </a:pPr>
              <a:t>‹#›</a:t>
            </a:fld>
            <a:endParaRPr lang="nl-NL"/>
          </a:p>
        </p:txBody>
      </p:sp>
      <p:sp>
        <p:nvSpPr>
          <p:cNvPr id="9" name="Rectangle 8"/>
          <p:cNvSpPr>
            <a:spLocks noGrp="1" noChangeArrowheads="1"/>
          </p:cNvSpPr>
          <p:nvPr>
            <p:ph type="dt" sz="half" idx="12"/>
          </p:nvPr>
        </p:nvSpPr>
        <p:spPr>
          <a:ln/>
        </p:spPr>
        <p:txBody>
          <a:bodyPr/>
          <a:lstStyle>
            <a:lvl1pPr>
              <a:defRPr/>
            </a:lvl1pPr>
          </a:lstStyle>
          <a:p>
            <a:pPr>
              <a:defRPr/>
            </a:pPr>
            <a:fld id="{131409CD-08EA-406F-85FB-6BE40986AB39}" type="datetime1">
              <a:rPr lang="nl-NL"/>
              <a:pPr>
                <a:defRPr/>
              </a:pPr>
              <a:t>17-9-2015</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pPr>
              <a:defRPr/>
            </a:pPr>
            <a:r>
              <a:rPr lang="nl-NL"/>
              <a:t>PAGE </a:t>
            </a:r>
            <a:fld id="{539FAACE-AF7F-41B1-8432-8888589AFB5D}" type="slidenum">
              <a:rPr lang="nl-NL"/>
              <a:pPr>
                <a:defRPr/>
              </a:pPr>
              <a:t>‹#›</a:t>
            </a:fld>
            <a:endParaRPr lang="nl-NL"/>
          </a:p>
        </p:txBody>
      </p:sp>
      <p:sp>
        <p:nvSpPr>
          <p:cNvPr id="5" name="Rectangle 8"/>
          <p:cNvSpPr>
            <a:spLocks noGrp="1" noChangeArrowheads="1"/>
          </p:cNvSpPr>
          <p:nvPr>
            <p:ph type="dt" sz="half" idx="12"/>
          </p:nvPr>
        </p:nvSpPr>
        <p:spPr>
          <a:ln/>
        </p:spPr>
        <p:txBody>
          <a:bodyPr/>
          <a:lstStyle>
            <a:lvl1pPr>
              <a:defRPr/>
            </a:lvl1pPr>
          </a:lstStyle>
          <a:p>
            <a:pPr>
              <a:defRPr/>
            </a:pPr>
            <a:fld id="{D077DA51-B0EE-49E7-B278-67E0358FA608}" type="datetime1">
              <a:rPr lang="nl-NL"/>
              <a:pPr>
                <a:defRPr/>
              </a:pPr>
              <a:t>17-9-2015</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nl-NL"/>
              <a:t>/ name of department</a:t>
            </a:r>
          </a:p>
        </p:txBody>
      </p:sp>
      <p:sp>
        <p:nvSpPr>
          <p:cNvPr id="5" name="Slide Number Placeholder 4"/>
          <p:cNvSpPr>
            <a:spLocks noGrp="1"/>
          </p:cNvSpPr>
          <p:nvPr>
            <p:ph type="sldNum" sz="quarter" idx="11"/>
          </p:nvPr>
        </p:nvSpPr>
        <p:spPr/>
        <p:txBody>
          <a:bodyPr/>
          <a:lstStyle>
            <a:lvl1pPr>
              <a:defRPr/>
            </a:lvl1pPr>
          </a:lstStyle>
          <a:p>
            <a:pPr>
              <a:defRPr/>
            </a:pPr>
            <a:r>
              <a:rPr lang="nl-NL"/>
              <a:t>PAGE </a:t>
            </a:r>
            <a:fld id="{9F35D87B-24D3-4B29-9A0E-93B90B5580C5}" type="slidenum">
              <a:rPr lang="nl-NL"/>
              <a:pPr>
                <a:defRPr/>
              </a:pPr>
              <a:t>‹#›</a:t>
            </a:fld>
            <a:endParaRPr lang="nl-NL"/>
          </a:p>
        </p:txBody>
      </p:sp>
      <p:sp>
        <p:nvSpPr>
          <p:cNvPr id="6" name="Date Placeholder 5"/>
          <p:cNvSpPr>
            <a:spLocks noGrp="1"/>
          </p:cNvSpPr>
          <p:nvPr>
            <p:ph type="dt" sz="half" idx="12"/>
          </p:nvPr>
        </p:nvSpPr>
        <p:spPr/>
        <p:txBody>
          <a:bodyPr/>
          <a:lstStyle>
            <a:lvl1pPr>
              <a:defRPr/>
            </a:lvl1pPr>
          </a:lstStyle>
          <a:p>
            <a:pPr>
              <a:defRPr/>
            </a:pPr>
            <a:fld id="{F0FDA278-BDEF-4719-A93A-759FD320FA56}" type="datetime1">
              <a:rPr lang="nl-NL"/>
              <a:pPr>
                <a:defRPr/>
              </a:pPr>
              <a:t>17-9-2015</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pPr>
              <a:defRPr/>
            </a:pPr>
            <a:r>
              <a:rPr lang="nl-NL"/>
              <a:t>PAGE </a:t>
            </a:r>
            <a:fld id="{0B2D5477-77CF-4F80-919C-252F572E12E9}" type="slidenum">
              <a:rPr lang="nl-NL"/>
              <a:pPr>
                <a:defRPr/>
              </a:pPr>
              <a:t>‹#›</a:t>
            </a:fld>
            <a:endParaRPr lang="nl-NL"/>
          </a:p>
        </p:txBody>
      </p:sp>
      <p:sp>
        <p:nvSpPr>
          <p:cNvPr id="4" name="Rectangle 8"/>
          <p:cNvSpPr>
            <a:spLocks noGrp="1" noChangeArrowheads="1"/>
          </p:cNvSpPr>
          <p:nvPr>
            <p:ph type="dt" sz="half" idx="12"/>
          </p:nvPr>
        </p:nvSpPr>
        <p:spPr>
          <a:ln/>
        </p:spPr>
        <p:txBody>
          <a:bodyPr/>
          <a:lstStyle>
            <a:lvl1pPr>
              <a:defRPr/>
            </a:lvl1pPr>
          </a:lstStyle>
          <a:p>
            <a:pPr>
              <a:defRPr/>
            </a:pPr>
            <a:fld id="{87DE9B98-4D14-4267-9412-57CD673D30B8}" type="datetime1">
              <a:rPr lang="nl-NL"/>
              <a:pPr>
                <a:defRPr/>
              </a:pPr>
              <a:t>17-9-2015</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BF8C9ABB-FA5D-4A14-917C-2FD8738CBB98}"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00B845A6-F157-48BB-A396-62E7C35A4639}" type="datetime1">
              <a:rPr lang="nl-NL"/>
              <a:pPr>
                <a:defRPr/>
              </a:pPr>
              <a:t>17-9-2015</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6E621CBE-D575-47C0-834C-E3E64CAE111F}"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488433E1-BCBB-4187-886F-74060654DB18}" type="datetime1">
              <a:rPr lang="nl-NL"/>
              <a:pPr>
                <a:defRPr/>
              </a:pPr>
              <a:t>17-9-2015</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41CB1FA9-3D06-46D4-8744-025B0DE28137}"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221CC037-E419-4A1C-924B-8FF6BFF7AD48}" type="datetime1">
              <a:rPr lang="nl-NL"/>
              <a:pPr>
                <a:defRPr/>
              </a:pPr>
              <a:t>17-9-2015</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E7A35892-446D-4170-B468-F16A9DA7B366}"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29E9ECCC-140B-4199-BF06-D78266EEE709}" type="datetime1">
              <a:rPr lang="nl-NL"/>
              <a:pPr>
                <a:defRPr/>
              </a:pPr>
              <a:t>17-9-2015</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nl-NL"/>
              <a:t>/ name of department</a:t>
            </a:r>
          </a:p>
        </p:txBody>
      </p:sp>
      <p:sp>
        <p:nvSpPr>
          <p:cNvPr id="6" name="Slide Number Placeholder 5"/>
          <p:cNvSpPr>
            <a:spLocks noGrp="1"/>
          </p:cNvSpPr>
          <p:nvPr>
            <p:ph type="sldNum" sz="quarter" idx="11"/>
          </p:nvPr>
        </p:nvSpPr>
        <p:spPr/>
        <p:txBody>
          <a:bodyPr/>
          <a:lstStyle>
            <a:lvl1pPr>
              <a:defRPr/>
            </a:lvl1pPr>
          </a:lstStyle>
          <a:p>
            <a:pPr>
              <a:defRPr/>
            </a:pPr>
            <a:r>
              <a:rPr lang="nl-NL"/>
              <a:t>PAGE </a:t>
            </a:r>
            <a:fld id="{DBE45025-A5B8-461B-AA80-1A5174EBE640}" type="slidenum">
              <a:rPr lang="nl-NL"/>
              <a:pPr>
                <a:defRPr/>
              </a:pPr>
              <a:t>‹#›</a:t>
            </a:fld>
            <a:endParaRPr lang="nl-NL"/>
          </a:p>
        </p:txBody>
      </p:sp>
      <p:sp>
        <p:nvSpPr>
          <p:cNvPr id="7" name="Date Placeholder 6"/>
          <p:cNvSpPr>
            <a:spLocks noGrp="1"/>
          </p:cNvSpPr>
          <p:nvPr>
            <p:ph type="dt" sz="half" idx="12"/>
          </p:nvPr>
        </p:nvSpPr>
        <p:spPr/>
        <p:txBody>
          <a:bodyPr/>
          <a:lstStyle>
            <a:lvl1pPr>
              <a:defRPr/>
            </a:lvl1pPr>
          </a:lstStyle>
          <a:p>
            <a:pPr>
              <a:defRPr/>
            </a:pPr>
            <a:fld id="{4D05E39D-47F6-4AC3-AB4A-4152CBF06FB2}" type="datetime1">
              <a:rPr lang="nl-NL"/>
              <a:pPr>
                <a:defRPr/>
              </a:pPr>
              <a:t>17-9-2015</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nl-NL"/>
              <a:t>/ name of department</a:t>
            </a:r>
          </a:p>
        </p:txBody>
      </p:sp>
      <p:sp>
        <p:nvSpPr>
          <p:cNvPr id="8" name="Slide Number Placeholder 7"/>
          <p:cNvSpPr>
            <a:spLocks noGrp="1"/>
          </p:cNvSpPr>
          <p:nvPr>
            <p:ph type="sldNum" sz="quarter" idx="11"/>
          </p:nvPr>
        </p:nvSpPr>
        <p:spPr/>
        <p:txBody>
          <a:bodyPr/>
          <a:lstStyle>
            <a:lvl1pPr>
              <a:defRPr/>
            </a:lvl1pPr>
          </a:lstStyle>
          <a:p>
            <a:pPr>
              <a:defRPr/>
            </a:pPr>
            <a:r>
              <a:rPr lang="nl-NL"/>
              <a:t>PAGE </a:t>
            </a:r>
            <a:fld id="{65DE45AF-D614-4E55-B433-61BD3A428B10}" type="slidenum">
              <a:rPr lang="nl-NL"/>
              <a:pPr>
                <a:defRPr/>
              </a:pPr>
              <a:t>‹#›</a:t>
            </a:fld>
            <a:endParaRPr lang="nl-NL"/>
          </a:p>
        </p:txBody>
      </p:sp>
      <p:sp>
        <p:nvSpPr>
          <p:cNvPr id="9" name="Date Placeholder 8"/>
          <p:cNvSpPr>
            <a:spLocks noGrp="1"/>
          </p:cNvSpPr>
          <p:nvPr>
            <p:ph type="dt" sz="half" idx="12"/>
          </p:nvPr>
        </p:nvSpPr>
        <p:spPr/>
        <p:txBody>
          <a:bodyPr/>
          <a:lstStyle>
            <a:lvl1pPr>
              <a:defRPr/>
            </a:lvl1pPr>
          </a:lstStyle>
          <a:p>
            <a:pPr>
              <a:defRPr/>
            </a:pPr>
            <a:fld id="{8E3225AD-6580-4724-950D-FA011E0C53A6}" type="datetime1">
              <a:rPr lang="nl-NL"/>
              <a:pPr>
                <a:defRPr/>
              </a:pPr>
              <a:t>17-9-2015</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nl-NL"/>
              <a:t>/ name of department</a:t>
            </a:r>
          </a:p>
        </p:txBody>
      </p:sp>
      <p:sp>
        <p:nvSpPr>
          <p:cNvPr id="4" name="Slide Number Placeholder 3"/>
          <p:cNvSpPr>
            <a:spLocks noGrp="1"/>
          </p:cNvSpPr>
          <p:nvPr>
            <p:ph type="sldNum" sz="quarter" idx="11"/>
          </p:nvPr>
        </p:nvSpPr>
        <p:spPr/>
        <p:txBody>
          <a:bodyPr/>
          <a:lstStyle>
            <a:lvl1pPr>
              <a:defRPr/>
            </a:lvl1pPr>
          </a:lstStyle>
          <a:p>
            <a:pPr>
              <a:defRPr/>
            </a:pPr>
            <a:r>
              <a:rPr lang="nl-NL"/>
              <a:t>PAGE </a:t>
            </a:r>
            <a:fld id="{ED0A9BC3-6B4C-4E1F-9C39-64F93E59CB1E}" type="slidenum">
              <a:rPr lang="nl-NL"/>
              <a:pPr>
                <a:defRPr/>
              </a:pPr>
              <a:t>‹#›</a:t>
            </a:fld>
            <a:endParaRPr lang="nl-NL"/>
          </a:p>
        </p:txBody>
      </p:sp>
      <p:sp>
        <p:nvSpPr>
          <p:cNvPr id="5" name="Date Placeholder 4"/>
          <p:cNvSpPr>
            <a:spLocks noGrp="1"/>
          </p:cNvSpPr>
          <p:nvPr>
            <p:ph type="dt" sz="half" idx="12"/>
          </p:nvPr>
        </p:nvSpPr>
        <p:spPr/>
        <p:txBody>
          <a:bodyPr/>
          <a:lstStyle>
            <a:lvl1pPr>
              <a:defRPr/>
            </a:lvl1pPr>
          </a:lstStyle>
          <a:p>
            <a:pPr>
              <a:defRPr/>
            </a:pPr>
            <a:fld id="{9314C250-B162-4DC1-B832-357D455E533A}" type="datetime1">
              <a:rPr lang="nl-NL"/>
              <a:pPr>
                <a:defRPr/>
              </a:pPr>
              <a:t>17-9-2015</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nl-NL"/>
              <a:t>/ name of department</a:t>
            </a:r>
          </a:p>
        </p:txBody>
      </p:sp>
      <p:sp>
        <p:nvSpPr>
          <p:cNvPr id="3" name="Slide Number Placeholder 2"/>
          <p:cNvSpPr>
            <a:spLocks noGrp="1"/>
          </p:cNvSpPr>
          <p:nvPr>
            <p:ph type="sldNum" sz="quarter" idx="11"/>
          </p:nvPr>
        </p:nvSpPr>
        <p:spPr/>
        <p:txBody>
          <a:bodyPr/>
          <a:lstStyle>
            <a:lvl1pPr>
              <a:defRPr/>
            </a:lvl1pPr>
          </a:lstStyle>
          <a:p>
            <a:pPr>
              <a:defRPr/>
            </a:pPr>
            <a:r>
              <a:rPr lang="nl-NL"/>
              <a:t>PAGE </a:t>
            </a:r>
            <a:fld id="{5A3E729C-5C3D-4EE4-BB39-1D5E3ABB1E2F}" type="slidenum">
              <a:rPr lang="nl-NL"/>
              <a:pPr>
                <a:defRPr/>
              </a:pPr>
              <a:t>‹#›</a:t>
            </a:fld>
            <a:endParaRPr lang="nl-NL"/>
          </a:p>
        </p:txBody>
      </p:sp>
      <p:sp>
        <p:nvSpPr>
          <p:cNvPr id="4" name="Date Placeholder 3"/>
          <p:cNvSpPr>
            <a:spLocks noGrp="1"/>
          </p:cNvSpPr>
          <p:nvPr>
            <p:ph type="dt" sz="half" idx="12"/>
          </p:nvPr>
        </p:nvSpPr>
        <p:spPr/>
        <p:txBody>
          <a:bodyPr/>
          <a:lstStyle>
            <a:lvl1pPr>
              <a:defRPr/>
            </a:lvl1pPr>
          </a:lstStyle>
          <a:p>
            <a:pPr>
              <a:defRPr/>
            </a:pPr>
            <a:fld id="{0262C1AA-85DF-4482-B1E0-BE08B6EC7401}" type="datetime1">
              <a:rPr lang="nl-NL"/>
              <a:pPr>
                <a:defRPr/>
              </a:pPr>
              <a:t>17-9-2015</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nl-NL"/>
              <a:t>/ name of department</a:t>
            </a:r>
          </a:p>
        </p:txBody>
      </p:sp>
      <p:sp>
        <p:nvSpPr>
          <p:cNvPr id="6" name="Slide Number Placeholder 5"/>
          <p:cNvSpPr>
            <a:spLocks noGrp="1"/>
          </p:cNvSpPr>
          <p:nvPr>
            <p:ph type="sldNum" sz="quarter" idx="11"/>
          </p:nvPr>
        </p:nvSpPr>
        <p:spPr/>
        <p:txBody>
          <a:bodyPr/>
          <a:lstStyle>
            <a:lvl1pPr>
              <a:defRPr/>
            </a:lvl1pPr>
          </a:lstStyle>
          <a:p>
            <a:pPr>
              <a:defRPr/>
            </a:pPr>
            <a:r>
              <a:rPr lang="nl-NL"/>
              <a:t>PAGE </a:t>
            </a:r>
            <a:fld id="{B403245A-4FA2-4C5D-BB5F-0C6C85E4CFB7}" type="slidenum">
              <a:rPr lang="nl-NL"/>
              <a:pPr>
                <a:defRPr/>
              </a:pPr>
              <a:t>‹#›</a:t>
            </a:fld>
            <a:endParaRPr lang="nl-NL"/>
          </a:p>
        </p:txBody>
      </p:sp>
      <p:sp>
        <p:nvSpPr>
          <p:cNvPr id="7" name="Date Placeholder 6"/>
          <p:cNvSpPr>
            <a:spLocks noGrp="1"/>
          </p:cNvSpPr>
          <p:nvPr>
            <p:ph type="dt" sz="half" idx="12"/>
          </p:nvPr>
        </p:nvSpPr>
        <p:spPr/>
        <p:txBody>
          <a:bodyPr/>
          <a:lstStyle>
            <a:lvl1pPr>
              <a:defRPr/>
            </a:lvl1pPr>
          </a:lstStyle>
          <a:p>
            <a:pPr>
              <a:defRPr/>
            </a:pPr>
            <a:fld id="{5DE14971-4CA5-40B2-84C3-EE04EE67F855}" type="datetime1">
              <a:rPr lang="nl-NL"/>
              <a:pPr>
                <a:defRPr/>
              </a:pPr>
              <a:t>17-9-2015</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nl-NL"/>
              <a:t>/ name of department</a:t>
            </a:r>
          </a:p>
        </p:txBody>
      </p:sp>
      <p:sp>
        <p:nvSpPr>
          <p:cNvPr id="6" name="Slide Number Placeholder 5"/>
          <p:cNvSpPr>
            <a:spLocks noGrp="1"/>
          </p:cNvSpPr>
          <p:nvPr>
            <p:ph type="sldNum" sz="quarter" idx="11"/>
          </p:nvPr>
        </p:nvSpPr>
        <p:spPr/>
        <p:txBody>
          <a:bodyPr/>
          <a:lstStyle>
            <a:lvl1pPr>
              <a:defRPr/>
            </a:lvl1pPr>
          </a:lstStyle>
          <a:p>
            <a:pPr>
              <a:defRPr/>
            </a:pPr>
            <a:r>
              <a:rPr lang="nl-NL"/>
              <a:t>PAGE </a:t>
            </a:r>
            <a:fld id="{F8A38A97-FBF8-446E-95B8-694DDB23EB0F}" type="slidenum">
              <a:rPr lang="nl-NL"/>
              <a:pPr>
                <a:defRPr/>
              </a:pPr>
              <a:t>‹#›</a:t>
            </a:fld>
            <a:endParaRPr lang="nl-NL"/>
          </a:p>
        </p:txBody>
      </p:sp>
      <p:sp>
        <p:nvSpPr>
          <p:cNvPr id="7" name="Date Placeholder 6"/>
          <p:cNvSpPr>
            <a:spLocks noGrp="1"/>
          </p:cNvSpPr>
          <p:nvPr>
            <p:ph type="dt" sz="half" idx="12"/>
          </p:nvPr>
        </p:nvSpPr>
        <p:spPr/>
        <p:txBody>
          <a:bodyPr/>
          <a:lstStyle>
            <a:lvl1pPr>
              <a:defRPr/>
            </a:lvl1pPr>
          </a:lstStyle>
          <a:p>
            <a:pPr>
              <a:defRPr/>
            </a:pPr>
            <a:fld id="{A462B522-830B-4DCB-AA9C-1925EFCCA073}" type="datetime1">
              <a:rPr lang="nl-NL"/>
              <a:pPr>
                <a:defRPr/>
              </a:pPr>
              <a:t>17-9-2015</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16" descr="orange bar"/>
          <p:cNvPicPr>
            <a:picLocks noChangeAspect="1" noChangeArrowheads="1"/>
          </p:cNvPicPr>
          <p:nvPr/>
        </p:nvPicPr>
        <p:blipFill>
          <a:blip r:embed="rId14" cstate="print"/>
          <a:srcRect/>
          <a:stretch>
            <a:fillRect/>
          </a:stretch>
        </p:blipFill>
        <p:spPr bwMode="auto">
          <a:xfrm>
            <a:off x="0" y="0"/>
            <a:ext cx="8982075" cy="1295400"/>
          </a:xfrm>
          <a:prstGeom prst="rect">
            <a:avLst/>
          </a:prstGeom>
          <a:noFill/>
          <a:ln w="9525">
            <a:noFill/>
            <a:miter lim="800000"/>
            <a:headEnd/>
            <a:tailEnd/>
          </a:ln>
        </p:spPr>
      </p:pic>
      <p:sp>
        <p:nvSpPr>
          <p:cNvPr id="1027"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nl-NL" altLang="en-US" smtClean="0"/>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atin typeface="Arial" charset="0"/>
                <a:cs typeface="+mn-cs"/>
              </a:defRPr>
            </a:lvl1pPr>
          </a:lstStyle>
          <a:p>
            <a:pPr>
              <a:defRPr/>
            </a:pPr>
            <a:r>
              <a:rPr lang="nl-NL"/>
              <a:t>/ Departement of Industrial Design</a:t>
            </a:r>
          </a:p>
        </p:txBody>
      </p:sp>
      <p:pic>
        <p:nvPicPr>
          <p:cNvPr id="1029" name="Picture 10" descr="date bar"/>
          <p:cNvPicPr>
            <a:picLocks noChangeAspect="1" noChangeArrowheads="1"/>
          </p:cNvPicPr>
          <p:nvPr/>
        </p:nvPicPr>
        <p:blipFill>
          <a:blip r:embed="rId15" cstate="print"/>
          <a:srcRect/>
          <a:stretch>
            <a:fillRect/>
          </a:stretch>
        </p:blipFill>
        <p:spPr bwMode="auto">
          <a:xfrm>
            <a:off x="7019925" y="6408738"/>
            <a:ext cx="2124075" cy="447675"/>
          </a:xfrm>
          <a:prstGeom prst="rect">
            <a:avLst/>
          </a:prstGeom>
          <a:noFill/>
          <a:ln w="9525">
            <a:noFill/>
            <a:miter lim="800000"/>
            <a:headEnd/>
            <a:tailEnd/>
          </a:ln>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latin typeface="Arial" charset="0"/>
                <a:cs typeface="+mn-cs"/>
              </a:defRPr>
            </a:lvl1pPr>
          </a:lstStyle>
          <a:p>
            <a:pPr>
              <a:defRPr/>
            </a:pPr>
            <a:r>
              <a:rPr lang="nl-NL"/>
              <a:t>PAGE </a:t>
            </a:r>
            <a:fld id="{22CAB05D-1E33-4F16-867C-4CB79FA30023}" type="slidenum">
              <a:rPr lang="nl-NL"/>
              <a:pPr>
                <a:defRPr/>
              </a:pPr>
              <a:t>‹#›</a:t>
            </a:fld>
            <a:endParaRPr lang="nl-NL"/>
          </a:p>
        </p:txBody>
      </p:sp>
      <p:pic>
        <p:nvPicPr>
          <p:cNvPr id="1031" name="Picture 12" descr="logo"/>
          <p:cNvPicPr>
            <a:picLocks noChangeAspect="1" noChangeArrowheads="1"/>
          </p:cNvPicPr>
          <p:nvPr/>
        </p:nvPicPr>
        <p:blipFill>
          <a:blip r:embed="rId16" cstate="print"/>
          <a:srcRect/>
          <a:stretch>
            <a:fillRect/>
          </a:stretch>
        </p:blipFill>
        <p:spPr bwMode="auto">
          <a:xfrm>
            <a:off x="6602413" y="5978525"/>
            <a:ext cx="2030412" cy="431800"/>
          </a:xfrm>
          <a:prstGeom prst="rect">
            <a:avLst/>
          </a:prstGeom>
          <a:noFill/>
          <a:ln w="9525">
            <a:noFill/>
            <a:miter lim="800000"/>
            <a:headEnd/>
            <a:tailEnd/>
          </a:ln>
        </p:spPr>
      </p:pic>
      <p:sp>
        <p:nvSpPr>
          <p:cNvPr id="23565" name="Rectangle 13"/>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latin typeface="Arial" charset="0"/>
                <a:cs typeface="+mn-cs"/>
              </a:defRPr>
            </a:lvl1pPr>
          </a:lstStyle>
          <a:p>
            <a:pPr>
              <a:defRPr/>
            </a:pPr>
            <a:fld id="{E93FE077-810E-4A66-9FB9-B175F1B0746E}" type="datetime1">
              <a:rPr lang="nl-NL"/>
              <a:pPr>
                <a:defRPr/>
              </a:pPr>
              <a:t>17-9-2015</a:t>
            </a:fld>
            <a:endParaRPr lang="nl-NL"/>
          </a:p>
        </p:txBody>
      </p:sp>
      <p:sp>
        <p:nvSpPr>
          <p:cNvPr id="1033" name="Rectangle 14"/>
          <p:cNvSpPr>
            <a:spLocks noGrp="1" noChangeArrowheads="1"/>
          </p:cNvSpPr>
          <p:nvPr>
            <p:ph type="body" idx="1"/>
          </p:nvPr>
        </p:nvSpPr>
        <p:spPr bwMode="auto">
          <a:xfrm>
            <a:off x="611188" y="1600200"/>
            <a:ext cx="799465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nl-NL" altLang="en-US" smtClean="0"/>
          </a:p>
        </p:txBody>
      </p:sp>
    </p:spTree>
  </p:cSld>
  <p:clrMap bg1="lt1" tx1="dk1" bg2="lt2" tx2="dk2" accent1="accent1" accent2="accent2" accent3="accent3" accent4="accent4" accent5="accent5" accent6="accent6" hlink="hlink" folHlink="folHlink"/>
  <p:sldLayoutIdLst>
    <p:sldLayoutId id="2147484412" r:id="rId1"/>
    <p:sldLayoutId id="2147484390"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391" r:id="rId12"/>
  </p:sldLayoutIdLst>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36575" indent="-266700" algn="l" rtl="0" eaLnBrk="0" fontAlgn="base" hangingPunct="0">
        <a:spcBef>
          <a:spcPct val="20000"/>
        </a:spcBef>
        <a:spcAft>
          <a:spcPct val="0"/>
        </a:spcAft>
        <a:buClr>
          <a:schemeClr val="tx1"/>
        </a:buClr>
        <a:buChar char="•"/>
        <a:defRPr sz="2200">
          <a:solidFill>
            <a:schemeClr val="tx1"/>
          </a:solidFill>
          <a:latin typeface="+mn-lt"/>
        </a:defRPr>
      </a:lvl2pPr>
      <a:lvl3pPr marL="809625" indent="-265113" algn="l" rtl="0" eaLnBrk="0" fontAlgn="base" hangingPunct="0">
        <a:spcBef>
          <a:spcPct val="20000"/>
        </a:spcBef>
        <a:spcAft>
          <a:spcPct val="0"/>
        </a:spcAft>
        <a:buClr>
          <a:schemeClr val="tx1"/>
        </a:buClr>
        <a:buFont typeface="Arial" charset="0"/>
        <a:buChar char="−"/>
        <a:defRPr sz="2200">
          <a:solidFill>
            <a:schemeClr val="tx1"/>
          </a:solidFill>
          <a:latin typeface="+mn-lt"/>
        </a:defRPr>
      </a:lvl3pPr>
      <a:lvl4pPr marL="1090613" indent="-279400" algn="l" rtl="0" eaLnBrk="0" fontAlgn="base" hangingPunct="0">
        <a:spcBef>
          <a:spcPct val="20000"/>
        </a:spcBef>
        <a:spcAft>
          <a:spcPct val="0"/>
        </a:spcAft>
        <a:buClr>
          <a:schemeClr val="tx1"/>
        </a:buClr>
        <a:buFont typeface="Arial" charset="0"/>
        <a:buChar char="−"/>
        <a:defRPr sz="2200">
          <a:solidFill>
            <a:schemeClr val="tx1"/>
          </a:solidFill>
          <a:latin typeface="+mn-lt"/>
        </a:defRPr>
      </a:lvl4pPr>
      <a:lvl5pPr marL="1349375" indent="-257175" algn="l" rtl="0" eaLnBrk="0" fontAlgn="base" hangingPunct="0">
        <a:spcBef>
          <a:spcPct val="20000"/>
        </a:spcBef>
        <a:spcAft>
          <a:spcPct val="0"/>
        </a:spcAft>
        <a:buClr>
          <a:schemeClr val="tx1"/>
        </a:buClr>
        <a:buFont typeface="Arial" charset="0"/>
        <a:buChar char="−"/>
        <a:defRPr sz="2200">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050" name="Picture 17" descr="orange bar"/>
          <p:cNvPicPr>
            <a:picLocks noChangeAspect="1" noChangeArrowheads="1"/>
          </p:cNvPicPr>
          <p:nvPr/>
        </p:nvPicPr>
        <p:blipFill>
          <a:blip r:embed="rId13" cstate="print"/>
          <a:srcRect/>
          <a:stretch>
            <a:fillRect/>
          </a:stretch>
        </p:blipFill>
        <p:spPr bwMode="auto">
          <a:xfrm>
            <a:off x="0" y="0"/>
            <a:ext cx="8982075" cy="1295400"/>
          </a:xfrm>
          <a:prstGeom prst="rect">
            <a:avLst/>
          </a:prstGeom>
          <a:noFill/>
          <a:ln w="9525">
            <a:noFill/>
            <a:miter lim="800000"/>
            <a:headEnd/>
            <a:tailEnd/>
          </a:ln>
        </p:spPr>
      </p:pic>
      <p:pic>
        <p:nvPicPr>
          <p:cNvPr id="2051" name="Picture 9" descr="date bar"/>
          <p:cNvPicPr>
            <a:picLocks noChangeAspect="1" noChangeArrowheads="1"/>
          </p:cNvPicPr>
          <p:nvPr/>
        </p:nvPicPr>
        <p:blipFill>
          <a:blip r:embed="rId14" cstate="print"/>
          <a:srcRect/>
          <a:stretch>
            <a:fillRect/>
          </a:stretch>
        </p:blipFill>
        <p:spPr bwMode="auto">
          <a:xfrm>
            <a:off x="7019925" y="6408738"/>
            <a:ext cx="2124075" cy="447675"/>
          </a:xfrm>
          <a:prstGeom prst="rect">
            <a:avLst/>
          </a:prstGeom>
          <a:noFill/>
          <a:ln w="9525">
            <a:noFill/>
            <a:miter lim="800000"/>
            <a:headEnd/>
            <a:tailEnd/>
          </a:ln>
        </p:spPr>
      </p:pic>
      <p:sp>
        <p:nvSpPr>
          <p:cNvPr id="2052"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ltLang="en-US" smtClean="0"/>
              <a:t>Click to edit Master title style</a:t>
            </a:r>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atin typeface="Arial" charset="0"/>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latin typeface="Arial" charset="0"/>
                <a:cs typeface="+mn-cs"/>
              </a:defRPr>
            </a:lvl1pPr>
          </a:lstStyle>
          <a:p>
            <a:pPr>
              <a:defRPr/>
            </a:pPr>
            <a:r>
              <a:rPr lang="nl-NL"/>
              <a:t>PAGE </a:t>
            </a:r>
            <a:fld id="{DCD32F9C-7F0C-4D9C-B8EF-F8434C453EF1}" type="slidenum">
              <a:rPr lang="nl-NL"/>
              <a:pPr>
                <a:defRPr/>
              </a:pPr>
              <a:t>‹#›</a:t>
            </a:fld>
            <a:endParaRPr lang="nl-NL"/>
          </a:p>
        </p:txBody>
      </p:sp>
      <p:pic>
        <p:nvPicPr>
          <p:cNvPr id="2055" name="Picture 11" descr="logo"/>
          <p:cNvPicPr>
            <a:picLocks noChangeAspect="1" noChangeArrowheads="1"/>
          </p:cNvPicPr>
          <p:nvPr/>
        </p:nvPicPr>
        <p:blipFill>
          <a:blip r:embed="rId15" cstate="print"/>
          <a:srcRect/>
          <a:stretch>
            <a:fillRect/>
          </a:stretch>
        </p:blipFill>
        <p:spPr bwMode="auto">
          <a:xfrm>
            <a:off x="6602413" y="5978525"/>
            <a:ext cx="2030412" cy="431800"/>
          </a:xfrm>
          <a:prstGeom prst="rect">
            <a:avLst/>
          </a:prstGeom>
          <a:noFill/>
          <a:ln w="9525">
            <a:noFill/>
            <a:miter lim="800000"/>
            <a:headEnd/>
            <a:tailEnd/>
          </a:ln>
        </p:spPr>
      </p:pic>
      <p:sp>
        <p:nvSpPr>
          <p:cNvPr id="49165" name="Rectangle 13"/>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latin typeface="Arial" charset="0"/>
                <a:cs typeface="+mn-cs"/>
              </a:defRPr>
            </a:lvl1pPr>
          </a:lstStyle>
          <a:p>
            <a:pPr>
              <a:defRPr/>
            </a:pPr>
            <a:fld id="{008F745D-4FFF-4AB1-B388-2A8829F2CEC2}" type="datetime1">
              <a:rPr lang="nl-NL"/>
              <a:pPr>
                <a:defRPr/>
              </a:pPr>
              <a:t>17-9-2015</a:t>
            </a:fld>
            <a:endParaRPr lang="nl-NL"/>
          </a:p>
        </p:txBody>
      </p:sp>
      <p:sp>
        <p:nvSpPr>
          <p:cNvPr id="2057" name="Rectangle 15"/>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a:p>
            <a:pPr lvl="3"/>
            <a:r>
              <a:rPr lang="nl-NL" altLang="en-US" smtClean="0"/>
              <a:t>Fourth level</a:t>
            </a:r>
          </a:p>
          <a:p>
            <a:pPr lvl="4"/>
            <a:r>
              <a:rPr lang="nl-NL" altLang="en-US" smtClean="0"/>
              <a:t>Fifth level</a:t>
            </a:r>
          </a:p>
        </p:txBody>
      </p:sp>
    </p:spTree>
  </p:cSld>
  <p:clrMap bg1="lt1" tx1="dk1" bg2="lt2" tx2="dk2" accent1="accent1" accent2="accent2" accent3="accent3" accent4="accent4" accent5="accent5" accent6="accent6" hlink="hlink" folHlink="folHlink"/>
  <p:sldLayoutIdLst>
    <p:sldLayoutId id="2147484422"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074" name="Picture 11" descr="orange bar"/>
          <p:cNvPicPr>
            <a:picLocks noChangeAspect="1" noChangeArrowheads="1"/>
          </p:cNvPicPr>
          <p:nvPr/>
        </p:nvPicPr>
        <p:blipFill>
          <a:blip r:embed="rId13" cstate="print"/>
          <a:srcRect/>
          <a:stretch>
            <a:fillRect/>
          </a:stretch>
        </p:blipFill>
        <p:spPr bwMode="auto">
          <a:xfrm>
            <a:off x="0" y="0"/>
            <a:ext cx="8982075" cy="1295400"/>
          </a:xfrm>
          <a:prstGeom prst="rect">
            <a:avLst/>
          </a:prstGeom>
          <a:noFill/>
          <a:ln w="9525">
            <a:noFill/>
            <a:miter lim="800000"/>
            <a:headEnd/>
            <a:tailEnd/>
          </a:ln>
        </p:spPr>
      </p:pic>
      <p:pic>
        <p:nvPicPr>
          <p:cNvPr id="3075" name="Picture 2" descr="date bar"/>
          <p:cNvPicPr>
            <a:picLocks noChangeAspect="1" noChangeArrowheads="1"/>
          </p:cNvPicPr>
          <p:nvPr/>
        </p:nvPicPr>
        <p:blipFill>
          <a:blip r:embed="rId14" cstate="print"/>
          <a:srcRect/>
          <a:stretch>
            <a:fillRect/>
          </a:stretch>
        </p:blipFill>
        <p:spPr bwMode="auto">
          <a:xfrm>
            <a:off x="7019925" y="6408738"/>
            <a:ext cx="2124075" cy="447675"/>
          </a:xfrm>
          <a:prstGeom prst="rect">
            <a:avLst/>
          </a:prstGeom>
          <a:noFill/>
          <a:ln w="9525">
            <a:noFill/>
            <a:miter lim="800000"/>
            <a:headEnd/>
            <a:tailEnd/>
          </a:ln>
        </p:spPr>
      </p:pic>
      <p:sp>
        <p:nvSpPr>
          <p:cNvPr id="3076"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ltLang="en-US" smtClean="0"/>
              <a:t>Click to edit Master title style</a:t>
            </a:r>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atin typeface="Arial" charset="0"/>
                <a:cs typeface="+mn-cs"/>
              </a:defRPr>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latin typeface="Arial" charset="0"/>
                <a:cs typeface="+mn-cs"/>
              </a:defRPr>
            </a:lvl1pPr>
          </a:lstStyle>
          <a:p>
            <a:pPr>
              <a:defRPr/>
            </a:pPr>
            <a:r>
              <a:rPr lang="nl-NL"/>
              <a:t>PAGE </a:t>
            </a:r>
            <a:fld id="{6954B87B-2819-4126-B683-7F4530D926A3}" type="slidenum">
              <a:rPr lang="nl-NL"/>
              <a:pPr>
                <a:defRPr/>
              </a:pPr>
              <a:t>‹#›</a:t>
            </a:fld>
            <a:endParaRPr lang="nl-NL"/>
          </a:p>
        </p:txBody>
      </p:sp>
      <p:pic>
        <p:nvPicPr>
          <p:cNvPr id="3079" name="Picture 7" descr="logo"/>
          <p:cNvPicPr>
            <a:picLocks noChangeAspect="1" noChangeArrowheads="1"/>
          </p:cNvPicPr>
          <p:nvPr/>
        </p:nvPicPr>
        <p:blipFill>
          <a:blip r:embed="rId15" cstate="print"/>
          <a:srcRect/>
          <a:stretch>
            <a:fillRect/>
          </a:stretch>
        </p:blipFill>
        <p:spPr bwMode="auto">
          <a:xfrm>
            <a:off x="6602413" y="5978525"/>
            <a:ext cx="2030412" cy="431800"/>
          </a:xfrm>
          <a:prstGeom prst="rect">
            <a:avLst/>
          </a:prstGeom>
          <a:noFill/>
          <a:ln w="9525">
            <a:noFill/>
            <a:miter lim="800000"/>
            <a:headEnd/>
            <a:tailEnd/>
          </a:ln>
        </p:spPr>
      </p:pic>
      <p:sp>
        <p:nvSpPr>
          <p:cNvPr id="219144" name="Rectangle 8"/>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latin typeface="Arial" charset="0"/>
                <a:cs typeface="+mn-cs"/>
              </a:defRPr>
            </a:lvl1pPr>
          </a:lstStyle>
          <a:p>
            <a:pPr>
              <a:defRPr/>
            </a:pPr>
            <a:fld id="{32A317BA-EF50-47EE-805B-830BEF78AE2C}" type="datetime1">
              <a:rPr lang="nl-NL"/>
              <a:pPr>
                <a:defRPr/>
              </a:pPr>
              <a:t>17-9-2015</a:t>
            </a:fld>
            <a:endParaRPr lang="nl-NL"/>
          </a:p>
        </p:txBody>
      </p:sp>
      <p:sp>
        <p:nvSpPr>
          <p:cNvPr id="3081" name="Rectangle 9"/>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a:p>
            <a:pPr lvl="3"/>
            <a:r>
              <a:rPr lang="nl-NL" altLang="en-US" smtClean="0"/>
              <a:t>Fourth level</a:t>
            </a:r>
          </a:p>
          <a:p>
            <a:pPr lvl="4"/>
            <a:r>
              <a:rPr lang="nl-NL" altLang="en-US" smtClean="0"/>
              <a:t>Fifth level</a:t>
            </a:r>
          </a:p>
        </p:txBody>
      </p:sp>
    </p:spTree>
  </p:cSld>
  <p:clrMap bg1="lt1" tx1="dk1" bg2="lt2" tx2="dk2" accent1="accent1" accent2="accent2" accent3="accent3" accent4="accent4" accent5="accent5" accent6="accent6" hlink="hlink" folHlink="folHlink"/>
  <p:sldLayoutIdLst>
    <p:sldLayoutId id="2147484423"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cessing.org/tutorials/interactivit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creativecommons.org/licenses/by-sa/3.0/deed.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en.wikipedia.org/wiki/Wikipedia:Text_of_Creative_Commons_Attribution-ShareAlike_3.0_Unported_Licen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rocessing.org/exampl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processing.org/hand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6464300"/>
            <a:ext cx="8280400" cy="277813"/>
          </a:xfrm>
          <a:prstGeom prst="rect">
            <a:avLst/>
          </a:prstGeom>
          <a:noFill/>
        </p:spPr>
        <p:txBody>
          <a:bodyPr>
            <a:spAutoFit/>
          </a:bodyPr>
          <a:lstStyle/>
          <a:p>
            <a:pPr>
              <a:defRPr/>
            </a:pPr>
            <a:r>
              <a:rPr lang="en-US" sz="1200" smtClean="0">
                <a:latin typeface="+mn-lt"/>
                <a:cs typeface="+mn-cs"/>
              </a:rPr>
              <a:t>Department </a:t>
            </a:r>
            <a:r>
              <a:rPr lang="en-US" sz="1200" dirty="0">
                <a:latin typeface="+mn-lt"/>
                <a:cs typeface="+mn-cs"/>
              </a:rPr>
              <a:t>of Industrial Design TU/e, Eindhoven</a:t>
            </a:r>
          </a:p>
        </p:txBody>
      </p:sp>
      <p:sp>
        <p:nvSpPr>
          <p:cNvPr id="7" name="Title 1"/>
          <p:cNvSpPr txBox="1">
            <a:spLocks/>
          </p:cNvSpPr>
          <p:nvPr/>
        </p:nvSpPr>
        <p:spPr bwMode="auto">
          <a:xfrm>
            <a:off x="611188" y="1619250"/>
            <a:ext cx="5616575" cy="1470025"/>
          </a:xfrm>
          <a:prstGeom prst="rect">
            <a:avLst/>
          </a:prstGeom>
          <a:noFill/>
          <a:ln w="9525">
            <a:noFill/>
            <a:miter lim="800000"/>
            <a:headEnd/>
            <a:tailEnd/>
          </a:ln>
        </p:spPr>
        <p:txBody>
          <a:bodyPr lIns="0" tIns="0" rIns="0" bIns="0"/>
          <a:lstStyle/>
          <a:p>
            <a:pPr eaLnBrk="0" hangingPunct="0">
              <a:defRPr/>
            </a:pPr>
            <a:r>
              <a:rPr lang="nl-NL" sz="3200" b="1" kern="0" smtClean="0">
                <a:solidFill>
                  <a:schemeClr val="tx2"/>
                </a:solidFill>
                <a:latin typeface="+mj-lt"/>
                <a:ea typeface="+mj-ea"/>
                <a:cs typeface="+mj-cs"/>
              </a:rPr>
              <a:t>CREATIVE PROGRAMMING</a:t>
            </a:r>
          </a:p>
          <a:p>
            <a:pPr eaLnBrk="0" hangingPunct="0">
              <a:defRPr/>
            </a:pPr>
            <a:r>
              <a:rPr lang="nl-NL" sz="3200" b="1" kern="0" smtClean="0">
                <a:solidFill>
                  <a:schemeClr val="tx2"/>
                </a:solidFill>
                <a:latin typeface="+mj-lt"/>
                <a:ea typeface="+mj-ea"/>
                <a:cs typeface="+mj-cs"/>
              </a:rPr>
              <a:t>Lecture 6: Use </a:t>
            </a:r>
            <a:r>
              <a:rPr lang="nl-NL" sz="3200" b="1" kern="0">
                <a:solidFill>
                  <a:schemeClr val="tx2"/>
                </a:solidFill>
                <a:latin typeface="+mj-lt"/>
                <a:ea typeface="+mj-ea"/>
                <a:cs typeface="+mj-cs"/>
              </a:rPr>
              <a:t>Of Resources</a:t>
            </a:r>
            <a:endParaRPr lang="en-US" sz="3200" b="1" kern="0" dirty="0">
              <a:solidFill>
                <a:schemeClr val="tx2"/>
              </a:solidFill>
              <a:latin typeface="+mj-lt"/>
              <a:ea typeface="+mj-ea"/>
              <a:cs typeface="+mj-cs"/>
            </a:endParaRPr>
          </a:p>
        </p:txBody>
      </p:sp>
      <p:sp>
        <p:nvSpPr>
          <p:cNvPr id="8" name="Subtitle 2"/>
          <p:cNvSpPr txBox="1">
            <a:spLocks/>
          </p:cNvSpPr>
          <p:nvPr/>
        </p:nvSpPr>
        <p:spPr bwMode="auto">
          <a:xfrm>
            <a:off x="611188" y="3238500"/>
            <a:ext cx="5113337" cy="550863"/>
          </a:xfrm>
          <a:prstGeom prst="rect">
            <a:avLst/>
          </a:prstGeom>
          <a:noFill/>
          <a:ln w="9525">
            <a:noFill/>
            <a:miter lim="800000"/>
            <a:headEnd/>
            <a:tailEnd/>
          </a:ln>
        </p:spPr>
        <p:txBody>
          <a:bodyPr lIns="0" tIns="0" rIns="0" bIns="0"/>
          <a:lstStyle/>
          <a:p>
            <a:pPr eaLnBrk="0" hangingPunct="0">
              <a:spcBef>
                <a:spcPct val="20000"/>
              </a:spcBef>
              <a:buClr>
                <a:schemeClr val="accent1"/>
              </a:buClr>
              <a:defRPr/>
            </a:pPr>
            <a:r>
              <a:rPr lang="en-US" b="1" kern="0">
                <a:solidFill>
                  <a:srgbClr val="000000"/>
                </a:solidFill>
                <a:latin typeface="+mn-lt"/>
                <a:cs typeface="+mn-cs"/>
              </a:rPr>
              <a:t>DBB210 team,</a:t>
            </a:r>
          </a:p>
          <a:p>
            <a:pPr eaLnBrk="0" hangingPunct="0">
              <a:spcBef>
                <a:spcPct val="20000"/>
              </a:spcBef>
              <a:buClr>
                <a:schemeClr val="accent1"/>
              </a:buClr>
              <a:defRPr/>
            </a:pPr>
            <a:r>
              <a:rPr lang="en-US" b="1" kern="0" smtClean="0">
                <a:solidFill>
                  <a:srgbClr val="000000"/>
                </a:solidFill>
                <a:latin typeface="+mn-lt"/>
                <a:cs typeface="+mn-cs"/>
              </a:rPr>
              <a:t>today</a:t>
            </a:r>
            <a:r>
              <a:rPr lang="en-US" b="1" kern="0">
                <a:solidFill>
                  <a:srgbClr val="000000"/>
                </a:solidFill>
                <a:latin typeface="+mn-lt"/>
                <a:cs typeface="+mn-cs"/>
              </a:rPr>
              <a:t>: Loe Feijs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r>
              <a:rPr lang="nl-NL" smtClean="0"/>
              <a:t>PAGE </a:t>
            </a:r>
            <a:fld id="{5A3E729C-5C3D-4EE4-BB39-1D5E3ABB1E2F}" type="slidenum">
              <a:rPr lang="nl-NL" smtClean="0"/>
              <a:pPr>
                <a:defRPr/>
              </a:pPr>
              <a:t>9</a:t>
            </a:fld>
            <a:endParaRPr lang="nl-NL"/>
          </a:p>
        </p:txBody>
      </p:sp>
      <p:sp>
        <p:nvSpPr>
          <p:cNvPr id="4" name="Date Placeholder 3"/>
          <p:cNvSpPr>
            <a:spLocks noGrp="1"/>
          </p:cNvSpPr>
          <p:nvPr>
            <p:ph type="dt" sz="half" idx="12"/>
          </p:nvPr>
        </p:nvSpPr>
        <p:spPr/>
        <p:txBody>
          <a:bodyPr/>
          <a:lstStyle/>
          <a:p>
            <a:pPr>
              <a:defRPr/>
            </a:pPr>
            <a:fld id="{0262C1AA-85DF-4482-B1E0-BE08B6EC7401}" type="datetime1">
              <a:rPr lang="nl-NL" smtClean="0"/>
              <a:pPr>
                <a:defRPr/>
              </a:pPr>
              <a:t>17-9-2015</a:t>
            </a:fld>
            <a:endParaRPr lang="nl-NL"/>
          </a:p>
        </p:txBody>
      </p:sp>
      <p:sp>
        <p:nvSpPr>
          <p:cNvPr id="6" name="TextBox 5"/>
          <p:cNvSpPr txBox="1"/>
          <p:nvPr/>
        </p:nvSpPr>
        <p:spPr>
          <a:xfrm>
            <a:off x="467544" y="1506270"/>
            <a:ext cx="8352928" cy="338554"/>
          </a:xfrm>
          <a:prstGeom prst="rect">
            <a:avLst/>
          </a:prstGeom>
          <a:noFill/>
        </p:spPr>
        <p:txBody>
          <a:bodyPr wrap="square" rtlCol="0">
            <a:spAutoFit/>
          </a:bodyPr>
          <a:lstStyle/>
          <a:p>
            <a:r>
              <a:rPr lang="en-US" sz="1600" smtClean="0">
                <a:latin typeface="+mn-lt"/>
                <a:hlinkClick r:id="rId3"/>
              </a:rPr>
              <a:t>https://processing.org/tutorials/interactivity/</a:t>
            </a:r>
            <a:r>
              <a:rPr lang="en-US" sz="1600" smtClean="0">
                <a:latin typeface="+mn-lt"/>
              </a:rPr>
              <a:t>  (for example the Interactivity chapter)</a:t>
            </a:r>
            <a:endParaRPr lang="en-US" smtClean="0"/>
          </a:p>
        </p:txBody>
      </p:sp>
      <p:sp>
        <p:nvSpPr>
          <p:cNvPr id="10" name="Rectangle 9"/>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22"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Examples (3)</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pic>
        <p:nvPicPr>
          <p:cNvPr id="5123" name="Picture 3"/>
          <p:cNvPicPr>
            <a:picLocks noChangeAspect="1" noChangeArrowheads="1"/>
          </p:cNvPicPr>
          <p:nvPr/>
        </p:nvPicPr>
        <p:blipFill>
          <a:blip r:embed="rId4" cstate="print"/>
          <a:srcRect/>
          <a:stretch>
            <a:fillRect/>
          </a:stretch>
        </p:blipFill>
        <p:spPr bwMode="auto">
          <a:xfrm>
            <a:off x="395536" y="1916832"/>
            <a:ext cx="76390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r>
              <a:rPr lang="nl-NL" smtClean="0"/>
              <a:t>PAGE </a:t>
            </a:r>
            <a:fld id="{5A3E729C-5C3D-4EE4-BB39-1D5E3ABB1E2F}" type="slidenum">
              <a:rPr lang="nl-NL" smtClean="0"/>
              <a:pPr>
                <a:defRPr/>
              </a:pPr>
              <a:t>10</a:t>
            </a:fld>
            <a:endParaRPr lang="nl-NL"/>
          </a:p>
        </p:txBody>
      </p:sp>
      <p:sp>
        <p:nvSpPr>
          <p:cNvPr id="4" name="Date Placeholder 3"/>
          <p:cNvSpPr>
            <a:spLocks noGrp="1"/>
          </p:cNvSpPr>
          <p:nvPr>
            <p:ph type="dt" sz="half" idx="12"/>
          </p:nvPr>
        </p:nvSpPr>
        <p:spPr/>
        <p:txBody>
          <a:bodyPr/>
          <a:lstStyle/>
          <a:p>
            <a:pPr>
              <a:defRPr/>
            </a:pPr>
            <a:fld id="{0262C1AA-85DF-4482-B1E0-BE08B6EC7401}" type="datetime1">
              <a:rPr lang="nl-NL" smtClean="0"/>
              <a:pPr>
                <a:defRPr/>
              </a:pPr>
              <a:t>17-9-2015</a:t>
            </a:fld>
            <a:endParaRPr lang="nl-NL"/>
          </a:p>
        </p:txBody>
      </p:sp>
      <p:sp>
        <p:nvSpPr>
          <p:cNvPr id="10" name="Rectangle 9"/>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pic>
        <p:nvPicPr>
          <p:cNvPr id="2050" name="Picture 2"/>
          <p:cNvPicPr>
            <a:picLocks noChangeAspect="1" noChangeArrowheads="1"/>
          </p:cNvPicPr>
          <p:nvPr/>
        </p:nvPicPr>
        <p:blipFill>
          <a:blip r:embed="rId3" cstate="print"/>
          <a:srcRect/>
          <a:stretch>
            <a:fillRect/>
          </a:stretch>
        </p:blipFill>
        <p:spPr bwMode="auto">
          <a:xfrm>
            <a:off x="827584" y="209550"/>
            <a:ext cx="7305675" cy="664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Communities</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4770537"/>
          </a:xfrm>
          <a:prstGeom prst="rect">
            <a:avLst/>
          </a:prstGeom>
          <a:noFill/>
        </p:spPr>
        <p:txBody>
          <a:bodyPr>
            <a:spAutoFit/>
          </a:bodyPr>
          <a:lstStyle/>
          <a:p>
            <a:pPr>
              <a:lnSpc>
                <a:spcPct val="150000"/>
              </a:lnSpc>
              <a:buFont typeface="Arial" pitchFamily="34" charset="0"/>
              <a:buChar char="•"/>
              <a:defRPr/>
            </a:pPr>
            <a:r>
              <a:rPr lang="nl-NL" sz="2400" smtClean="0">
                <a:latin typeface="+mn-lt"/>
                <a:cs typeface="+mn-cs"/>
              </a:rPr>
              <a:t>  </a:t>
            </a:r>
            <a:r>
              <a:rPr lang="nl-NL" sz="2400" smtClean="0">
                <a:latin typeface="+mn-lt"/>
              </a:rPr>
              <a:t>forum.processing.org</a:t>
            </a:r>
          </a:p>
          <a:p>
            <a:pPr>
              <a:lnSpc>
                <a:spcPct val="150000"/>
              </a:lnSpc>
              <a:buFont typeface="Arial" pitchFamily="34" charset="0"/>
              <a:buChar char="•"/>
              <a:defRPr/>
            </a:pPr>
            <a:endParaRPr lang="nl-NL" sz="2400" smtClean="0">
              <a:latin typeface="+mn-lt"/>
            </a:endParaRPr>
          </a:p>
          <a:p>
            <a:pPr>
              <a:lnSpc>
                <a:spcPct val="150000"/>
              </a:lnSpc>
              <a:buFont typeface="Arial" pitchFamily="34" charset="0"/>
              <a:buChar char="•"/>
              <a:defRPr/>
            </a:pPr>
            <a:endParaRPr lang="nl-NL" sz="2400" smtClean="0">
              <a:latin typeface="+mn-lt"/>
            </a:endParaRPr>
          </a:p>
          <a:p>
            <a:pPr>
              <a:lnSpc>
                <a:spcPct val="150000"/>
              </a:lnSpc>
              <a:buFont typeface="Arial" pitchFamily="34" charset="0"/>
              <a:buChar char="•"/>
              <a:defRPr/>
            </a:pPr>
            <a:endParaRPr lang="nl-NL" sz="2400" smtClean="0">
              <a:latin typeface="+mn-lt"/>
            </a:endParaRPr>
          </a:p>
          <a:p>
            <a:pPr>
              <a:lnSpc>
                <a:spcPct val="150000"/>
              </a:lnSpc>
              <a:buFont typeface="Arial" pitchFamily="34" charset="0"/>
              <a:buChar char="•"/>
              <a:defRPr/>
            </a:pPr>
            <a:r>
              <a:rPr lang="nl-NL" sz="2400" smtClean="0">
                <a:latin typeface="+mn-lt"/>
                <a:cs typeface="+mn-cs"/>
              </a:rPr>
              <a:t>  openprocessing.org</a:t>
            </a:r>
          </a:p>
          <a:p>
            <a:pPr>
              <a:lnSpc>
                <a:spcPct val="150000"/>
              </a:lnSpc>
              <a:defRPr/>
            </a:pPr>
            <a:r>
              <a:rPr lang="nl-NL" sz="2400" smtClean="0">
                <a:latin typeface="+mn-lt"/>
                <a:cs typeface="+mn-cs"/>
              </a:rPr>
              <a:t> </a:t>
            </a:r>
          </a:p>
          <a:p>
            <a:pPr>
              <a:lnSpc>
                <a:spcPct val="150000"/>
              </a:lnSpc>
              <a:buFont typeface="Arial" pitchFamily="34" charset="0"/>
              <a:buChar char="•"/>
              <a:defRPr/>
            </a:pPr>
            <a:endParaRPr lang="nl-NL" sz="2400" smtClean="0">
              <a:latin typeface="+mn-lt"/>
              <a:cs typeface="+mn-cs"/>
            </a:endParaRPr>
          </a:p>
          <a:p>
            <a:pPr>
              <a:lnSpc>
                <a:spcPct val="150000"/>
              </a:lnSpc>
              <a:buFont typeface="Arial" pitchFamily="34" charset="0"/>
              <a:buChar char="•"/>
              <a:defRPr/>
            </a:pPr>
            <a:endParaRPr lang="nl-NL" sz="2400" smtClean="0">
              <a:latin typeface="+mn-lt"/>
              <a:cs typeface="+mn-cs"/>
            </a:endParaRPr>
          </a:p>
          <a:p>
            <a:pPr>
              <a:defRPr/>
            </a:pPr>
            <a:endParaRPr lang="en-US" sz="1600">
              <a:solidFill>
                <a:srgbClr val="7030A0"/>
              </a:solidFill>
              <a:latin typeface="+mn-lt"/>
              <a:cs typeface="+mn-cs"/>
            </a:endParaRPr>
          </a:p>
        </p:txBody>
      </p:sp>
      <p:pic>
        <p:nvPicPr>
          <p:cNvPr id="6148" name="Picture 4" descr="C:\Users\lfeijs\AppData\Local\Microsoft\Windows\Temporary Internet Files\Content.IE5\F4YVHGOT\treasure-chest_[1].gif"/>
          <p:cNvPicPr>
            <a:picLocks noChangeAspect="1" noChangeArrowheads="1"/>
          </p:cNvPicPr>
          <p:nvPr/>
        </p:nvPicPr>
        <p:blipFill>
          <a:blip r:embed="rId3" cstate="print"/>
          <a:srcRect/>
          <a:stretch>
            <a:fillRect/>
          </a:stretch>
        </p:blipFill>
        <p:spPr bwMode="auto">
          <a:xfrm>
            <a:off x="4910775" y="2351674"/>
            <a:ext cx="1944215" cy="1262319"/>
          </a:xfrm>
          <a:prstGeom prst="rect">
            <a:avLst/>
          </a:prstGeom>
          <a:noFill/>
        </p:spPr>
      </p:pic>
      <p:pic>
        <p:nvPicPr>
          <p:cNvPr id="6150" name="Picture 6" descr="C:\Users\lfeijs\AppData\Local\Microsoft\Windows\Temporary Internet Files\Content.IE5\LL1Q2MPN\12413777-vector-illustration-of-treasure-chest-on-white-background-1qrqq79[1].jpg"/>
          <p:cNvPicPr>
            <a:picLocks noChangeAspect="1" noChangeArrowheads="1"/>
          </p:cNvPicPr>
          <p:nvPr/>
        </p:nvPicPr>
        <p:blipFill>
          <a:blip r:embed="rId4" cstate="print"/>
          <a:srcRect/>
          <a:stretch>
            <a:fillRect/>
          </a:stretch>
        </p:blipFill>
        <p:spPr bwMode="auto">
          <a:xfrm flipH="1">
            <a:off x="5220072" y="5044160"/>
            <a:ext cx="1483343" cy="1409176"/>
          </a:xfrm>
          <a:prstGeom prst="rect">
            <a:avLst/>
          </a:prstGeom>
          <a:noFill/>
        </p:spPr>
      </p:pic>
      <p:grpSp>
        <p:nvGrpSpPr>
          <p:cNvPr id="42" name="Group 41"/>
          <p:cNvGrpSpPr/>
          <p:nvPr/>
        </p:nvGrpSpPr>
        <p:grpSpPr>
          <a:xfrm>
            <a:off x="4067944" y="1268760"/>
            <a:ext cx="5307326" cy="1152128"/>
            <a:chOff x="4067944" y="1268760"/>
            <a:chExt cx="5307326" cy="1152128"/>
          </a:xfrm>
        </p:grpSpPr>
        <p:sp>
          <p:nvSpPr>
            <p:cNvPr id="10" name="Bent Arrow 9"/>
            <p:cNvSpPr/>
            <p:nvPr/>
          </p:nvSpPr>
          <p:spPr>
            <a:xfrm rot="5400000">
              <a:off x="5018786" y="1880828"/>
              <a:ext cx="504056" cy="576064"/>
            </a:xfrm>
            <a:prstGeom prst="bentArrow">
              <a:avLst>
                <a:gd name="adj1" fmla="val 50000"/>
                <a:gd name="adj2" fmla="val 37656"/>
                <a:gd name="adj3" fmla="val 2921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5400000">
              <a:off x="5054790" y="1412776"/>
              <a:ext cx="792088" cy="936104"/>
            </a:xfrm>
            <a:prstGeom prst="bentArrow">
              <a:avLst>
                <a:gd name="adj1" fmla="val 11577"/>
                <a:gd name="adj2" fmla="val 16946"/>
                <a:gd name="adj3" fmla="val 2097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10800000" flipH="1" flipV="1">
              <a:off x="6278926" y="1844824"/>
              <a:ext cx="724272" cy="499864"/>
            </a:xfrm>
            <a:prstGeom prst="bentArrow">
              <a:avLst>
                <a:gd name="adj1" fmla="val 2365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5400000" flipV="1">
              <a:off x="5918886" y="1412776"/>
              <a:ext cx="936104" cy="936104"/>
            </a:xfrm>
            <a:prstGeom prst="bentArrow">
              <a:avLst>
                <a:gd name="adj1" fmla="val 14571"/>
                <a:gd name="adj2" fmla="val 15913"/>
                <a:gd name="adj3" fmla="val 19321"/>
                <a:gd name="adj4" fmla="val 26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067944" y="1362254"/>
              <a:ext cx="1152128" cy="338554"/>
            </a:xfrm>
            <a:prstGeom prst="rect">
              <a:avLst/>
            </a:prstGeom>
            <a:noFill/>
          </p:spPr>
          <p:txBody>
            <a:bodyPr wrap="square" rtlCol="0">
              <a:spAutoFit/>
            </a:bodyPr>
            <a:lstStyle/>
            <a:p>
              <a:r>
                <a:rPr lang="nl-NL" sz="1600" smtClean="0">
                  <a:latin typeface="+mn-lt"/>
                </a:rPr>
                <a:t>question</a:t>
              </a:r>
              <a:endParaRPr lang="en-US" sz="1600">
                <a:latin typeface="+mn-lt"/>
              </a:endParaRPr>
            </a:p>
          </p:txBody>
        </p:sp>
        <p:sp>
          <p:nvSpPr>
            <p:cNvPr id="18" name="TextBox 17"/>
            <p:cNvSpPr txBox="1"/>
            <p:nvPr/>
          </p:nvSpPr>
          <p:spPr>
            <a:xfrm>
              <a:off x="4076154" y="1866310"/>
              <a:ext cx="1152128" cy="338554"/>
            </a:xfrm>
            <a:prstGeom prst="rect">
              <a:avLst/>
            </a:prstGeom>
            <a:noFill/>
          </p:spPr>
          <p:txBody>
            <a:bodyPr wrap="square" rtlCol="0">
              <a:spAutoFit/>
            </a:bodyPr>
            <a:lstStyle/>
            <a:p>
              <a:r>
                <a:rPr lang="nl-NL" sz="1600" smtClean="0">
                  <a:latin typeface="+mn-lt"/>
                </a:rPr>
                <a:t>answers</a:t>
              </a:r>
              <a:endParaRPr lang="en-US" sz="1600">
                <a:latin typeface="+mn-lt"/>
              </a:endParaRPr>
            </a:p>
          </p:txBody>
        </p:sp>
        <p:sp>
          <p:nvSpPr>
            <p:cNvPr id="19" name="TextBox 18"/>
            <p:cNvSpPr txBox="1"/>
            <p:nvPr/>
          </p:nvSpPr>
          <p:spPr>
            <a:xfrm>
              <a:off x="6926998" y="1268760"/>
              <a:ext cx="2448272" cy="338554"/>
            </a:xfrm>
            <a:prstGeom prst="rect">
              <a:avLst/>
            </a:prstGeom>
            <a:noFill/>
          </p:spPr>
          <p:txBody>
            <a:bodyPr wrap="square" rtlCol="0">
              <a:spAutoFit/>
            </a:bodyPr>
            <a:lstStyle/>
            <a:p>
              <a:r>
                <a:rPr lang="nl-NL" sz="1600" smtClean="0">
                  <a:latin typeface="+mn-lt"/>
                </a:rPr>
                <a:t>same question again </a:t>
              </a:r>
              <a:endParaRPr lang="en-US" sz="1600">
                <a:latin typeface="+mn-lt"/>
              </a:endParaRPr>
            </a:p>
          </p:txBody>
        </p:sp>
        <p:sp>
          <p:nvSpPr>
            <p:cNvPr id="20" name="TextBox 19"/>
            <p:cNvSpPr txBox="1"/>
            <p:nvPr/>
          </p:nvSpPr>
          <p:spPr>
            <a:xfrm>
              <a:off x="7071014" y="1772816"/>
              <a:ext cx="2304256" cy="338554"/>
            </a:xfrm>
            <a:prstGeom prst="rect">
              <a:avLst/>
            </a:prstGeom>
            <a:noFill/>
          </p:spPr>
          <p:txBody>
            <a:bodyPr wrap="square" rtlCol="0">
              <a:spAutoFit/>
            </a:bodyPr>
            <a:lstStyle/>
            <a:p>
              <a:r>
                <a:rPr lang="nl-NL" sz="1600" smtClean="0">
                  <a:latin typeface="+mn-lt"/>
                </a:rPr>
                <a:t>immediate answer</a:t>
              </a:r>
              <a:endParaRPr lang="en-US" sz="1600">
                <a:latin typeface="+mn-lt"/>
              </a:endParaRPr>
            </a:p>
          </p:txBody>
        </p:sp>
      </p:grpSp>
      <p:grpSp>
        <p:nvGrpSpPr>
          <p:cNvPr id="41" name="Group 40"/>
          <p:cNvGrpSpPr/>
          <p:nvPr/>
        </p:nvGrpSpPr>
        <p:grpSpPr>
          <a:xfrm>
            <a:off x="4427984" y="4149080"/>
            <a:ext cx="4968552" cy="1440160"/>
            <a:chOff x="4427984" y="4149080"/>
            <a:chExt cx="4968552" cy="1440160"/>
          </a:xfrm>
        </p:grpSpPr>
        <p:sp>
          <p:nvSpPr>
            <p:cNvPr id="21" name="Bent Arrow 20"/>
            <p:cNvSpPr/>
            <p:nvPr/>
          </p:nvSpPr>
          <p:spPr>
            <a:xfrm rot="5400000">
              <a:off x="5184068" y="4638398"/>
              <a:ext cx="504056" cy="576064"/>
            </a:xfrm>
            <a:prstGeom prst="bentArrow">
              <a:avLst>
                <a:gd name="adj1" fmla="val 2365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rot="10800000" flipH="1" flipV="1">
              <a:off x="6350934" y="4725144"/>
              <a:ext cx="724272" cy="864096"/>
            </a:xfrm>
            <a:prstGeom prst="bentArrow">
              <a:avLst>
                <a:gd name="adj1" fmla="val 14850"/>
                <a:gd name="adj2" fmla="val 169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5400000" flipV="1">
              <a:off x="5990894" y="4293096"/>
              <a:ext cx="936104" cy="936104"/>
            </a:xfrm>
            <a:prstGeom prst="bentArrow">
              <a:avLst>
                <a:gd name="adj1" fmla="val 14571"/>
                <a:gd name="adj2" fmla="val 15913"/>
                <a:gd name="adj3" fmla="val 19321"/>
                <a:gd name="adj4" fmla="val 26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4427984" y="4530386"/>
              <a:ext cx="1152128" cy="338554"/>
            </a:xfrm>
            <a:prstGeom prst="rect">
              <a:avLst/>
            </a:prstGeom>
            <a:noFill/>
          </p:spPr>
          <p:txBody>
            <a:bodyPr wrap="square" rtlCol="0">
              <a:spAutoFit/>
            </a:bodyPr>
            <a:lstStyle/>
            <a:p>
              <a:r>
                <a:rPr lang="nl-NL" sz="1600" smtClean="0">
                  <a:latin typeface="+mn-lt"/>
                </a:rPr>
                <a:t> code</a:t>
              </a:r>
              <a:endParaRPr lang="en-US" sz="1600">
                <a:latin typeface="+mn-lt"/>
              </a:endParaRPr>
            </a:p>
          </p:txBody>
        </p:sp>
        <p:sp>
          <p:nvSpPr>
            <p:cNvPr id="27" name="TextBox 26"/>
            <p:cNvSpPr txBox="1"/>
            <p:nvPr/>
          </p:nvSpPr>
          <p:spPr>
            <a:xfrm>
              <a:off x="6948264" y="4149080"/>
              <a:ext cx="2448272" cy="338554"/>
            </a:xfrm>
            <a:prstGeom prst="rect">
              <a:avLst/>
            </a:prstGeom>
            <a:noFill/>
          </p:spPr>
          <p:txBody>
            <a:bodyPr wrap="square" rtlCol="0">
              <a:spAutoFit/>
            </a:bodyPr>
            <a:lstStyle/>
            <a:p>
              <a:r>
                <a:rPr lang="nl-NL" sz="1600" smtClean="0">
                  <a:latin typeface="+mn-lt"/>
                </a:rPr>
                <a:t>need inspiration </a:t>
              </a:r>
              <a:endParaRPr lang="en-US" sz="1600">
                <a:latin typeface="+mn-lt"/>
              </a:endParaRPr>
            </a:p>
          </p:txBody>
        </p:sp>
        <p:sp>
          <p:nvSpPr>
            <p:cNvPr id="28" name="TextBox 27"/>
            <p:cNvSpPr txBox="1"/>
            <p:nvPr/>
          </p:nvSpPr>
          <p:spPr>
            <a:xfrm>
              <a:off x="7041538" y="4653136"/>
              <a:ext cx="1706926" cy="338554"/>
            </a:xfrm>
            <a:prstGeom prst="rect">
              <a:avLst/>
            </a:prstGeom>
            <a:noFill/>
          </p:spPr>
          <p:txBody>
            <a:bodyPr wrap="square" rtlCol="0">
              <a:spAutoFit/>
            </a:bodyPr>
            <a:lstStyle/>
            <a:p>
              <a:r>
                <a:rPr lang="nl-NL" sz="1600" smtClean="0">
                  <a:latin typeface="+mn-lt"/>
                </a:rPr>
                <a:t>code</a:t>
              </a:r>
              <a:endParaRPr lang="en-US" sz="1600">
                <a:latin typeface="+mn-lt"/>
              </a:endParaRPr>
            </a:p>
          </p:txBody>
        </p:sp>
      </p:grpSp>
      <p:grpSp>
        <p:nvGrpSpPr>
          <p:cNvPr id="36" name="Group 35"/>
          <p:cNvGrpSpPr/>
          <p:nvPr/>
        </p:nvGrpSpPr>
        <p:grpSpPr>
          <a:xfrm>
            <a:off x="3851920" y="2132856"/>
            <a:ext cx="5184576" cy="1628800"/>
            <a:chOff x="3851920" y="2132856"/>
            <a:chExt cx="5184576" cy="1628800"/>
          </a:xfrm>
        </p:grpSpPr>
        <p:sp>
          <p:nvSpPr>
            <p:cNvPr id="30" name="Curved Down Arrow 29"/>
            <p:cNvSpPr/>
            <p:nvPr/>
          </p:nvSpPr>
          <p:spPr>
            <a:xfrm flipH="1" flipV="1">
              <a:off x="4283968" y="3284984"/>
              <a:ext cx="4032448" cy="476672"/>
            </a:xfrm>
            <a:prstGeom prst="curvedDownArrow">
              <a:avLst>
                <a:gd name="adj1" fmla="val 25000"/>
                <a:gd name="adj2" fmla="val 747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8100392" y="2852936"/>
              <a:ext cx="936104" cy="338554"/>
            </a:xfrm>
            <a:prstGeom prst="rect">
              <a:avLst/>
            </a:prstGeom>
            <a:noFill/>
          </p:spPr>
          <p:txBody>
            <a:bodyPr wrap="square" rtlCol="0">
              <a:spAutoFit/>
            </a:bodyPr>
            <a:lstStyle/>
            <a:p>
              <a:r>
                <a:rPr lang="nl-NL" sz="1600" smtClean="0">
                  <a:latin typeface="+mn-lt"/>
                </a:rPr>
                <a:t>projects</a:t>
              </a:r>
              <a:endParaRPr lang="en-US" sz="1600">
                <a:latin typeface="+mn-lt"/>
              </a:endParaRPr>
            </a:p>
          </p:txBody>
        </p:sp>
        <p:sp>
          <p:nvSpPr>
            <p:cNvPr id="33" name="Right Arrow 32"/>
            <p:cNvSpPr/>
            <p:nvPr/>
          </p:nvSpPr>
          <p:spPr>
            <a:xfrm rot="5400000">
              <a:off x="7956376" y="2348880"/>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51920" y="2874422"/>
              <a:ext cx="1296144" cy="338554"/>
            </a:xfrm>
            <a:prstGeom prst="rect">
              <a:avLst/>
            </a:prstGeom>
            <a:noFill/>
          </p:spPr>
          <p:txBody>
            <a:bodyPr wrap="square" rtlCol="0">
              <a:spAutoFit/>
            </a:bodyPr>
            <a:lstStyle/>
            <a:p>
              <a:r>
                <a:rPr lang="nl-NL" sz="1600" smtClean="0">
                  <a:latin typeface="+mn-lt"/>
                </a:rPr>
                <a:t>experience</a:t>
              </a:r>
              <a:endParaRPr lang="en-US" sz="1600">
                <a:latin typeface="+mn-lt"/>
              </a:endParaRPr>
            </a:p>
          </p:txBody>
        </p:sp>
        <p:sp>
          <p:nvSpPr>
            <p:cNvPr id="35" name="Right Arrow 34"/>
            <p:cNvSpPr/>
            <p:nvPr/>
          </p:nvSpPr>
          <p:spPr>
            <a:xfrm rot="16200000">
              <a:off x="4067944" y="2492896"/>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779912" y="4581128"/>
            <a:ext cx="5256584" cy="1916832"/>
            <a:chOff x="3779912" y="4581128"/>
            <a:chExt cx="5256584" cy="1916832"/>
          </a:xfrm>
        </p:grpSpPr>
        <p:sp>
          <p:nvSpPr>
            <p:cNvPr id="26" name="TextBox 25"/>
            <p:cNvSpPr txBox="1"/>
            <p:nvPr/>
          </p:nvSpPr>
          <p:spPr>
            <a:xfrm>
              <a:off x="3779912" y="5178678"/>
              <a:ext cx="1152128" cy="338554"/>
            </a:xfrm>
            <a:prstGeom prst="rect">
              <a:avLst/>
            </a:prstGeom>
            <a:noFill/>
          </p:spPr>
          <p:txBody>
            <a:bodyPr wrap="square" rtlCol="0">
              <a:spAutoFit/>
            </a:bodyPr>
            <a:lstStyle/>
            <a:p>
              <a:r>
                <a:rPr lang="nl-NL" sz="1600" smtClean="0">
                  <a:latin typeface="+mn-lt"/>
                </a:rPr>
                <a:t>projects</a:t>
              </a:r>
              <a:endParaRPr lang="en-US" sz="1600">
                <a:latin typeface="+mn-lt"/>
              </a:endParaRPr>
            </a:p>
          </p:txBody>
        </p:sp>
        <p:sp>
          <p:nvSpPr>
            <p:cNvPr id="31" name="Curved Down Arrow 30"/>
            <p:cNvSpPr/>
            <p:nvPr/>
          </p:nvSpPr>
          <p:spPr>
            <a:xfrm flipH="1" flipV="1">
              <a:off x="3779912" y="5589240"/>
              <a:ext cx="4680520" cy="908720"/>
            </a:xfrm>
            <a:prstGeom prst="curvedDownArrow">
              <a:avLst>
                <a:gd name="adj1" fmla="val 25000"/>
                <a:gd name="adj2" fmla="val 747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a:off x="3923928" y="4581128"/>
              <a:ext cx="575323" cy="576064"/>
            </a:xfrm>
            <a:prstGeom prst="bentArrow">
              <a:avLst>
                <a:gd name="adj1" fmla="val 2365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7884368" y="5250686"/>
              <a:ext cx="1152128" cy="338554"/>
            </a:xfrm>
            <a:prstGeom prst="rect">
              <a:avLst/>
            </a:prstGeom>
            <a:noFill/>
          </p:spPr>
          <p:txBody>
            <a:bodyPr wrap="square" rtlCol="0">
              <a:spAutoFit/>
            </a:bodyPr>
            <a:lstStyle/>
            <a:p>
              <a:r>
                <a:rPr lang="nl-NL" sz="1600" smtClean="0">
                  <a:latin typeface="+mn-lt"/>
                </a:rPr>
                <a:t>learning</a:t>
              </a:r>
              <a:endParaRPr lang="en-US" sz="1600">
                <a:latin typeface="+mn-lt"/>
              </a:endParaRPr>
            </a:p>
          </p:txBody>
        </p:sp>
        <p:sp>
          <p:nvSpPr>
            <p:cNvPr id="39" name="Bent Arrow 38"/>
            <p:cNvSpPr/>
            <p:nvPr/>
          </p:nvSpPr>
          <p:spPr>
            <a:xfrm rot="5400000">
              <a:off x="7920371" y="4761148"/>
              <a:ext cx="504056" cy="576064"/>
            </a:xfrm>
            <a:prstGeom prst="bentArrow">
              <a:avLst>
                <a:gd name="adj1" fmla="val 2365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Communities</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pic>
        <p:nvPicPr>
          <p:cNvPr id="7170" name="Picture 2"/>
          <p:cNvPicPr>
            <a:picLocks noChangeAspect="1" noChangeArrowheads="1"/>
          </p:cNvPicPr>
          <p:nvPr/>
        </p:nvPicPr>
        <p:blipFill>
          <a:blip r:embed="rId3" cstate="print"/>
          <a:srcRect/>
          <a:stretch>
            <a:fillRect/>
          </a:stretch>
        </p:blipFill>
        <p:spPr bwMode="auto">
          <a:xfrm>
            <a:off x="595313" y="147638"/>
            <a:ext cx="7953375" cy="65627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pic>
        <p:nvPicPr>
          <p:cNvPr id="6147" name="Picture 3"/>
          <p:cNvPicPr>
            <a:picLocks noChangeAspect="1" noChangeArrowheads="1"/>
          </p:cNvPicPr>
          <p:nvPr/>
        </p:nvPicPr>
        <p:blipFill>
          <a:blip r:embed="rId3" cstate="print"/>
          <a:srcRect/>
          <a:stretch>
            <a:fillRect/>
          </a:stretch>
        </p:blipFill>
        <p:spPr bwMode="auto">
          <a:xfrm>
            <a:off x="1259632" y="1052736"/>
            <a:ext cx="6648450" cy="54387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Open source software</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5255815" cy="3647152"/>
          </a:xfrm>
          <a:prstGeom prst="rect">
            <a:avLst/>
          </a:prstGeom>
          <a:noFill/>
        </p:spPr>
        <p:txBody>
          <a:bodyPr wrap="square">
            <a:spAutoFit/>
          </a:bodyPr>
          <a:lstStyle/>
          <a:p>
            <a:pPr>
              <a:spcBef>
                <a:spcPts val="600"/>
              </a:spcBef>
              <a:defRPr/>
            </a:pPr>
            <a:r>
              <a:rPr lang="nl-NL" smtClean="0">
                <a:latin typeface="+mn-lt"/>
                <a:cs typeface="+mn-cs"/>
              </a:rPr>
              <a:t>ORIGINS:</a:t>
            </a:r>
          </a:p>
          <a:p>
            <a:pPr>
              <a:spcBef>
                <a:spcPts val="600"/>
              </a:spcBef>
              <a:defRPr/>
            </a:pPr>
            <a:r>
              <a:rPr lang="nl-NL" smtClean="0">
                <a:latin typeface="+mn-lt"/>
                <a:cs typeface="+mn-cs"/>
              </a:rPr>
              <a:t>Richard Stallman</a:t>
            </a:r>
          </a:p>
          <a:p>
            <a:pPr>
              <a:spcBef>
                <a:spcPts val="600"/>
              </a:spcBef>
              <a:buFont typeface="Arial" pitchFamily="34" charset="0"/>
              <a:buChar char="•"/>
              <a:defRPr/>
            </a:pPr>
            <a:r>
              <a:rPr lang="en-US" smtClean="0">
                <a:latin typeface="+mn-lt"/>
              </a:rPr>
              <a:t>  GNU Project 1983</a:t>
            </a:r>
          </a:p>
          <a:p>
            <a:pPr>
              <a:spcBef>
                <a:spcPts val="600"/>
              </a:spcBef>
              <a:buFont typeface="Arial" pitchFamily="34" charset="0"/>
              <a:buChar char="•"/>
              <a:defRPr/>
            </a:pPr>
            <a:endParaRPr lang="nl-NL" smtClean="0">
              <a:latin typeface="+mn-lt"/>
            </a:endParaRPr>
          </a:p>
          <a:p>
            <a:pPr>
              <a:spcBef>
                <a:spcPts val="600"/>
              </a:spcBef>
              <a:buFont typeface="Arial" pitchFamily="34" charset="0"/>
              <a:buChar char="•"/>
              <a:defRPr/>
            </a:pPr>
            <a:endParaRPr lang="nl-NL" smtClean="0">
              <a:latin typeface="+mn-lt"/>
            </a:endParaRPr>
          </a:p>
          <a:p>
            <a:pPr>
              <a:spcBef>
                <a:spcPts val="600"/>
              </a:spcBef>
              <a:buFont typeface="Arial" pitchFamily="34" charset="0"/>
              <a:buChar char="•"/>
              <a:defRPr/>
            </a:pPr>
            <a:endParaRPr lang="en-US" smtClean="0">
              <a:latin typeface="+mn-lt"/>
            </a:endParaRPr>
          </a:p>
          <a:p>
            <a:pPr>
              <a:spcBef>
                <a:spcPts val="600"/>
              </a:spcBef>
              <a:buFont typeface="Arial" pitchFamily="34" charset="0"/>
              <a:buChar char="•"/>
              <a:defRPr/>
            </a:pPr>
            <a:r>
              <a:rPr lang="en-US" smtClean="0">
                <a:latin typeface="+mn-lt"/>
              </a:rPr>
              <a:t>  Manifesto 1984</a:t>
            </a:r>
          </a:p>
          <a:p>
            <a:pPr>
              <a:spcBef>
                <a:spcPts val="600"/>
              </a:spcBef>
              <a:buFont typeface="Arial" pitchFamily="34" charset="0"/>
              <a:buChar char="•"/>
              <a:defRPr/>
            </a:pPr>
            <a:r>
              <a:rPr lang="en-US" smtClean="0">
                <a:latin typeface="+mn-lt"/>
              </a:rPr>
              <a:t>  League for Programming Freedom (1989)</a:t>
            </a:r>
            <a:endParaRPr lang="nl-NL" smtClean="0">
              <a:latin typeface="+mn-lt"/>
            </a:endParaRPr>
          </a:p>
          <a:p>
            <a:pPr>
              <a:spcBef>
                <a:spcPts val="600"/>
              </a:spcBef>
              <a:buFont typeface="Arial" pitchFamily="34" charset="0"/>
              <a:buChar char="•"/>
              <a:defRPr/>
            </a:pPr>
            <a:r>
              <a:rPr lang="nl-NL" smtClean="0">
                <a:latin typeface="+mn-lt"/>
              </a:rPr>
              <a:t>  GNU General Public Licence Version 3 (2007)</a:t>
            </a:r>
            <a:endParaRPr lang="en-US" smtClean="0">
              <a:latin typeface="+mn-lt"/>
            </a:endParaRPr>
          </a:p>
          <a:p>
            <a:pPr>
              <a:spcBef>
                <a:spcPts val="600"/>
              </a:spcBef>
              <a:defRPr/>
            </a:pPr>
            <a:r>
              <a:rPr lang="en-US" sz="2400" smtClean="0"/>
              <a:t> </a:t>
            </a:r>
            <a:endParaRPr lang="en-US" sz="1600">
              <a:solidFill>
                <a:srgbClr val="7030A0"/>
              </a:solidFill>
              <a:latin typeface="+mn-lt"/>
              <a:cs typeface="+mn-cs"/>
            </a:endParaRPr>
          </a:p>
        </p:txBody>
      </p:sp>
      <p:sp>
        <p:nvSpPr>
          <p:cNvPr id="7" name="TextBox 6"/>
          <p:cNvSpPr txBox="1"/>
          <p:nvPr/>
        </p:nvSpPr>
        <p:spPr>
          <a:xfrm>
            <a:off x="5724128" y="5229200"/>
            <a:ext cx="2880320" cy="1200329"/>
          </a:xfrm>
          <a:prstGeom prst="rect">
            <a:avLst/>
          </a:prstGeom>
          <a:noFill/>
        </p:spPr>
        <p:txBody>
          <a:bodyPr wrap="square" rtlCol="0">
            <a:spAutoFit/>
          </a:bodyPr>
          <a:lstStyle/>
          <a:p>
            <a:r>
              <a:rPr lang="en-US" sz="1200" smtClean="0">
                <a:solidFill>
                  <a:srgbClr val="7030A0"/>
                </a:solidFill>
              </a:rPr>
              <a:t>Photo: Richard Stallman Fête de l'Humanité 2014, Photographer Thesupermat, licensed under the </a:t>
            </a:r>
            <a:r>
              <a:rPr lang="en-US" sz="1200" smtClean="0">
                <a:solidFill>
                  <a:srgbClr val="7030A0"/>
                </a:solidFill>
                <a:hlinkClick r:id="rId3" tooltip="w:en:Creative Commons"/>
              </a:rPr>
              <a:t>Creative Commons</a:t>
            </a:r>
            <a:r>
              <a:rPr lang="en-US" sz="1200" smtClean="0">
                <a:solidFill>
                  <a:srgbClr val="7030A0"/>
                </a:solidFill>
              </a:rPr>
              <a:t> </a:t>
            </a:r>
            <a:r>
              <a:rPr lang="en-US" sz="1200" smtClean="0">
                <a:solidFill>
                  <a:srgbClr val="7030A0"/>
                </a:solidFill>
                <a:hlinkClick r:id="rId4"/>
              </a:rPr>
              <a:t>Attribution-Share Alike 3.0 Unported</a:t>
            </a:r>
            <a:r>
              <a:rPr lang="en-US" sz="1200" smtClean="0">
                <a:solidFill>
                  <a:srgbClr val="7030A0"/>
                </a:solidFill>
              </a:rPr>
              <a:t> license.</a:t>
            </a:r>
            <a:endParaRPr lang="en-US" sz="1200">
              <a:solidFill>
                <a:srgbClr val="7030A0"/>
              </a:solidFill>
            </a:endParaRPr>
          </a:p>
        </p:txBody>
      </p:sp>
      <p:pic>
        <p:nvPicPr>
          <p:cNvPr id="45062" name="Picture 6" descr="https://upload.wikimedia.org/wikipedia/commons/7/7b/Richard_Stallman_-_F%C3%AAte_de_l%27Humanit%C3%A9_2014_-_010.jpg"/>
          <p:cNvPicPr>
            <a:picLocks noChangeAspect="1" noChangeArrowheads="1"/>
          </p:cNvPicPr>
          <p:nvPr/>
        </p:nvPicPr>
        <p:blipFill>
          <a:blip r:embed="rId5" cstate="print"/>
          <a:srcRect/>
          <a:stretch>
            <a:fillRect/>
          </a:stretch>
        </p:blipFill>
        <p:spPr bwMode="auto">
          <a:xfrm>
            <a:off x="5724128" y="836712"/>
            <a:ext cx="2875598" cy="4320480"/>
          </a:xfrm>
          <a:prstGeom prst="rect">
            <a:avLst/>
          </a:prstGeom>
          <a:noFill/>
        </p:spPr>
      </p:pic>
      <p:pic>
        <p:nvPicPr>
          <p:cNvPr id="45064" name="Picture 8" descr="GPLv3 Logo.svg"/>
          <p:cNvPicPr>
            <a:picLocks noChangeAspect="1" noChangeArrowheads="1"/>
          </p:cNvPicPr>
          <p:nvPr/>
        </p:nvPicPr>
        <p:blipFill>
          <a:blip r:embed="rId6" cstate="print"/>
          <a:srcRect/>
          <a:stretch>
            <a:fillRect/>
          </a:stretch>
        </p:blipFill>
        <p:spPr bwMode="auto">
          <a:xfrm>
            <a:off x="755576" y="4869160"/>
            <a:ext cx="1514581" cy="753084"/>
          </a:xfrm>
          <a:prstGeom prst="rect">
            <a:avLst/>
          </a:prstGeom>
          <a:noFill/>
        </p:spPr>
      </p:pic>
      <p:pic>
        <p:nvPicPr>
          <p:cNvPr id="45066" name="Picture 10" descr="https://upload.wikimedia.org/wikipedia/en/thumb/2/22/Heckert_GNU_white.svg/535px-Heckert_GNU_white.svg.png"/>
          <p:cNvPicPr>
            <a:picLocks noChangeAspect="1" noChangeArrowheads="1"/>
          </p:cNvPicPr>
          <p:nvPr/>
        </p:nvPicPr>
        <p:blipFill>
          <a:blip r:embed="rId7" cstate="print"/>
          <a:srcRect/>
          <a:stretch>
            <a:fillRect/>
          </a:stretch>
        </p:blipFill>
        <p:spPr bwMode="auto">
          <a:xfrm>
            <a:off x="827584" y="2636912"/>
            <a:ext cx="936104" cy="915107"/>
          </a:xfrm>
          <a:prstGeom prst="rect">
            <a:avLst/>
          </a:prstGeom>
          <a:noFill/>
        </p:spPr>
      </p:pic>
      <p:sp>
        <p:nvSpPr>
          <p:cNvPr id="11" name="Oval Callout 10"/>
          <p:cNvSpPr/>
          <p:nvPr/>
        </p:nvSpPr>
        <p:spPr>
          <a:xfrm>
            <a:off x="2483768" y="2708920"/>
            <a:ext cx="1872208" cy="792088"/>
          </a:xfrm>
          <a:prstGeom prst="wedgeEllipseCallout">
            <a:avLst>
              <a:gd name="adj1" fmla="val -71377"/>
              <a:gd name="adj2" fmla="val -7039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u="sng" smtClean="0"/>
              <a:t>G</a:t>
            </a:r>
            <a:r>
              <a:rPr lang="nl-NL" smtClean="0"/>
              <a:t>NU is </a:t>
            </a:r>
            <a:r>
              <a:rPr lang="nl-NL" u="sng" smtClean="0"/>
              <a:t>N</a:t>
            </a:r>
            <a:r>
              <a:rPr lang="nl-NL" smtClean="0"/>
              <a:t>ot </a:t>
            </a:r>
            <a:r>
              <a:rPr lang="nl-NL" u="sng" smtClean="0"/>
              <a:t>U</a:t>
            </a:r>
            <a:r>
              <a:rPr lang="nl-NL" smtClean="0"/>
              <a:t>nix</a:t>
            </a:r>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Open source software</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4001095"/>
          </a:xfrm>
          <a:prstGeom prst="rect">
            <a:avLst/>
          </a:prstGeom>
          <a:noFill/>
        </p:spPr>
        <p:txBody>
          <a:bodyPr wrap="square">
            <a:spAutoFit/>
          </a:bodyPr>
          <a:lstStyle/>
          <a:p>
            <a:pPr>
              <a:spcBef>
                <a:spcPts val="600"/>
              </a:spcBef>
              <a:defRPr/>
            </a:pPr>
            <a:r>
              <a:rPr lang="nl-NL" smtClean="0">
                <a:latin typeface="+mn-lt"/>
                <a:cs typeface="+mn-cs"/>
              </a:rPr>
              <a:t>NOWADAYS:</a:t>
            </a:r>
          </a:p>
          <a:p>
            <a:pPr>
              <a:spcBef>
                <a:spcPts val="600"/>
              </a:spcBef>
              <a:defRPr/>
            </a:pPr>
            <a:endParaRPr lang="nl-NL" smtClean="0">
              <a:latin typeface="+mn-lt"/>
              <a:cs typeface="+mn-cs"/>
            </a:endParaRPr>
          </a:p>
          <a:p>
            <a:pPr>
              <a:spcBef>
                <a:spcPts val="600"/>
              </a:spcBef>
              <a:buFont typeface="Arial" pitchFamily="34" charset="0"/>
              <a:buChar char="•"/>
              <a:defRPr/>
            </a:pPr>
            <a:r>
              <a:rPr lang="en-US" b="1" smtClean="0"/>
              <a:t> </a:t>
            </a:r>
            <a:r>
              <a:rPr lang="en-US" smtClean="0">
                <a:latin typeface="+mn-lt"/>
              </a:rPr>
              <a:t>GNU General Public License (GNU GPL)</a:t>
            </a:r>
          </a:p>
          <a:p>
            <a:pPr>
              <a:spcBef>
                <a:spcPts val="600"/>
              </a:spcBef>
              <a:buFont typeface="Arial" pitchFamily="34" charset="0"/>
              <a:buChar char="•"/>
              <a:defRPr/>
            </a:pPr>
            <a:r>
              <a:rPr lang="nl-NL" smtClean="0">
                <a:latin typeface="+mn-lt"/>
                <a:cs typeface="+mn-cs"/>
              </a:rPr>
              <a:t>  MIT licence (simple, permissive)</a:t>
            </a:r>
          </a:p>
          <a:p>
            <a:pPr>
              <a:spcBef>
                <a:spcPts val="600"/>
              </a:spcBef>
              <a:buFont typeface="Arial" pitchFamily="34" charset="0"/>
              <a:buChar char="•"/>
              <a:defRPr/>
            </a:pPr>
            <a:r>
              <a:rPr lang="nl-NL" smtClean="0">
                <a:latin typeface="+mn-lt"/>
                <a:cs typeface="+mn-cs"/>
              </a:rPr>
              <a:t>  Apache licence (also copes with patents)</a:t>
            </a:r>
          </a:p>
          <a:p>
            <a:pPr>
              <a:spcBef>
                <a:spcPts val="600"/>
              </a:spcBef>
              <a:buFont typeface="Arial" pitchFamily="34" charset="0"/>
              <a:buChar char="•"/>
              <a:defRPr/>
            </a:pPr>
            <a:r>
              <a:rPr lang="nl-NL" smtClean="0">
                <a:latin typeface="+mn-lt"/>
                <a:cs typeface="+mn-cs"/>
              </a:rPr>
              <a:t>  Creative Commons (also for non-code)</a:t>
            </a:r>
          </a:p>
          <a:p>
            <a:pPr>
              <a:spcBef>
                <a:spcPts val="600"/>
              </a:spcBef>
              <a:buFont typeface="Arial" pitchFamily="34" charset="0"/>
              <a:buChar char="•"/>
              <a:defRPr/>
            </a:pPr>
            <a:r>
              <a:rPr lang="nl-NL" smtClean="0">
                <a:latin typeface="+mn-lt"/>
                <a:cs typeface="+mn-cs"/>
              </a:rPr>
              <a:t>  Github (only repository, choose licence type)</a:t>
            </a:r>
            <a:endParaRPr lang="en-US" smtClean="0">
              <a:latin typeface="+mn-lt"/>
            </a:endParaRPr>
          </a:p>
          <a:p>
            <a:pPr>
              <a:spcBef>
                <a:spcPts val="600"/>
              </a:spcBef>
              <a:buFont typeface="Arial" pitchFamily="34" charset="0"/>
              <a:buChar char="•"/>
              <a:defRPr/>
            </a:pPr>
            <a:endParaRPr lang="nl-NL" smtClean="0">
              <a:latin typeface="+mn-lt"/>
            </a:endParaRPr>
          </a:p>
          <a:p>
            <a:pPr>
              <a:spcBef>
                <a:spcPts val="600"/>
              </a:spcBef>
              <a:buFont typeface="Arial" pitchFamily="34" charset="0"/>
              <a:buChar char="•"/>
              <a:defRPr/>
            </a:pPr>
            <a:endParaRPr lang="nl-NL" smtClean="0">
              <a:latin typeface="+mn-lt"/>
            </a:endParaRPr>
          </a:p>
          <a:p>
            <a:pPr>
              <a:spcBef>
                <a:spcPts val="600"/>
              </a:spcBef>
              <a:buFont typeface="Arial" pitchFamily="34" charset="0"/>
              <a:buChar char="•"/>
              <a:defRPr/>
            </a:pPr>
            <a:r>
              <a:rPr lang="nl-NL" smtClean="0">
                <a:latin typeface="+mn-lt"/>
              </a:rPr>
              <a:t>  Open Source Initiative (definitions and approval for open source licences)</a:t>
            </a:r>
            <a:endParaRPr lang="en-US" smtClean="0">
              <a:latin typeface="+mn-lt"/>
            </a:endParaRPr>
          </a:p>
          <a:p>
            <a:pPr>
              <a:spcBef>
                <a:spcPts val="600"/>
              </a:spcBef>
              <a:defRPr/>
            </a:pPr>
            <a:r>
              <a:rPr lang="en-US" sz="2400" smtClean="0"/>
              <a:t> </a:t>
            </a:r>
            <a:endParaRPr lang="en-US" sz="1600">
              <a:solidFill>
                <a:srgbClr val="7030A0"/>
              </a:solidFill>
              <a:latin typeface="+mn-lt"/>
              <a:cs typeface="+mn-cs"/>
            </a:endParaRPr>
          </a:p>
        </p:txBody>
      </p:sp>
      <p:cxnSp>
        <p:nvCxnSpPr>
          <p:cNvPr id="13" name="Straight Connector 12"/>
          <p:cNvCxnSpPr/>
          <p:nvPr/>
        </p:nvCxnSpPr>
        <p:spPr>
          <a:xfrm>
            <a:off x="539552" y="4653136"/>
            <a:ext cx="820891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Open source software</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pic>
        <p:nvPicPr>
          <p:cNvPr id="97282" name="Picture 2"/>
          <p:cNvPicPr>
            <a:picLocks noChangeAspect="1" noChangeArrowheads="1"/>
          </p:cNvPicPr>
          <p:nvPr/>
        </p:nvPicPr>
        <p:blipFill>
          <a:blip r:embed="rId3" cstate="print"/>
          <a:srcRect/>
          <a:stretch>
            <a:fillRect/>
          </a:stretch>
        </p:blipFill>
        <p:spPr bwMode="auto">
          <a:xfrm>
            <a:off x="1538288" y="1619250"/>
            <a:ext cx="6067425" cy="3619500"/>
          </a:xfrm>
          <a:prstGeom prst="rect">
            <a:avLst/>
          </a:prstGeom>
          <a:noFill/>
          <a:ln w="9525">
            <a:noFill/>
            <a:miter lim="800000"/>
            <a:headEnd/>
            <a:tailEnd/>
          </a:ln>
        </p:spPr>
      </p:pic>
      <p:sp>
        <p:nvSpPr>
          <p:cNvPr id="7" name="TextBox 6"/>
          <p:cNvSpPr txBox="1"/>
          <p:nvPr/>
        </p:nvSpPr>
        <p:spPr>
          <a:xfrm>
            <a:off x="395536" y="6351711"/>
            <a:ext cx="8280920" cy="461665"/>
          </a:xfrm>
          <a:prstGeom prst="rect">
            <a:avLst/>
          </a:prstGeom>
          <a:noFill/>
        </p:spPr>
        <p:txBody>
          <a:bodyPr wrap="square" rtlCol="0">
            <a:spAutoFit/>
          </a:bodyPr>
          <a:lstStyle/>
          <a:p>
            <a:r>
              <a:rPr lang="nl-NL" sz="1200" smtClean="0">
                <a:solidFill>
                  <a:srgbClr val="7030A0"/>
                </a:solidFill>
              </a:rPr>
              <a:t>Source: </a:t>
            </a:r>
            <a:r>
              <a:rPr lang="nl-NL" sz="1200" smtClean="0">
                <a:solidFill>
                  <a:srgbClr val="7030A0"/>
                </a:solidFill>
                <a:hlinkClick r:id="rId4"/>
              </a:rPr>
              <a:t>https://en.wikipedia.org/wiki/Wikipedia:Text_of_Creative_Commons_Attribution-ShareAlike_3.0_Unported_License</a:t>
            </a:r>
            <a:r>
              <a:rPr lang="nl-NL" sz="1200" smtClean="0">
                <a:solidFill>
                  <a:srgbClr val="7030A0"/>
                </a:solidFill>
              </a:rPr>
              <a:t> (downloaded 15 sept 2015)</a:t>
            </a:r>
            <a:endParaRPr lang="en-US" sz="1200">
              <a:solidFill>
                <a:srgbClr val="7030A0"/>
              </a:solidFill>
            </a:endParaRPr>
          </a:p>
        </p:txBody>
      </p:sp>
      <p:sp>
        <p:nvSpPr>
          <p:cNvPr id="8" name="TextBox 7"/>
          <p:cNvSpPr txBox="1"/>
          <p:nvPr/>
        </p:nvSpPr>
        <p:spPr>
          <a:xfrm>
            <a:off x="2483768" y="5229200"/>
            <a:ext cx="2160240" cy="307777"/>
          </a:xfrm>
          <a:prstGeom prst="rect">
            <a:avLst/>
          </a:prstGeom>
          <a:noFill/>
        </p:spPr>
        <p:txBody>
          <a:bodyPr wrap="square" rtlCol="0">
            <a:spAutoFit/>
          </a:bodyPr>
          <a:lstStyle/>
          <a:p>
            <a:r>
              <a:rPr lang="nl-NL" sz="1400" smtClean="0">
                <a:latin typeface="+mn-lt"/>
              </a:rPr>
              <a:t>Etc. etc.</a:t>
            </a:r>
            <a:endParaRPr lang="en-US" sz="1400">
              <a:latin typeface="+mn-lt"/>
            </a:endParaRPr>
          </a:p>
        </p:txBody>
      </p:sp>
      <p:sp>
        <p:nvSpPr>
          <p:cNvPr id="9" name="Rectangle 8"/>
          <p:cNvSpPr/>
          <p:nvPr/>
        </p:nvSpPr>
        <p:spPr>
          <a:xfrm>
            <a:off x="1691680" y="1700808"/>
            <a:ext cx="5760640" cy="3528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a:solidFill>
                  <a:schemeClr val="tx2"/>
                </a:solidFill>
                <a:latin typeface="Arial" charset="0"/>
              </a:rPr>
              <a:t>P</a:t>
            </a:r>
            <a:r>
              <a:rPr lang="en-US" sz="3200" b="1" smtClean="0">
                <a:solidFill>
                  <a:schemeClr val="tx2"/>
                </a:solidFill>
                <a:latin typeface="Arial" charset="0"/>
              </a:rPr>
              <a:t>atents, models, trademarks</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8" name="Oval Callout 7"/>
          <p:cNvSpPr/>
          <p:nvPr/>
        </p:nvSpPr>
        <p:spPr>
          <a:xfrm>
            <a:off x="4108053" y="1596901"/>
            <a:ext cx="2160240" cy="792088"/>
          </a:xfrm>
          <a:prstGeom prst="wedgeEllipseCallout">
            <a:avLst>
              <a:gd name="adj1" fmla="val -172324"/>
              <a:gd name="adj2" fmla="val 113577"/>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p:cNvSpPr txBox="1"/>
          <p:nvPr/>
        </p:nvSpPr>
        <p:spPr>
          <a:xfrm>
            <a:off x="4180061" y="1732786"/>
            <a:ext cx="2448272" cy="800219"/>
          </a:xfrm>
          <a:prstGeom prst="rect">
            <a:avLst/>
          </a:prstGeom>
          <a:noFill/>
        </p:spPr>
        <p:txBody>
          <a:bodyPr wrap="square" rtlCol="0">
            <a:spAutoFit/>
          </a:bodyPr>
          <a:lstStyle/>
          <a:p>
            <a:r>
              <a:rPr lang="nl-NL" sz="1400" smtClean="0">
                <a:latin typeface="+mn-lt"/>
              </a:rPr>
              <a:t>can ask licence fee, and prosecute  infringement </a:t>
            </a:r>
            <a:endParaRPr lang="en-US" sz="1400" smtClean="0">
              <a:latin typeface="+mn-lt"/>
            </a:endParaRPr>
          </a:p>
          <a:p>
            <a:endParaRPr lang="en-US"/>
          </a:p>
        </p:txBody>
      </p:sp>
      <p:sp>
        <p:nvSpPr>
          <p:cNvPr id="11" name="Oval Callout 10"/>
          <p:cNvSpPr/>
          <p:nvPr/>
        </p:nvSpPr>
        <p:spPr>
          <a:xfrm>
            <a:off x="4067944" y="2636912"/>
            <a:ext cx="2376264" cy="792088"/>
          </a:xfrm>
          <a:prstGeom prst="wedgeEllipseCallout">
            <a:avLst>
              <a:gd name="adj1" fmla="val -145925"/>
              <a:gd name="adj2" fmla="val 92100"/>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p:cNvSpPr txBox="1"/>
          <p:nvPr/>
        </p:nvSpPr>
        <p:spPr>
          <a:xfrm>
            <a:off x="4139952" y="2772797"/>
            <a:ext cx="2448272" cy="523220"/>
          </a:xfrm>
          <a:prstGeom prst="rect">
            <a:avLst/>
          </a:prstGeom>
          <a:noFill/>
        </p:spPr>
        <p:txBody>
          <a:bodyPr wrap="square" rtlCol="0">
            <a:spAutoFit/>
          </a:bodyPr>
          <a:lstStyle/>
          <a:p>
            <a:r>
              <a:rPr lang="nl-NL" sz="1400" smtClean="0">
                <a:latin typeface="+mn-lt"/>
              </a:rPr>
              <a:t>after that it is free, and can be used by all of mankind</a:t>
            </a:r>
            <a:endParaRPr lang="en-US"/>
          </a:p>
        </p:txBody>
      </p:sp>
      <p:sp>
        <p:nvSpPr>
          <p:cNvPr id="7" name="TextBox 6"/>
          <p:cNvSpPr txBox="1"/>
          <p:nvPr/>
        </p:nvSpPr>
        <p:spPr>
          <a:xfrm>
            <a:off x="468313" y="1484313"/>
            <a:ext cx="7704087" cy="5447645"/>
          </a:xfrm>
          <a:prstGeom prst="rect">
            <a:avLst/>
          </a:prstGeom>
          <a:noFill/>
        </p:spPr>
        <p:txBody>
          <a:bodyPr wrap="square">
            <a:spAutoFit/>
          </a:bodyPr>
          <a:lstStyle/>
          <a:p>
            <a:pPr>
              <a:lnSpc>
                <a:spcPct val="150000"/>
              </a:lnSpc>
              <a:defRPr/>
            </a:pPr>
            <a:r>
              <a:rPr lang="nl-NL" sz="2400" smtClean="0">
                <a:latin typeface="+mn-lt"/>
                <a:cs typeface="+mn-cs"/>
              </a:rPr>
              <a:t>Patent </a:t>
            </a:r>
          </a:p>
          <a:p>
            <a:pPr>
              <a:lnSpc>
                <a:spcPct val="150000"/>
              </a:lnSpc>
              <a:buFont typeface="Arial" pitchFamily="34" charset="0"/>
              <a:buChar char="•"/>
              <a:defRPr/>
            </a:pPr>
            <a:r>
              <a:rPr lang="nl-NL" smtClean="0">
                <a:latin typeface="+mn-lt"/>
                <a:cs typeface="+mn-cs"/>
              </a:rPr>
              <a:t>  describes technical invention</a:t>
            </a:r>
          </a:p>
          <a:p>
            <a:pPr indent="-216000">
              <a:buFont typeface="Arial" pitchFamily="34" charset="0"/>
              <a:buChar char="•"/>
              <a:defRPr/>
            </a:pPr>
            <a:r>
              <a:rPr lang="nl-NL" smtClean="0">
                <a:latin typeface="+mn-lt"/>
                <a:cs typeface="+mn-cs"/>
              </a:rPr>
              <a:t>inventors </a:t>
            </a:r>
          </a:p>
          <a:p>
            <a:pPr indent="-216000">
              <a:buFont typeface="Arial" pitchFamily="34" charset="0"/>
              <a:buChar char="•"/>
              <a:defRPr/>
            </a:pPr>
            <a:r>
              <a:rPr lang="nl-NL" smtClean="0">
                <a:latin typeface="+mn-lt"/>
                <a:cs typeface="+mn-cs"/>
              </a:rPr>
              <a:t>owner</a:t>
            </a:r>
          </a:p>
          <a:p>
            <a:pPr indent="-216000">
              <a:buFont typeface="Arial" pitchFamily="34" charset="0"/>
              <a:buChar char="•"/>
              <a:defRPr/>
            </a:pPr>
            <a:r>
              <a:rPr lang="nl-NL" smtClean="0">
                <a:latin typeface="+mn-lt"/>
                <a:cs typeface="+mn-cs"/>
              </a:rPr>
              <a:t>regions</a:t>
            </a:r>
          </a:p>
          <a:p>
            <a:pPr indent="-216000">
              <a:buFont typeface="Arial" pitchFamily="34" charset="0"/>
              <a:buChar char="•"/>
              <a:defRPr/>
            </a:pPr>
            <a:r>
              <a:rPr lang="nl-NL" smtClean="0">
                <a:latin typeface="+mn-lt"/>
                <a:cs typeface="+mn-cs"/>
              </a:rPr>
              <a:t>fees</a:t>
            </a:r>
          </a:p>
          <a:p>
            <a:pPr indent="-216000">
              <a:buFont typeface="Arial" pitchFamily="34" charset="0"/>
              <a:buChar char="•"/>
              <a:defRPr/>
            </a:pPr>
            <a:r>
              <a:rPr lang="nl-NL" smtClean="0">
                <a:latin typeface="+mn-lt"/>
                <a:cs typeface="+mn-cs"/>
              </a:rPr>
              <a:t>expiration</a:t>
            </a:r>
          </a:p>
          <a:p>
            <a:pPr indent="-216000">
              <a:buFont typeface="Arial" pitchFamily="34" charset="0"/>
              <a:buChar char="•"/>
              <a:defRPr/>
            </a:pPr>
            <a:endParaRPr lang="nl-NL" smtClean="0">
              <a:latin typeface="+mn-lt"/>
              <a:cs typeface="+mn-cs"/>
            </a:endParaRPr>
          </a:p>
          <a:p>
            <a:pPr>
              <a:lnSpc>
                <a:spcPct val="150000"/>
              </a:lnSpc>
              <a:defRPr/>
            </a:pPr>
            <a:r>
              <a:rPr lang="nl-NL" sz="2400" smtClean="0">
                <a:latin typeface="+mn-lt"/>
                <a:cs typeface="Courier New" pitchFamily="49" charset="0"/>
              </a:rPr>
              <a:t>Model</a:t>
            </a:r>
          </a:p>
          <a:p>
            <a:pPr>
              <a:lnSpc>
                <a:spcPct val="150000"/>
              </a:lnSpc>
              <a:buFont typeface="Arial" pitchFamily="34" charset="0"/>
              <a:buChar char="•"/>
              <a:defRPr/>
            </a:pPr>
            <a:r>
              <a:rPr lang="nl-NL" smtClean="0">
                <a:latin typeface="+mn-lt"/>
                <a:cs typeface="+mn-cs"/>
              </a:rPr>
              <a:t>  describes form in two or three dimensions</a:t>
            </a:r>
          </a:p>
          <a:p>
            <a:pPr>
              <a:buFont typeface="Arial" pitchFamily="34" charset="0"/>
              <a:buChar char="•"/>
              <a:defRPr/>
            </a:pPr>
            <a:r>
              <a:rPr lang="nl-NL" smtClean="0">
                <a:latin typeface="+mn-lt"/>
                <a:cs typeface="+mn-cs"/>
              </a:rPr>
              <a:t>  designer, owner, regions, fees, expiration</a:t>
            </a:r>
            <a:endParaRPr lang="nl-NL" smtClean="0">
              <a:latin typeface="+mn-lt"/>
            </a:endParaRPr>
          </a:p>
          <a:p>
            <a:pPr>
              <a:buFont typeface="Arial" pitchFamily="34" charset="0"/>
              <a:buChar char="•"/>
              <a:defRPr/>
            </a:pPr>
            <a:endParaRPr lang="nl-NL" smtClean="0">
              <a:latin typeface="+mn-lt"/>
              <a:cs typeface="+mn-cs"/>
            </a:endParaRPr>
          </a:p>
          <a:p>
            <a:pPr>
              <a:defRPr/>
            </a:pPr>
            <a:r>
              <a:rPr lang="nl-NL" sz="2400" smtClean="0">
                <a:latin typeface="+mn-lt"/>
                <a:cs typeface="+mn-cs"/>
              </a:rPr>
              <a:t>Trademark</a:t>
            </a:r>
          </a:p>
          <a:p>
            <a:pPr>
              <a:buFont typeface="Arial" pitchFamily="34" charset="0"/>
              <a:buChar char="•"/>
              <a:defRPr/>
            </a:pPr>
            <a:r>
              <a:rPr lang="nl-NL" smtClean="0">
                <a:latin typeface="+mn-lt"/>
                <a:cs typeface="+mn-cs"/>
              </a:rPr>
              <a:t>  distinguishable sign for business’ good or service</a:t>
            </a:r>
          </a:p>
          <a:p>
            <a:pPr>
              <a:buFont typeface="Arial" pitchFamily="34" charset="0"/>
              <a:buChar char="•"/>
              <a:defRPr/>
            </a:pPr>
            <a:r>
              <a:rPr lang="nl-NL" smtClean="0">
                <a:latin typeface="+mn-lt"/>
                <a:cs typeface="+mn-cs"/>
              </a:rPr>
              <a:t>  </a:t>
            </a:r>
            <a:r>
              <a:rPr lang="nl-NL" smtClean="0">
                <a:latin typeface="+mn-lt"/>
              </a:rPr>
              <a:t>owner, regions, fees, expiration</a:t>
            </a:r>
            <a:endParaRPr lang="nl-NL" smtClean="0">
              <a:latin typeface="+mn-lt"/>
              <a:cs typeface="+mn-cs"/>
            </a:endParaRPr>
          </a:p>
          <a:p>
            <a:pPr>
              <a:buFont typeface="Arial" pitchFamily="34" charset="0"/>
              <a:buChar char="•"/>
              <a:defRPr/>
            </a:pPr>
            <a:endParaRPr lang="nl-NL" smtClean="0">
              <a:latin typeface="+mn-lt"/>
              <a:cs typeface="+mn-cs"/>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6216" y="5733256"/>
            <a:ext cx="2627784"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r>
              <a:rPr lang="nl-NL" smtClean="0"/>
              <a:t>PAGE </a:t>
            </a:r>
            <a:fld id="{327B2913-F9DF-4BFB-A231-E89B7074BBFC}" type="slidenum">
              <a:rPr lang="nl-NL" smtClean="0"/>
              <a:pPr>
                <a:defRPr/>
              </a:pPr>
              <a:t>18</a:t>
            </a:fld>
            <a:endParaRPr lang="nl-NL"/>
          </a:p>
        </p:txBody>
      </p:sp>
      <p:sp>
        <p:nvSpPr>
          <p:cNvPr id="4" name="Date Placeholder 3"/>
          <p:cNvSpPr>
            <a:spLocks noGrp="1"/>
          </p:cNvSpPr>
          <p:nvPr>
            <p:ph type="dt" sz="half" idx="12"/>
          </p:nvPr>
        </p:nvSpPr>
        <p:spPr/>
        <p:txBody>
          <a:bodyPr/>
          <a:lstStyle/>
          <a:p>
            <a:pPr>
              <a:defRPr/>
            </a:pPr>
            <a:fld id="{162BBE6F-2D79-4E48-A9E1-B3A9EAD589CD}" type="datetime1">
              <a:rPr lang="nl-NL" smtClean="0"/>
              <a:pPr>
                <a:defRPr/>
              </a:pPr>
              <a:t>17-9-2015</a:t>
            </a:fld>
            <a:endParaRPr lang="nl-NL"/>
          </a:p>
        </p:txBody>
      </p:sp>
      <p:pic>
        <p:nvPicPr>
          <p:cNvPr id="6" name="Picture 5" descr="patent.png"/>
          <p:cNvPicPr>
            <a:picLocks noChangeAspect="1"/>
          </p:cNvPicPr>
          <p:nvPr/>
        </p:nvPicPr>
        <p:blipFill>
          <a:blip r:embed="rId3" cstate="print"/>
          <a:stretch>
            <a:fillRect/>
          </a:stretch>
        </p:blipFill>
        <p:spPr>
          <a:xfrm>
            <a:off x="323528" y="260648"/>
            <a:ext cx="4530179" cy="6353944"/>
          </a:xfrm>
          <a:prstGeom prst="rect">
            <a:avLst/>
          </a:prstGeom>
        </p:spPr>
      </p:pic>
      <p:sp>
        <p:nvSpPr>
          <p:cNvPr id="11" name="TextBox 10"/>
          <p:cNvSpPr txBox="1"/>
          <p:nvPr/>
        </p:nvSpPr>
        <p:spPr>
          <a:xfrm>
            <a:off x="4932040" y="6207695"/>
            <a:ext cx="2448272" cy="461665"/>
          </a:xfrm>
          <a:prstGeom prst="rect">
            <a:avLst/>
          </a:prstGeom>
          <a:noFill/>
        </p:spPr>
        <p:txBody>
          <a:bodyPr wrap="square" rtlCol="0">
            <a:spAutoFit/>
          </a:bodyPr>
          <a:lstStyle/>
          <a:p>
            <a:r>
              <a:rPr lang="nl-NL" sz="1200" smtClean="0">
                <a:solidFill>
                  <a:srgbClr val="7030A0"/>
                </a:solidFill>
                <a:latin typeface="+mn-lt"/>
              </a:rPr>
              <a:t>Source: Espacenet (Rijksdienst voor Ondernemend Nederland)</a:t>
            </a:r>
            <a:endParaRPr lang="en-US" sz="1200">
              <a:solidFill>
                <a:srgbClr val="7030A0"/>
              </a:solidFill>
              <a:latin typeface="+mn-lt"/>
            </a:endParaRPr>
          </a:p>
        </p:txBody>
      </p:sp>
      <p:sp>
        <p:nvSpPr>
          <p:cNvPr id="13" name="Rectangle 12"/>
          <p:cNvSpPr/>
          <p:nvPr/>
        </p:nvSpPr>
        <p:spPr>
          <a:xfrm>
            <a:off x="4644008" y="15148"/>
            <a:ext cx="648072" cy="1268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cstate="print"/>
          <a:srcRect/>
          <a:stretch>
            <a:fillRect/>
          </a:stretch>
        </p:blipFill>
        <p:spPr bwMode="auto">
          <a:xfrm>
            <a:off x="4932040" y="260648"/>
            <a:ext cx="3995212" cy="5112568"/>
          </a:xfrm>
          <a:prstGeom prst="rect">
            <a:avLst/>
          </a:prstGeom>
          <a:noFill/>
          <a:ln w="9525">
            <a:noFill/>
            <a:miter lim="800000"/>
            <a:headEnd/>
            <a:tailEnd/>
          </a:ln>
        </p:spPr>
      </p:pic>
      <p:sp>
        <p:nvSpPr>
          <p:cNvPr id="10" name="Rectangle 9"/>
          <p:cNvSpPr/>
          <p:nvPr/>
        </p:nvSpPr>
        <p:spPr>
          <a:xfrm>
            <a:off x="4932040" y="260648"/>
            <a:ext cx="4032448" cy="5256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528" y="260648"/>
            <a:ext cx="4320480"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rot="16200000">
            <a:off x="-294480" y="345125"/>
            <a:ext cx="1512168" cy="755576"/>
          </a:xfrm>
          <a:prstGeom prst="rect">
            <a:avLst/>
          </a:prstGeom>
          <a:noFill/>
          <a:ln w="9525">
            <a:noFill/>
            <a:miter lim="800000"/>
            <a:headEnd/>
            <a:tailEnd/>
          </a:ln>
        </p:spPr>
        <p:txBody>
          <a:bodyPr anchor="ctr"/>
          <a:lstStyle/>
          <a:p>
            <a:pPr algn="r"/>
            <a:endParaRPr lang="en-US" b="1" smtClean="0">
              <a:solidFill>
                <a:schemeClr val="tx2"/>
              </a:solidFill>
              <a:latin typeface="Arial" charset="0"/>
            </a:endParaRPr>
          </a:p>
          <a:p>
            <a:pPr algn="r"/>
            <a:r>
              <a:rPr lang="en-US" b="1" u="sng">
                <a:solidFill>
                  <a:schemeClr val="tx2"/>
                </a:solidFill>
                <a:latin typeface="Arial" charset="0"/>
              </a:rPr>
              <a:t>P</a:t>
            </a:r>
            <a:r>
              <a:rPr lang="en-US" b="1" u="sng" smtClean="0">
                <a:solidFill>
                  <a:schemeClr val="tx2"/>
                </a:solidFill>
                <a:latin typeface="Arial" charset="0"/>
              </a:rPr>
              <a:t>atents</a:t>
            </a:r>
            <a:r>
              <a:rPr lang="en-US" b="1" smtClean="0">
                <a:solidFill>
                  <a:schemeClr val="tx2"/>
                </a:solidFill>
                <a:latin typeface="Arial" charset="0"/>
              </a:rPr>
              <a:t>, models, trademarks</a:t>
            </a:r>
            <a:r>
              <a:rPr lang="nl-NL" sz="1050" b="1">
                <a:solidFill>
                  <a:schemeClr val="tx2"/>
                </a:solidFill>
                <a:latin typeface="Arial" charset="0"/>
              </a:rPr>
              <a:t/>
            </a:r>
            <a:br>
              <a:rPr lang="nl-NL" sz="1050" b="1">
                <a:solidFill>
                  <a:schemeClr val="tx2"/>
                </a:solidFill>
                <a:latin typeface="Arial" charset="0"/>
              </a:rPr>
            </a:br>
            <a:r>
              <a:rPr lang="nl-NL" sz="1200" b="1">
                <a:solidFill>
                  <a:schemeClr val="tx2"/>
                </a:solidFill>
                <a:latin typeface="Arial" charset="0"/>
              </a:rPr>
              <a:t/>
            </a:r>
            <a:br>
              <a:rPr lang="nl-NL" sz="1200" b="1">
                <a:solidFill>
                  <a:schemeClr val="tx2"/>
                </a:solidFill>
                <a:latin typeface="Arial" charset="0"/>
              </a:rPr>
            </a:br>
            <a:endParaRPr lang="en-US" sz="12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467544"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Overview </a:t>
            </a:r>
            <a:r>
              <a:rPr lang="en-US" sz="3200" b="1">
                <a:solidFill>
                  <a:schemeClr val="tx2"/>
                </a:solidFill>
                <a:latin typeface="Arial" charset="0"/>
              </a:rPr>
              <a:t>of todays lecture</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0" name="TextBox 9"/>
          <p:cNvSpPr txBox="1"/>
          <p:nvPr/>
        </p:nvSpPr>
        <p:spPr>
          <a:xfrm>
            <a:off x="468313" y="1484313"/>
            <a:ext cx="8675687" cy="6232475"/>
          </a:xfrm>
          <a:prstGeom prst="rect">
            <a:avLst/>
          </a:prstGeom>
          <a:noFill/>
        </p:spPr>
        <p:txBody>
          <a:bodyPr wrap="square">
            <a:spAutoFit/>
          </a:bodyPr>
          <a:lstStyle/>
          <a:p>
            <a:pPr marL="514350" indent="-514350">
              <a:lnSpc>
                <a:spcPct val="150000"/>
              </a:lnSpc>
              <a:defRPr/>
            </a:pPr>
            <a:r>
              <a:rPr lang="nl-NL" sz="2400">
                <a:latin typeface="Arial" charset="0"/>
                <a:cs typeface="+mn-cs"/>
              </a:rPr>
              <a:t>Use of resources</a:t>
            </a:r>
            <a:endParaRPr lang="en-US" sz="2400" dirty="0">
              <a:latin typeface="Arial" charset="0"/>
              <a:cs typeface="+mn-cs"/>
            </a:endParaRPr>
          </a:p>
          <a:p>
            <a:pPr marL="914400" lvl="1" indent="-457200">
              <a:spcBef>
                <a:spcPts val="600"/>
              </a:spcBef>
              <a:buFont typeface="Arial" panose="020B0604020202020204" pitchFamily="34" charset="0"/>
              <a:buChar char="•"/>
              <a:defRPr/>
            </a:pPr>
            <a:r>
              <a:rPr lang="en-US" sz="2000">
                <a:latin typeface="Arial" charset="0"/>
                <a:cs typeface="+mn-cs"/>
              </a:rPr>
              <a:t>libraries </a:t>
            </a:r>
            <a:endParaRPr lang="en-US" sz="2000" dirty="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examples </a:t>
            </a:r>
            <a:endParaRPr lang="en-US" sz="2000" dirty="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communities</a:t>
            </a:r>
            <a:endParaRPr lang="en-US" sz="2000" dirty="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open source software</a:t>
            </a:r>
          </a:p>
          <a:p>
            <a:pPr marL="914400" lvl="1" indent="-457200">
              <a:spcBef>
                <a:spcPts val="600"/>
              </a:spcBef>
              <a:buFont typeface="Arial" panose="020B0604020202020204" pitchFamily="34" charset="0"/>
              <a:buChar char="•"/>
              <a:defRPr/>
            </a:pPr>
            <a:r>
              <a:rPr lang="nl-NL" sz="2000" smtClean="0">
                <a:latin typeface="Arial" charset="0"/>
                <a:cs typeface="+mn-cs"/>
              </a:rPr>
              <a:t>patents</a:t>
            </a:r>
            <a:r>
              <a:rPr lang="nl-NL" sz="2000">
                <a:latin typeface="Arial" charset="0"/>
                <a:cs typeface="+mn-cs"/>
              </a:rPr>
              <a:t>, models, trademarks</a:t>
            </a:r>
            <a:endParaRPr lang="en-US" sz="500">
              <a:latin typeface="Arial" charset="0"/>
              <a:cs typeface="+mn-cs"/>
            </a:endParaRPr>
          </a:p>
          <a:p>
            <a:pPr marL="914400" lvl="1" indent="-457200">
              <a:spcBef>
                <a:spcPts val="600"/>
              </a:spcBef>
              <a:defRPr/>
            </a:pPr>
            <a:endParaRPr lang="nl-NL" sz="500">
              <a:latin typeface="Arial" charset="0"/>
              <a:cs typeface="+mn-cs"/>
            </a:endParaRPr>
          </a:p>
          <a:p>
            <a:pPr marL="914400" lvl="1" indent="-457200">
              <a:spcBef>
                <a:spcPts val="600"/>
              </a:spcBef>
              <a:buFont typeface="Arial" panose="020B0604020202020204" pitchFamily="34" charset="0"/>
              <a:buChar char="•"/>
              <a:defRPr/>
            </a:pPr>
            <a:r>
              <a:rPr lang="nl-NL" sz="2000" smtClean="0">
                <a:latin typeface="Arial" charset="0"/>
                <a:cs typeface="Courier New" pitchFamily="49" charset="0"/>
              </a:rPr>
              <a:t>copyright</a:t>
            </a:r>
            <a:endParaRPr lang="en-US" sz="2000" smtClean="0">
              <a:latin typeface="Arial" charset="0"/>
              <a:cs typeface="Courier New" pitchFamily="49" charset="0"/>
            </a:endParaRPr>
          </a:p>
          <a:p>
            <a:pPr marL="914400" lvl="1" indent="-457200">
              <a:spcBef>
                <a:spcPts val="600"/>
              </a:spcBef>
              <a:buFont typeface="Arial" panose="020B0604020202020204" pitchFamily="34" charset="0"/>
              <a:buChar char="•"/>
              <a:defRPr/>
            </a:pPr>
            <a:r>
              <a:rPr lang="nl-NL" sz="2000" smtClean="0">
                <a:latin typeface="Arial" charset="0"/>
                <a:cs typeface="+mn-cs"/>
              </a:rPr>
              <a:t>comment</a:t>
            </a:r>
            <a:endParaRPr lang="nl-NL" sz="2000" smtClean="0">
              <a:latin typeface="Arial" charset="0"/>
              <a:cs typeface="+mn-cs"/>
            </a:endParaRPr>
          </a:p>
          <a:p>
            <a:pPr marL="914400" lvl="1" indent="-457200">
              <a:spcBef>
                <a:spcPts val="600"/>
              </a:spcBef>
              <a:buFont typeface="Arial" panose="020B0604020202020204" pitchFamily="34" charset="0"/>
              <a:buChar char="•"/>
              <a:defRPr/>
            </a:pPr>
            <a:r>
              <a:rPr lang="nl-NL" sz="2000" smtClean="0">
                <a:latin typeface="Arial" charset="0"/>
                <a:cs typeface="+mn-cs"/>
              </a:rPr>
              <a:t>reference</a:t>
            </a:r>
            <a:endParaRPr lang="nl-NL" sz="2000">
              <a:latin typeface="Arial" charset="0"/>
              <a:cs typeface="+mn-cs"/>
            </a:endParaRPr>
          </a:p>
          <a:p>
            <a:pPr marL="914400" lvl="1" indent="-457200">
              <a:spcBef>
                <a:spcPts val="600"/>
              </a:spcBef>
              <a:buFont typeface="Arial" panose="020B0604020202020204" pitchFamily="34" charset="0"/>
              <a:buChar char="•"/>
              <a:defRPr/>
            </a:pPr>
            <a:r>
              <a:rPr lang="nl-NL" sz="2000" smtClean="0">
                <a:latin typeface="Arial" charset="0"/>
                <a:cs typeface="Courier New" pitchFamily="49" charset="0"/>
              </a:rPr>
              <a:t>p</a:t>
            </a:r>
            <a:r>
              <a:rPr lang="nl-NL" sz="2000" smtClean="0">
                <a:latin typeface="Arial" charset="0"/>
                <a:cs typeface="Courier New" pitchFamily="49" charset="0"/>
              </a:rPr>
              <a:t>ublication</a:t>
            </a:r>
          </a:p>
          <a:p>
            <a:pPr marL="914400" lvl="1" indent="-457200">
              <a:spcBef>
                <a:spcPts val="600"/>
              </a:spcBef>
              <a:buFont typeface="Arial" panose="020B0604020202020204" pitchFamily="34" charset="0"/>
              <a:buChar char="•"/>
              <a:defRPr/>
            </a:pPr>
            <a:r>
              <a:rPr lang="nl-NL" sz="2000" smtClean="0">
                <a:latin typeface="Arial" charset="0"/>
                <a:cs typeface="+mn-cs"/>
              </a:rPr>
              <a:t>documentation</a:t>
            </a:r>
            <a:endParaRPr lang="nl-NL" sz="200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acknowledgement</a:t>
            </a:r>
          </a:p>
          <a:p>
            <a:pPr marL="914400" lvl="1" indent="-457200">
              <a:spcBef>
                <a:spcPts val="600"/>
              </a:spcBef>
              <a:buFont typeface="Arial" panose="020B0604020202020204" pitchFamily="34" charset="0"/>
              <a:buChar char="•"/>
              <a:defRPr/>
            </a:pPr>
            <a:r>
              <a:rPr lang="nl-NL" sz="2000">
                <a:latin typeface="Arial" charset="0"/>
                <a:cs typeface="+mn-cs"/>
              </a:rPr>
              <a:t>code of scientific conduct</a:t>
            </a:r>
            <a:endParaRPr lang="nl-NL" sz="2000">
              <a:latin typeface="Arial" charset="0"/>
              <a:cs typeface="Courier New" pitchFamily="49" charset="0"/>
            </a:endParaRPr>
          </a:p>
          <a:p>
            <a:pPr marL="914400" lvl="1" indent="-457200">
              <a:spcBef>
                <a:spcPts val="600"/>
              </a:spcBef>
              <a:buFont typeface="Arial" panose="020B0604020202020204" pitchFamily="34" charset="0"/>
              <a:buChar char="•"/>
              <a:defRPr/>
            </a:pPr>
            <a:endParaRPr lang="en-US" sz="2400">
              <a:latin typeface="Arial" charset="0"/>
              <a:cs typeface="Courier New" pitchFamily="49" charset="0"/>
            </a:endParaRPr>
          </a:p>
          <a:p>
            <a:pPr>
              <a:defRPr/>
            </a:pPr>
            <a:endParaRPr lang="nl-NL" sz="2400" b="1" dirty="0">
              <a:cs typeface="Courier New" pitchFamily="49" charset="0"/>
            </a:endParaRPr>
          </a:p>
        </p:txBody>
      </p:sp>
      <p:sp>
        <p:nvSpPr>
          <p:cNvPr id="5" name="TextBox 4"/>
          <p:cNvSpPr txBox="1"/>
          <p:nvPr/>
        </p:nvSpPr>
        <p:spPr>
          <a:xfrm>
            <a:off x="5218385" y="2060848"/>
            <a:ext cx="3601640" cy="769937"/>
          </a:xfrm>
          <a:prstGeom prst="rect">
            <a:avLst/>
          </a:prstGeom>
          <a:solidFill>
            <a:srgbClr val="000000"/>
          </a:solidFill>
          <a:ln>
            <a:noFill/>
          </a:ln>
        </p:spPr>
        <p:txBody>
          <a:bodyPr wrap="square">
            <a:spAutoFit/>
          </a:bodyPr>
          <a:lstStyle/>
          <a:p>
            <a:pPr algn="ctr">
              <a:defRPr/>
            </a:pPr>
            <a:r>
              <a:rPr lang="nl-NL" sz="4400" b="1">
                <a:solidFill>
                  <a:schemeClr val="tx2"/>
                </a:solidFill>
                <a:latin typeface="+mn-lt"/>
                <a:cs typeface="+mn-cs"/>
              </a:rPr>
              <a:t>RE-USE</a:t>
            </a:r>
            <a:endParaRPr lang="en-US" sz="4400" b="1">
              <a:solidFill>
                <a:schemeClr val="tx2"/>
              </a:solidFill>
              <a:latin typeface="+mn-lt"/>
              <a:cs typeface="+mn-cs"/>
            </a:endParaRPr>
          </a:p>
        </p:txBody>
      </p:sp>
      <p:sp>
        <p:nvSpPr>
          <p:cNvPr id="8" name="TextBox 7"/>
          <p:cNvSpPr txBox="1"/>
          <p:nvPr/>
        </p:nvSpPr>
        <p:spPr>
          <a:xfrm>
            <a:off x="5220022" y="4459609"/>
            <a:ext cx="3600450" cy="769938"/>
          </a:xfrm>
          <a:prstGeom prst="rect">
            <a:avLst/>
          </a:prstGeom>
          <a:solidFill>
            <a:srgbClr val="000000"/>
          </a:solidFill>
        </p:spPr>
        <p:txBody>
          <a:bodyPr>
            <a:spAutoFit/>
          </a:bodyPr>
          <a:lstStyle/>
          <a:p>
            <a:pPr>
              <a:defRPr/>
            </a:pPr>
            <a:r>
              <a:rPr lang="nl-NL" sz="2000" b="1">
                <a:solidFill>
                  <a:schemeClr val="tx2"/>
                </a:solidFill>
                <a:latin typeface="+mn-lt"/>
                <a:cs typeface="+mn-cs"/>
              </a:rPr>
              <a:t>      </a:t>
            </a:r>
            <a:r>
              <a:rPr lang="nl-NL" sz="4400" b="1">
                <a:solidFill>
                  <a:schemeClr val="tx2"/>
                </a:solidFill>
                <a:latin typeface="+mn-lt"/>
                <a:cs typeface="+mn-cs"/>
              </a:rPr>
              <a:t>B</a:t>
            </a:r>
            <a:r>
              <a:rPr lang="nl-NL" sz="4400" b="1">
                <a:solidFill>
                  <a:srgbClr val="FF0000"/>
                </a:solidFill>
                <a:latin typeface="+mn-lt"/>
                <a:cs typeface="+mn-cs"/>
              </a:rPr>
              <a:t>U</a:t>
            </a:r>
            <a:r>
              <a:rPr lang="nl-NL" sz="4400" b="1">
                <a:solidFill>
                  <a:schemeClr val="tx2"/>
                </a:solidFill>
                <a:latin typeface="+mn-lt"/>
                <a:cs typeface="+mn-cs"/>
              </a:rPr>
              <a:t>T</a:t>
            </a:r>
            <a:endParaRPr lang="en-US" sz="4400" b="1">
              <a:solidFill>
                <a:schemeClr val="tx2"/>
              </a:solidFill>
              <a:latin typeface="+mn-lt"/>
              <a:cs typeface="+mn-cs"/>
            </a:endParaRPr>
          </a:p>
        </p:txBody>
      </p:sp>
      <p:sp>
        <p:nvSpPr>
          <p:cNvPr id="9" name="TextBox 8"/>
          <p:cNvSpPr txBox="1"/>
          <p:nvPr/>
        </p:nvSpPr>
        <p:spPr>
          <a:xfrm>
            <a:off x="5220022" y="4459609"/>
            <a:ext cx="3600450" cy="769938"/>
          </a:xfrm>
          <a:prstGeom prst="rect">
            <a:avLst/>
          </a:prstGeom>
          <a:solidFill>
            <a:srgbClr val="000000"/>
          </a:solidFill>
        </p:spPr>
        <p:txBody>
          <a:bodyPr>
            <a:spAutoFit/>
          </a:bodyPr>
          <a:lstStyle/>
          <a:p>
            <a:pPr>
              <a:defRPr/>
            </a:pPr>
            <a:r>
              <a:rPr lang="nl-NL" sz="4400" b="1">
                <a:solidFill>
                  <a:schemeClr val="tx2"/>
                </a:solidFill>
                <a:latin typeface="+mn-lt"/>
                <a:cs typeface="+mn-cs"/>
              </a:rPr>
              <a:t>YO</a:t>
            </a:r>
            <a:r>
              <a:rPr lang="nl-NL" sz="4400" b="1">
                <a:solidFill>
                  <a:srgbClr val="FF0000"/>
                </a:solidFill>
                <a:latin typeface="+mn-lt"/>
                <a:cs typeface="+mn-cs"/>
              </a:rPr>
              <a:t>U</a:t>
            </a:r>
            <a:endParaRPr lang="en-US" sz="4400" b="1">
              <a:solidFill>
                <a:srgbClr val="FF0000"/>
              </a:solidFill>
              <a:latin typeface="+mn-lt"/>
              <a:cs typeface="+mn-cs"/>
            </a:endParaRPr>
          </a:p>
        </p:txBody>
      </p:sp>
      <p:sp>
        <p:nvSpPr>
          <p:cNvPr id="13" name="TextBox 12"/>
          <p:cNvSpPr txBox="1"/>
          <p:nvPr/>
        </p:nvSpPr>
        <p:spPr>
          <a:xfrm>
            <a:off x="5220022" y="4459609"/>
            <a:ext cx="3600450" cy="769938"/>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chemeClr val="tx2"/>
                </a:solidFill>
                <a:latin typeface="+mn-lt"/>
                <a:cs typeface="+mn-cs"/>
              </a:rPr>
              <a:t>M</a:t>
            </a:r>
            <a:r>
              <a:rPr lang="nl-NL" sz="4400" b="1">
                <a:solidFill>
                  <a:srgbClr val="FF0000"/>
                </a:solidFill>
                <a:latin typeface="+mn-lt"/>
                <a:cs typeface="+mn-cs"/>
              </a:rPr>
              <a:t>U</a:t>
            </a:r>
            <a:r>
              <a:rPr lang="nl-NL" sz="4400" b="1">
                <a:solidFill>
                  <a:schemeClr val="tx2"/>
                </a:solidFill>
                <a:latin typeface="+mn-lt"/>
                <a:cs typeface="+mn-cs"/>
              </a:rPr>
              <a:t>ST</a:t>
            </a:r>
            <a:endParaRPr lang="en-US" sz="4400" b="1">
              <a:solidFill>
                <a:schemeClr val="tx2"/>
              </a:solidFill>
              <a:latin typeface="+mn-lt"/>
              <a:cs typeface="+mn-cs"/>
            </a:endParaRPr>
          </a:p>
        </p:txBody>
      </p:sp>
      <p:sp>
        <p:nvSpPr>
          <p:cNvPr id="14" name="TextBox 13"/>
          <p:cNvSpPr txBox="1"/>
          <p:nvPr/>
        </p:nvSpPr>
        <p:spPr>
          <a:xfrm>
            <a:off x="5220022" y="4461197"/>
            <a:ext cx="3600450" cy="768350"/>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chemeClr val="tx2"/>
                </a:solidFill>
                <a:latin typeface="+mn-lt"/>
                <a:cs typeface="+mn-cs"/>
              </a:rPr>
              <a:t>OB</a:t>
            </a:r>
            <a:r>
              <a:rPr lang="nl-NL" sz="4400" b="1">
                <a:solidFill>
                  <a:srgbClr val="FF0000"/>
                </a:solidFill>
                <a:latin typeface="+mn-lt"/>
                <a:cs typeface="+mn-cs"/>
              </a:rPr>
              <a:t>E</a:t>
            </a:r>
            <a:r>
              <a:rPr lang="nl-NL" sz="4400" b="1">
                <a:solidFill>
                  <a:schemeClr val="tx2"/>
                </a:solidFill>
                <a:latin typeface="+mn-lt"/>
                <a:cs typeface="+mn-cs"/>
              </a:rPr>
              <a:t>Y</a:t>
            </a:r>
            <a:endParaRPr lang="en-US" sz="4400" b="1">
              <a:solidFill>
                <a:schemeClr val="tx2"/>
              </a:solidFill>
              <a:latin typeface="+mn-lt"/>
              <a:cs typeface="+mn-cs"/>
            </a:endParaRPr>
          </a:p>
        </p:txBody>
      </p:sp>
      <p:sp>
        <p:nvSpPr>
          <p:cNvPr id="15" name="TextBox 14"/>
          <p:cNvSpPr txBox="1"/>
          <p:nvPr/>
        </p:nvSpPr>
        <p:spPr>
          <a:xfrm>
            <a:off x="5220022" y="4459610"/>
            <a:ext cx="3600450" cy="769937"/>
          </a:xfrm>
          <a:prstGeom prst="rect">
            <a:avLst/>
          </a:prstGeom>
          <a:solidFill>
            <a:srgbClr val="000000"/>
          </a:solidFill>
        </p:spPr>
        <p:txBody>
          <a:bodyPr>
            <a:spAutoFit/>
          </a:bodyPr>
          <a:lstStyle/>
          <a:p>
            <a:pPr>
              <a:defRPr/>
            </a:pPr>
            <a:r>
              <a:rPr lang="nl-NL" sz="2000" b="1">
                <a:solidFill>
                  <a:schemeClr val="tx2"/>
                </a:solidFill>
                <a:latin typeface="+mn-lt"/>
                <a:cs typeface="+mn-cs"/>
              </a:rPr>
              <a:t>            </a:t>
            </a:r>
            <a:r>
              <a:rPr lang="nl-NL" sz="4400" b="1">
                <a:solidFill>
                  <a:schemeClr val="tx2"/>
                </a:solidFill>
                <a:latin typeface="+mn-lt"/>
                <a:cs typeface="+mn-cs"/>
              </a:rPr>
              <a:t>TH</a:t>
            </a:r>
            <a:r>
              <a:rPr lang="nl-NL" sz="4400" b="1">
                <a:solidFill>
                  <a:srgbClr val="FF0000"/>
                </a:solidFill>
                <a:latin typeface="+mn-lt"/>
                <a:cs typeface="+mn-cs"/>
              </a:rPr>
              <a:t>E</a:t>
            </a:r>
            <a:endParaRPr lang="en-US" sz="4400" b="1">
              <a:solidFill>
                <a:srgbClr val="FF0000"/>
              </a:solidFill>
              <a:latin typeface="+mn-lt"/>
              <a:cs typeface="+mn-cs"/>
            </a:endParaRPr>
          </a:p>
        </p:txBody>
      </p:sp>
      <p:sp>
        <p:nvSpPr>
          <p:cNvPr id="16" name="TextBox 15"/>
          <p:cNvSpPr txBox="1"/>
          <p:nvPr/>
        </p:nvSpPr>
        <p:spPr>
          <a:xfrm>
            <a:off x="5220022" y="4459610"/>
            <a:ext cx="3600450" cy="769937"/>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rgbClr val="FF0000"/>
                </a:solidFill>
                <a:latin typeface="+mn-lt"/>
                <a:cs typeface="+mn-cs"/>
              </a:rPr>
              <a:t>C</a:t>
            </a:r>
            <a:r>
              <a:rPr lang="nl-NL" sz="4400" b="1">
                <a:solidFill>
                  <a:schemeClr val="tx2"/>
                </a:solidFill>
                <a:latin typeface="+mn-lt"/>
                <a:cs typeface="+mn-cs"/>
              </a:rPr>
              <a:t>OD</a:t>
            </a:r>
            <a:r>
              <a:rPr lang="nl-NL" sz="4400" b="1">
                <a:solidFill>
                  <a:srgbClr val="FF0000"/>
                </a:solidFill>
                <a:latin typeface="+mn-lt"/>
                <a:cs typeface="+mn-cs"/>
              </a:rPr>
              <a:t>E</a:t>
            </a:r>
            <a:r>
              <a:rPr lang="nl-NL" sz="4400" b="1">
                <a:solidFill>
                  <a:schemeClr val="tx2"/>
                </a:solidFill>
                <a:latin typeface="+mn-lt"/>
                <a:cs typeface="+mn-cs"/>
              </a:rPr>
              <a:t> OF</a:t>
            </a:r>
            <a:endParaRPr lang="en-US" sz="4400" b="1">
              <a:solidFill>
                <a:schemeClr val="tx2"/>
              </a:solidFill>
              <a:latin typeface="+mn-lt"/>
              <a:cs typeface="+mn-cs"/>
            </a:endParaRPr>
          </a:p>
        </p:txBody>
      </p:sp>
      <p:sp>
        <p:nvSpPr>
          <p:cNvPr id="18" name="TextBox 17"/>
          <p:cNvSpPr txBox="1"/>
          <p:nvPr/>
        </p:nvSpPr>
        <p:spPr>
          <a:xfrm>
            <a:off x="5220022" y="4459609"/>
            <a:ext cx="3600450" cy="769938"/>
          </a:xfrm>
          <a:prstGeom prst="rect">
            <a:avLst/>
          </a:prstGeom>
          <a:solidFill>
            <a:srgbClr val="000000"/>
          </a:solidFill>
        </p:spPr>
        <p:txBody>
          <a:bodyPr>
            <a:spAutoFit/>
          </a:bodyPr>
          <a:lstStyle/>
          <a:p>
            <a:pPr>
              <a:defRPr/>
            </a:pPr>
            <a:r>
              <a:rPr lang="nl-NL" sz="4400" b="1">
                <a:solidFill>
                  <a:schemeClr val="tx2"/>
                </a:solidFill>
                <a:latin typeface="+mn-lt"/>
                <a:cs typeface="+mn-cs"/>
              </a:rPr>
              <a:t>S</a:t>
            </a:r>
            <a:r>
              <a:rPr lang="nl-NL" sz="4400" b="1">
                <a:solidFill>
                  <a:srgbClr val="FF0000"/>
                </a:solidFill>
                <a:latin typeface="+mn-lt"/>
                <a:cs typeface="+mn-cs"/>
              </a:rPr>
              <a:t>C</a:t>
            </a:r>
            <a:r>
              <a:rPr lang="nl-NL" sz="4400" b="1">
                <a:solidFill>
                  <a:schemeClr val="tx2"/>
                </a:solidFill>
                <a:latin typeface="+mn-lt"/>
                <a:cs typeface="+mn-cs"/>
              </a:rPr>
              <a:t>IENTIFIC</a:t>
            </a:r>
            <a:endParaRPr lang="en-US" sz="4400" b="1">
              <a:solidFill>
                <a:schemeClr val="tx2"/>
              </a:solidFill>
              <a:latin typeface="+mn-lt"/>
              <a:cs typeface="+mn-cs"/>
            </a:endParaRPr>
          </a:p>
        </p:txBody>
      </p:sp>
      <p:sp>
        <p:nvSpPr>
          <p:cNvPr id="19" name="TextBox 18"/>
          <p:cNvSpPr txBox="1"/>
          <p:nvPr/>
        </p:nvSpPr>
        <p:spPr>
          <a:xfrm>
            <a:off x="5220022" y="4437732"/>
            <a:ext cx="3600450" cy="769938"/>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rgbClr val="FF0000"/>
                </a:solidFill>
                <a:latin typeface="+mn-lt"/>
                <a:cs typeface="+mn-cs"/>
              </a:rPr>
              <a:t>C</a:t>
            </a:r>
            <a:r>
              <a:rPr lang="nl-NL" sz="4400" b="1">
                <a:solidFill>
                  <a:schemeClr val="tx2"/>
                </a:solidFill>
                <a:latin typeface="+mn-lt"/>
                <a:cs typeface="+mn-cs"/>
              </a:rPr>
              <a:t>ONDUCT</a:t>
            </a:r>
            <a:endParaRPr lang="en-US" sz="4400" b="1">
              <a:solidFill>
                <a:schemeClr val="tx2"/>
              </a:solidFill>
              <a:latin typeface="+mn-lt"/>
              <a:cs typeface="+mn-cs"/>
            </a:endParaRPr>
          </a:p>
        </p:txBody>
      </p:sp>
      <p:sp>
        <p:nvSpPr>
          <p:cNvPr id="6" name="TextBox 5"/>
          <p:cNvSpPr txBox="1"/>
          <p:nvPr/>
        </p:nvSpPr>
        <p:spPr>
          <a:xfrm>
            <a:off x="5218385" y="2061195"/>
            <a:ext cx="3601640" cy="769937"/>
          </a:xfrm>
          <a:prstGeom prst="rect">
            <a:avLst/>
          </a:prstGeom>
          <a:solidFill>
            <a:srgbClr val="000000"/>
          </a:solidFill>
          <a:ln>
            <a:noFill/>
          </a:ln>
        </p:spPr>
        <p:txBody>
          <a:bodyPr wrap="square">
            <a:spAutoFit/>
          </a:bodyPr>
          <a:lstStyle/>
          <a:p>
            <a:pPr algn="ctr">
              <a:defRPr/>
            </a:pPr>
            <a:r>
              <a:rPr lang="nl-NL" sz="4400" b="1">
                <a:solidFill>
                  <a:schemeClr val="tx2"/>
                </a:solidFill>
                <a:latin typeface="+mn-lt"/>
                <a:cs typeface="+mn-cs"/>
              </a:rPr>
              <a:t>IS</a:t>
            </a:r>
            <a:endParaRPr lang="en-US" sz="4400" b="1">
              <a:solidFill>
                <a:schemeClr val="tx2"/>
              </a:solidFill>
              <a:latin typeface="+mn-lt"/>
              <a:cs typeface="+mn-cs"/>
            </a:endParaRPr>
          </a:p>
        </p:txBody>
      </p:sp>
      <p:sp>
        <p:nvSpPr>
          <p:cNvPr id="7" name="TextBox 6"/>
          <p:cNvSpPr txBox="1"/>
          <p:nvPr/>
        </p:nvSpPr>
        <p:spPr>
          <a:xfrm>
            <a:off x="5218385" y="2061195"/>
            <a:ext cx="3601640" cy="769937"/>
          </a:xfrm>
          <a:prstGeom prst="rect">
            <a:avLst/>
          </a:prstGeom>
          <a:solidFill>
            <a:srgbClr val="000000"/>
          </a:solidFill>
          <a:ln>
            <a:noFill/>
          </a:ln>
        </p:spPr>
        <p:txBody>
          <a:bodyPr wrap="square">
            <a:spAutoFit/>
          </a:bodyPr>
          <a:lstStyle/>
          <a:p>
            <a:pPr algn="ctr">
              <a:defRPr/>
            </a:pPr>
            <a:r>
              <a:rPr lang="nl-NL" sz="4400" b="1">
                <a:solidFill>
                  <a:schemeClr val="tx2"/>
                </a:solidFill>
                <a:latin typeface="+mn-lt"/>
                <a:cs typeface="+mn-cs"/>
              </a:rPr>
              <a:t>GOOD</a:t>
            </a:r>
            <a:endParaRPr lang="en-US" sz="4400" b="1">
              <a:solidFill>
                <a:schemeClr val="tx2"/>
              </a:solidFill>
              <a:latin typeface="+mn-lt"/>
              <a:cs typeface="+mn-cs"/>
            </a:endParaRPr>
          </a:p>
        </p:txBody>
      </p:sp>
      <p:sp>
        <p:nvSpPr>
          <p:cNvPr id="21" name="Rectangle 20"/>
          <p:cNvSpPr/>
          <p:nvPr/>
        </p:nvSpPr>
        <p:spPr>
          <a:xfrm>
            <a:off x="5219377" y="2061195"/>
            <a:ext cx="3600400" cy="792088"/>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smtClean="0">
                <a:solidFill>
                  <a:schemeClr val="tx2"/>
                </a:solidFill>
              </a:rPr>
              <a:t>RE-USE IS GOOD</a:t>
            </a:r>
            <a:endParaRPr lang="en-US" sz="3200" b="1">
              <a:solidFill>
                <a:schemeClr val="tx2"/>
              </a:solidFill>
            </a:endParaRPr>
          </a:p>
        </p:txBody>
      </p:sp>
      <p:sp>
        <p:nvSpPr>
          <p:cNvPr id="22" name="Rectangle 21"/>
          <p:cNvSpPr/>
          <p:nvPr/>
        </p:nvSpPr>
        <p:spPr>
          <a:xfrm>
            <a:off x="5218385" y="4437459"/>
            <a:ext cx="3600400" cy="936104"/>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smtClean="0">
                <a:solidFill>
                  <a:schemeClr val="tx2"/>
                </a:solidFill>
              </a:rPr>
              <a:t>BUT YOU MUST OBEY THE CODE OF SCIENTIFIC CONDUCT</a:t>
            </a:r>
            <a:endParaRPr lang="en-US" sz="2000" b="1">
              <a:solidFill>
                <a:schemeClr val="tx2"/>
              </a:solidFill>
            </a:endParaRPr>
          </a:p>
        </p:txBody>
      </p:sp>
      <p:sp>
        <p:nvSpPr>
          <p:cNvPr id="23" name="Rectangle 22"/>
          <p:cNvSpPr/>
          <p:nvPr/>
        </p:nvSpPr>
        <p:spPr>
          <a:xfrm>
            <a:off x="6444208" y="5805264"/>
            <a:ext cx="2699792" cy="1052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p:cNvSpPr/>
          <p:nvPr/>
        </p:nvSpPr>
        <p:spPr>
          <a:xfrm>
            <a:off x="4788024" y="1700808"/>
            <a:ext cx="144016" cy="2304256"/>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p:cNvSpPr/>
          <p:nvPr/>
        </p:nvSpPr>
        <p:spPr>
          <a:xfrm>
            <a:off x="4788024" y="4149080"/>
            <a:ext cx="144016" cy="2592288"/>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3" grpId="0" animBg="1"/>
      <p:bldP spid="14" grpId="0" animBg="1"/>
      <p:bldP spid="15" grpId="0" animBg="1"/>
      <p:bldP spid="16" grpId="0" animBg="1"/>
      <p:bldP spid="18" grpId="0" animBg="1"/>
      <p:bldP spid="19" grpId="0" animBg="1"/>
      <p:bldP spid="6" grpId="0" animBg="1"/>
      <p:bldP spid="7"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16216" y="5733256"/>
            <a:ext cx="2627784"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cstate="print"/>
          <a:srcRect/>
          <a:stretch>
            <a:fillRect/>
          </a:stretch>
        </p:blipFill>
        <p:spPr bwMode="auto">
          <a:xfrm>
            <a:off x="899592" y="144016"/>
            <a:ext cx="5044007" cy="6632108"/>
          </a:xfrm>
          <a:prstGeom prst="rect">
            <a:avLst/>
          </a:prstGeom>
          <a:noFill/>
          <a:ln w="9525">
            <a:noFill/>
            <a:miter lim="800000"/>
            <a:headEnd/>
            <a:tailEnd/>
          </a:ln>
        </p:spPr>
      </p:pic>
      <p:sp>
        <p:nvSpPr>
          <p:cNvPr id="9" name="Rectangle 8"/>
          <p:cNvSpPr/>
          <p:nvPr/>
        </p:nvSpPr>
        <p:spPr>
          <a:xfrm>
            <a:off x="899592" y="144016"/>
            <a:ext cx="5040560" cy="6597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4" cstate="print"/>
          <a:srcRect/>
          <a:stretch>
            <a:fillRect/>
          </a:stretch>
        </p:blipFill>
        <p:spPr bwMode="auto">
          <a:xfrm rot="5400000">
            <a:off x="4635239" y="2723294"/>
            <a:ext cx="6097091" cy="2047106"/>
          </a:xfrm>
          <a:prstGeom prst="rect">
            <a:avLst/>
          </a:prstGeom>
          <a:noFill/>
          <a:ln w="9525">
            <a:noFill/>
            <a:miter lim="800000"/>
            <a:headEnd/>
            <a:tailEnd/>
          </a:ln>
        </p:spPr>
      </p:pic>
      <p:sp>
        <p:nvSpPr>
          <p:cNvPr id="13" name="Rectangle 12"/>
          <p:cNvSpPr/>
          <p:nvPr/>
        </p:nvSpPr>
        <p:spPr>
          <a:xfrm>
            <a:off x="6660232" y="698301"/>
            <a:ext cx="2160240" cy="6093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rot="16200000">
            <a:off x="-294480" y="313226"/>
            <a:ext cx="1512168" cy="755576"/>
          </a:xfrm>
          <a:prstGeom prst="rect">
            <a:avLst/>
          </a:prstGeom>
          <a:noFill/>
          <a:ln w="9525">
            <a:noFill/>
            <a:miter lim="800000"/>
            <a:headEnd/>
            <a:tailEnd/>
          </a:ln>
        </p:spPr>
        <p:txBody>
          <a:bodyPr anchor="ctr"/>
          <a:lstStyle/>
          <a:p>
            <a:pPr algn="r"/>
            <a:endParaRPr lang="en-US" b="1" smtClean="0">
              <a:solidFill>
                <a:schemeClr val="tx2"/>
              </a:solidFill>
              <a:latin typeface="Arial" charset="0"/>
            </a:endParaRPr>
          </a:p>
          <a:p>
            <a:pPr algn="r"/>
            <a:r>
              <a:rPr lang="en-US" b="1">
                <a:solidFill>
                  <a:schemeClr val="tx2"/>
                </a:solidFill>
                <a:latin typeface="Arial" charset="0"/>
              </a:rPr>
              <a:t>P</a:t>
            </a:r>
            <a:r>
              <a:rPr lang="en-US" b="1" smtClean="0">
                <a:solidFill>
                  <a:schemeClr val="tx2"/>
                </a:solidFill>
                <a:latin typeface="Arial" charset="0"/>
              </a:rPr>
              <a:t>atents, </a:t>
            </a:r>
            <a:r>
              <a:rPr lang="en-US" b="1" u="sng" smtClean="0">
                <a:solidFill>
                  <a:schemeClr val="tx2"/>
                </a:solidFill>
                <a:latin typeface="Arial" charset="0"/>
              </a:rPr>
              <a:t>models</a:t>
            </a:r>
            <a:r>
              <a:rPr lang="en-US" b="1" smtClean="0">
                <a:solidFill>
                  <a:schemeClr val="tx2"/>
                </a:solidFill>
                <a:latin typeface="Arial" charset="0"/>
              </a:rPr>
              <a:t>, trademarks</a:t>
            </a:r>
            <a:r>
              <a:rPr lang="nl-NL" sz="1050" b="1">
                <a:solidFill>
                  <a:schemeClr val="tx2"/>
                </a:solidFill>
                <a:latin typeface="Arial" charset="0"/>
              </a:rPr>
              <a:t/>
            </a:r>
            <a:br>
              <a:rPr lang="nl-NL" sz="1050" b="1">
                <a:solidFill>
                  <a:schemeClr val="tx2"/>
                </a:solidFill>
                <a:latin typeface="Arial" charset="0"/>
              </a:rPr>
            </a:br>
            <a:r>
              <a:rPr lang="nl-NL" sz="1200" b="1">
                <a:solidFill>
                  <a:schemeClr val="tx2"/>
                </a:solidFill>
                <a:latin typeface="Arial" charset="0"/>
              </a:rPr>
              <a:t/>
            </a:r>
            <a:br>
              <a:rPr lang="nl-NL" sz="1200" b="1">
                <a:solidFill>
                  <a:schemeClr val="tx2"/>
                </a:solidFill>
                <a:latin typeface="Arial" charset="0"/>
              </a:rPr>
            </a:br>
            <a:endParaRPr lang="en-US" sz="12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r>
              <a:rPr lang="nl-NL" smtClean="0"/>
              <a:t>PAGE </a:t>
            </a:r>
            <a:fld id="{327B2913-F9DF-4BFB-A231-E89B7074BBFC}" type="slidenum">
              <a:rPr lang="nl-NL" smtClean="0"/>
              <a:pPr>
                <a:defRPr/>
              </a:pPr>
              <a:t>20</a:t>
            </a:fld>
            <a:endParaRPr lang="nl-NL"/>
          </a:p>
        </p:txBody>
      </p:sp>
      <p:sp>
        <p:nvSpPr>
          <p:cNvPr id="4" name="Date Placeholder 3"/>
          <p:cNvSpPr>
            <a:spLocks noGrp="1"/>
          </p:cNvSpPr>
          <p:nvPr>
            <p:ph type="dt" sz="half" idx="12"/>
          </p:nvPr>
        </p:nvSpPr>
        <p:spPr/>
        <p:txBody>
          <a:bodyPr/>
          <a:lstStyle/>
          <a:p>
            <a:pPr>
              <a:defRPr/>
            </a:pPr>
            <a:fld id="{162BBE6F-2D79-4E48-A9E1-B3A9EAD589CD}" type="datetime1">
              <a:rPr lang="nl-NL" smtClean="0"/>
              <a:pPr>
                <a:defRPr/>
              </a:pPr>
              <a:t>17-9-2015</a:t>
            </a:fld>
            <a:endParaRPr lang="nl-NL"/>
          </a:p>
        </p:txBody>
      </p:sp>
      <p:pic>
        <p:nvPicPr>
          <p:cNvPr id="5122" name="Picture 2"/>
          <p:cNvPicPr>
            <a:picLocks noChangeAspect="1" noChangeArrowheads="1"/>
          </p:cNvPicPr>
          <p:nvPr/>
        </p:nvPicPr>
        <p:blipFill>
          <a:blip r:embed="rId3" cstate="print"/>
          <a:srcRect/>
          <a:stretch>
            <a:fillRect/>
          </a:stretch>
        </p:blipFill>
        <p:spPr bwMode="auto">
          <a:xfrm>
            <a:off x="971600" y="980728"/>
            <a:ext cx="7253266" cy="4659032"/>
          </a:xfrm>
          <a:prstGeom prst="rect">
            <a:avLst/>
          </a:prstGeom>
          <a:noFill/>
          <a:ln w="9525">
            <a:noFill/>
            <a:miter lim="800000"/>
            <a:headEnd/>
            <a:tailEnd/>
          </a:ln>
        </p:spPr>
      </p:pic>
      <p:sp>
        <p:nvSpPr>
          <p:cNvPr id="8" name="TextBox 7"/>
          <p:cNvSpPr txBox="1"/>
          <p:nvPr/>
        </p:nvSpPr>
        <p:spPr>
          <a:xfrm>
            <a:off x="611560" y="6334780"/>
            <a:ext cx="8892480" cy="523220"/>
          </a:xfrm>
          <a:prstGeom prst="rect">
            <a:avLst/>
          </a:prstGeom>
          <a:noFill/>
        </p:spPr>
        <p:txBody>
          <a:bodyPr wrap="square" rtlCol="0">
            <a:spAutoFit/>
          </a:bodyPr>
          <a:lstStyle/>
          <a:p>
            <a:r>
              <a:rPr lang="nl-NL" sz="1400" smtClean="0">
                <a:solidFill>
                  <a:srgbClr val="7030A0"/>
                </a:solidFill>
                <a:latin typeface="+mn-lt"/>
              </a:rPr>
              <a:t>Source: European Office for the Harmonisation of Internal Markets https://oami.europa.eu/ohimportal/en/databases</a:t>
            </a:r>
            <a:endParaRPr lang="en-US" sz="1400">
              <a:solidFill>
                <a:srgbClr val="7030A0"/>
              </a:solidFill>
              <a:latin typeface="+mn-lt"/>
            </a:endParaRPr>
          </a:p>
        </p:txBody>
      </p:sp>
      <p:pic>
        <p:nvPicPr>
          <p:cNvPr id="6147" name="Picture 3"/>
          <p:cNvPicPr>
            <a:picLocks noChangeAspect="1" noChangeArrowheads="1"/>
          </p:cNvPicPr>
          <p:nvPr/>
        </p:nvPicPr>
        <p:blipFill>
          <a:blip r:embed="rId4" cstate="print"/>
          <a:srcRect/>
          <a:stretch>
            <a:fillRect/>
          </a:stretch>
        </p:blipFill>
        <p:spPr bwMode="auto">
          <a:xfrm>
            <a:off x="970112" y="991361"/>
            <a:ext cx="7267575" cy="4638675"/>
          </a:xfrm>
          <a:prstGeom prst="rect">
            <a:avLst/>
          </a:prstGeom>
          <a:noFill/>
          <a:ln w="9525">
            <a:noFill/>
            <a:miter lim="800000"/>
            <a:headEnd/>
            <a:tailEnd/>
          </a:ln>
        </p:spPr>
      </p:pic>
      <p:sp>
        <p:nvSpPr>
          <p:cNvPr id="9" name="Rectangle 8"/>
          <p:cNvSpPr/>
          <p:nvPr/>
        </p:nvSpPr>
        <p:spPr>
          <a:xfrm>
            <a:off x="971600" y="980728"/>
            <a:ext cx="7272808" cy="4680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rot="16200000">
            <a:off x="-294480" y="323859"/>
            <a:ext cx="1512168" cy="755576"/>
          </a:xfrm>
          <a:prstGeom prst="rect">
            <a:avLst/>
          </a:prstGeom>
          <a:noFill/>
          <a:ln w="9525">
            <a:noFill/>
            <a:miter lim="800000"/>
            <a:headEnd/>
            <a:tailEnd/>
          </a:ln>
        </p:spPr>
        <p:txBody>
          <a:bodyPr anchor="ctr"/>
          <a:lstStyle/>
          <a:p>
            <a:pPr algn="r"/>
            <a:endParaRPr lang="en-US" b="1" smtClean="0">
              <a:solidFill>
                <a:schemeClr val="tx2"/>
              </a:solidFill>
              <a:latin typeface="Arial" charset="0"/>
            </a:endParaRPr>
          </a:p>
          <a:p>
            <a:pPr algn="r"/>
            <a:r>
              <a:rPr lang="en-US" b="1">
                <a:solidFill>
                  <a:schemeClr val="tx2"/>
                </a:solidFill>
                <a:latin typeface="Arial" charset="0"/>
              </a:rPr>
              <a:t>P</a:t>
            </a:r>
            <a:r>
              <a:rPr lang="en-US" b="1" smtClean="0">
                <a:solidFill>
                  <a:schemeClr val="tx2"/>
                </a:solidFill>
                <a:latin typeface="Arial" charset="0"/>
              </a:rPr>
              <a:t>atents, models, trademarks</a:t>
            </a:r>
            <a:r>
              <a:rPr lang="nl-NL" sz="1050" b="1">
                <a:solidFill>
                  <a:schemeClr val="tx2"/>
                </a:solidFill>
                <a:latin typeface="Arial" charset="0"/>
              </a:rPr>
              <a:t/>
            </a:r>
            <a:br>
              <a:rPr lang="nl-NL" sz="1050" b="1">
                <a:solidFill>
                  <a:schemeClr val="tx2"/>
                </a:solidFill>
                <a:latin typeface="Arial" charset="0"/>
              </a:rPr>
            </a:br>
            <a:r>
              <a:rPr lang="nl-NL" sz="1200" b="1">
                <a:solidFill>
                  <a:schemeClr val="tx2"/>
                </a:solidFill>
                <a:latin typeface="Arial" charset="0"/>
              </a:rPr>
              <a:t/>
            </a:r>
            <a:br>
              <a:rPr lang="nl-NL" sz="1200" b="1">
                <a:solidFill>
                  <a:schemeClr val="tx2"/>
                </a:solidFill>
                <a:latin typeface="Arial" charset="0"/>
              </a:rPr>
            </a:br>
            <a:endParaRPr lang="en-US" sz="12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Copyright</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7" name="Rectangle 6"/>
          <p:cNvSpPr/>
          <p:nvPr/>
        </p:nvSpPr>
        <p:spPr>
          <a:xfrm>
            <a:off x="6516216" y="5661248"/>
            <a:ext cx="2627784" cy="1196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8313" y="1484313"/>
            <a:ext cx="8675687" cy="5524589"/>
          </a:xfrm>
          <a:prstGeom prst="rect">
            <a:avLst/>
          </a:prstGeom>
          <a:noFill/>
        </p:spPr>
        <p:txBody>
          <a:bodyPr wrap="square">
            <a:spAutoFit/>
          </a:bodyPr>
          <a:lstStyle/>
          <a:p>
            <a:pPr marL="457200" indent="-457200">
              <a:spcBef>
                <a:spcPts val="1200"/>
              </a:spcBef>
              <a:buFont typeface="+mj-lt"/>
              <a:buAutoNum type="arabicPeriod"/>
              <a:defRPr/>
            </a:pPr>
            <a:r>
              <a:rPr lang="nl-NL" sz="2000" smtClean="0">
                <a:latin typeface="+mn-lt"/>
                <a:cs typeface="+mn-cs"/>
              </a:rPr>
              <a:t>Het auteursrecht is het uitsluitend recht van den maker van een werk van letterkunde, wetenschap of kunst, of van diens rechtverkrijgenden, om dit openbaar te maken en te verveelvoudigen, behoudens de beperkingen, bij de wet </a:t>
            </a:r>
            <a:r>
              <a:rPr lang="nl-NL" sz="2000" smtClean="0">
                <a:latin typeface="+mn-lt"/>
                <a:cs typeface="+mn-cs"/>
              </a:rPr>
              <a:t>gesteld</a:t>
            </a:r>
            <a:r>
              <a:rPr lang="nl-NL" sz="2000" smtClean="0">
                <a:latin typeface="+mn-lt"/>
                <a:cs typeface="+mn-cs"/>
              </a:rPr>
              <a:t>.</a:t>
            </a:r>
          </a:p>
          <a:p>
            <a:pPr marL="457200" indent="-457200">
              <a:spcBef>
                <a:spcPts val="600"/>
              </a:spcBef>
              <a:buFont typeface="+mj-lt"/>
              <a:buAutoNum type="arabicPeriod"/>
            </a:pPr>
            <a:r>
              <a:rPr lang="nl-NL" sz="2000" smtClean="0">
                <a:latin typeface="+mn-lt"/>
              </a:rPr>
              <a:t>Het auteursrecht gaat over bij erfopvolging en is vatbaar voor gehele of </a:t>
            </a:r>
            <a:r>
              <a:rPr lang="nl-NL" sz="2000" smtClean="0">
                <a:latin typeface="+mn-lt"/>
              </a:rPr>
              <a:t>gedeeltelijke </a:t>
            </a:r>
            <a:r>
              <a:rPr lang="nl-NL" sz="2000" smtClean="0">
                <a:latin typeface="+mn-lt"/>
              </a:rPr>
              <a:t>overdracht. De </a:t>
            </a:r>
            <a:r>
              <a:rPr lang="nl-NL" sz="2000" smtClean="0">
                <a:latin typeface="+mn-lt"/>
              </a:rPr>
              <a:t>maker, of zijn rechtverkrijgende, kan aan een derde een licentie verlenen voor het geheel of een gedeelte van </a:t>
            </a:r>
            <a:r>
              <a:rPr lang="nl-NL" sz="2000" smtClean="0">
                <a:latin typeface="+mn-lt"/>
              </a:rPr>
              <a:t>het </a:t>
            </a:r>
            <a:r>
              <a:rPr lang="nl-NL" sz="2000" smtClean="0">
                <a:latin typeface="+mn-lt"/>
              </a:rPr>
              <a:t>auteursrecht. De </a:t>
            </a:r>
            <a:r>
              <a:rPr lang="nl-NL" sz="2000" smtClean="0">
                <a:latin typeface="+mn-lt"/>
              </a:rPr>
              <a:t>levering vereist voor gehele of gedeeltelijke overdracht, alsmede de verlening van een exclusieve licentie, geschiedt bij een daartoe </a:t>
            </a:r>
            <a:r>
              <a:rPr lang="nl-NL" sz="2000" smtClean="0">
                <a:latin typeface="+mn-lt"/>
              </a:rPr>
              <a:t>bestemde </a:t>
            </a:r>
            <a:r>
              <a:rPr lang="nl-NL" sz="2000" smtClean="0">
                <a:latin typeface="+mn-lt"/>
              </a:rPr>
              <a:t>akte. </a:t>
            </a:r>
            <a:r>
              <a:rPr lang="nl-NL" sz="1200" smtClean="0">
                <a:latin typeface="+mn-lt"/>
              </a:rPr>
              <a:t>more</a:t>
            </a:r>
            <a:endParaRPr lang="nl-NL" sz="2000" smtClean="0">
              <a:latin typeface="+mn-lt"/>
            </a:endParaRPr>
          </a:p>
          <a:p>
            <a:pPr marL="457200" indent="-457200">
              <a:spcBef>
                <a:spcPts val="600"/>
              </a:spcBef>
              <a:buFont typeface="+mj-lt"/>
              <a:buAutoNum type="arabicPeriod"/>
            </a:pPr>
            <a:r>
              <a:rPr lang="nl-NL" sz="2000" smtClean="0">
                <a:latin typeface="+mn-lt"/>
              </a:rPr>
              <a:t>Behoudens bewijs van het tegendeel wordt voor den maker gehouden hij die op of in het werk als zoodanig is aangeduid, of bij gebreke van zulk eene aanduiding, degene, die bij de openbaarmaking van het werk als maker daarvan is bekend gemaakt door hem, die het openbaar </a:t>
            </a:r>
            <a:r>
              <a:rPr lang="nl-NL" sz="2000" smtClean="0">
                <a:latin typeface="+mn-lt"/>
              </a:rPr>
              <a:t>maakt</a:t>
            </a:r>
            <a:r>
              <a:rPr lang="nl-NL" sz="2000" smtClean="0">
                <a:latin typeface="+mn-lt"/>
              </a:rPr>
              <a:t>.</a:t>
            </a:r>
            <a:r>
              <a:rPr lang="nl-NL" sz="2000" smtClean="0"/>
              <a:t> </a:t>
            </a:r>
            <a:r>
              <a:rPr lang="nl-NL" sz="1400" smtClean="0"/>
              <a:t>More</a:t>
            </a:r>
          </a:p>
          <a:p>
            <a:pPr marL="457200" indent="-457200">
              <a:spcBef>
                <a:spcPts val="600"/>
              </a:spcBef>
              <a:buFont typeface="+mj-lt"/>
              <a:buAutoNum type="arabicPeriod"/>
            </a:pPr>
            <a:endParaRPr lang="nl-NL" sz="1200" smtClean="0">
              <a:latin typeface="+mn-lt"/>
            </a:endParaRPr>
          </a:p>
          <a:p>
            <a:pPr>
              <a:lnSpc>
                <a:spcPct val="150000"/>
              </a:lnSpc>
              <a:defRPr/>
            </a:pPr>
            <a:r>
              <a:rPr lang="nl-NL" sz="1200" smtClean="0">
                <a:solidFill>
                  <a:srgbClr val="7030A0"/>
                </a:solidFill>
                <a:latin typeface="+mn-lt"/>
                <a:cs typeface="+mn-cs"/>
              </a:rPr>
              <a:t>(</a:t>
            </a:r>
            <a:r>
              <a:rPr lang="nl-NL" sz="1200" smtClean="0">
                <a:solidFill>
                  <a:srgbClr val="7030A0"/>
                </a:solidFill>
                <a:latin typeface="+mn-lt"/>
                <a:cs typeface="+mn-cs"/>
              </a:rPr>
              <a:t>Source</a:t>
            </a:r>
            <a:r>
              <a:rPr lang="nl-NL" sz="1200" smtClean="0">
                <a:solidFill>
                  <a:srgbClr val="7030A0"/>
                </a:solidFill>
                <a:latin typeface="+mn-lt"/>
                <a:cs typeface="+mn-cs"/>
              </a:rPr>
              <a:t>: </a:t>
            </a:r>
            <a:r>
              <a:rPr lang="nl-NL" sz="1200" smtClean="0">
                <a:solidFill>
                  <a:srgbClr val="7030A0"/>
                </a:solidFill>
                <a:latin typeface="+mn-lt"/>
                <a:cs typeface="+mn-cs"/>
              </a:rPr>
              <a:t>Nederlands wetboek, //wetten.overheid.nl/BWBR0001886/geldigheidsdatum_17-09-2015)</a:t>
            </a:r>
            <a:endParaRPr lang="nl-NL" sz="1050" smtClean="0">
              <a:solidFill>
                <a:srgbClr val="7030A0"/>
              </a:solidFill>
              <a:latin typeface="+mn-lt"/>
              <a:cs typeface="+mn-cs"/>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Copyright</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7" name="Rectangle 6"/>
          <p:cNvSpPr/>
          <p:nvPr/>
        </p:nvSpPr>
        <p:spPr>
          <a:xfrm>
            <a:off x="6516216" y="5661248"/>
            <a:ext cx="2627784" cy="1196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8313" y="1484313"/>
            <a:ext cx="8675687" cy="5524589"/>
          </a:xfrm>
          <a:prstGeom prst="rect">
            <a:avLst/>
          </a:prstGeom>
          <a:noFill/>
        </p:spPr>
        <p:txBody>
          <a:bodyPr wrap="square">
            <a:spAutoFit/>
          </a:bodyPr>
          <a:lstStyle/>
          <a:p>
            <a:pPr marL="457200" indent="-457200">
              <a:spcBef>
                <a:spcPts val="1200"/>
              </a:spcBef>
              <a:buFont typeface="+mj-lt"/>
              <a:buAutoNum type="arabicPeriod"/>
              <a:defRPr/>
            </a:pPr>
            <a:r>
              <a:rPr lang="nl-NL" sz="2000" smtClean="0">
                <a:solidFill>
                  <a:schemeClr val="tx2">
                    <a:lumMod val="75000"/>
                  </a:schemeClr>
                </a:solidFill>
                <a:latin typeface="+mn-lt"/>
                <a:cs typeface="+mn-cs"/>
              </a:rPr>
              <a:t>Het auteursrecht is het uitsluitend recht van den maker van een werk van letterkunde, wetenschap of kunst, of van diens rechtverkrijgenden, om dit openbaar te maken en te verveelvoudigen, behoudens de beperkingen, bij de wet </a:t>
            </a:r>
            <a:r>
              <a:rPr lang="nl-NL" sz="2000" smtClean="0">
                <a:solidFill>
                  <a:schemeClr val="tx2">
                    <a:lumMod val="75000"/>
                  </a:schemeClr>
                </a:solidFill>
                <a:latin typeface="+mn-lt"/>
                <a:cs typeface="+mn-cs"/>
              </a:rPr>
              <a:t>gesteld</a:t>
            </a:r>
            <a:r>
              <a:rPr lang="nl-NL" sz="2000" smtClean="0">
                <a:solidFill>
                  <a:schemeClr val="tx2">
                    <a:lumMod val="75000"/>
                  </a:schemeClr>
                </a:solidFill>
                <a:latin typeface="+mn-lt"/>
                <a:cs typeface="+mn-cs"/>
              </a:rPr>
              <a:t>.</a:t>
            </a:r>
          </a:p>
          <a:p>
            <a:pPr marL="457200" indent="-457200">
              <a:spcBef>
                <a:spcPts val="600"/>
              </a:spcBef>
              <a:buFont typeface="+mj-lt"/>
              <a:buAutoNum type="arabicPeriod"/>
            </a:pPr>
            <a:r>
              <a:rPr lang="nl-NL" sz="2000" smtClean="0">
                <a:solidFill>
                  <a:schemeClr val="tx2">
                    <a:lumMod val="75000"/>
                  </a:schemeClr>
                </a:solidFill>
                <a:latin typeface="+mn-lt"/>
              </a:rPr>
              <a:t>Het auteursrecht gaat over bij erfopvolging en is vatbaar voor gehele of </a:t>
            </a:r>
            <a:r>
              <a:rPr lang="nl-NL" sz="2000" smtClean="0">
                <a:solidFill>
                  <a:schemeClr val="tx2">
                    <a:lumMod val="75000"/>
                  </a:schemeClr>
                </a:solidFill>
                <a:latin typeface="+mn-lt"/>
              </a:rPr>
              <a:t>gedeeltelijke </a:t>
            </a:r>
            <a:r>
              <a:rPr lang="nl-NL" sz="2000" smtClean="0">
                <a:solidFill>
                  <a:schemeClr val="tx2">
                    <a:lumMod val="75000"/>
                  </a:schemeClr>
                </a:solidFill>
                <a:latin typeface="+mn-lt"/>
              </a:rPr>
              <a:t>overdracht. De </a:t>
            </a:r>
            <a:r>
              <a:rPr lang="nl-NL" sz="2000" smtClean="0">
                <a:solidFill>
                  <a:schemeClr val="tx2">
                    <a:lumMod val="75000"/>
                  </a:schemeClr>
                </a:solidFill>
                <a:latin typeface="+mn-lt"/>
              </a:rPr>
              <a:t>maker, of zijn rechtverkrijgende, kan aan een derde een licentie verlenen voor het geheel of een gedeelte van </a:t>
            </a:r>
            <a:r>
              <a:rPr lang="nl-NL" sz="2000" smtClean="0">
                <a:solidFill>
                  <a:schemeClr val="tx2">
                    <a:lumMod val="75000"/>
                  </a:schemeClr>
                </a:solidFill>
                <a:latin typeface="+mn-lt"/>
              </a:rPr>
              <a:t>het </a:t>
            </a:r>
            <a:r>
              <a:rPr lang="nl-NL" sz="2000" smtClean="0">
                <a:solidFill>
                  <a:schemeClr val="tx2">
                    <a:lumMod val="75000"/>
                  </a:schemeClr>
                </a:solidFill>
                <a:latin typeface="+mn-lt"/>
              </a:rPr>
              <a:t>auteursrecht. De </a:t>
            </a:r>
            <a:r>
              <a:rPr lang="nl-NL" sz="2000" smtClean="0">
                <a:solidFill>
                  <a:schemeClr val="tx2">
                    <a:lumMod val="75000"/>
                  </a:schemeClr>
                </a:solidFill>
                <a:latin typeface="+mn-lt"/>
              </a:rPr>
              <a:t>levering vereist voor gehele of gedeeltelijke overdracht, alsmede de verlening van een exclusieve licentie, geschiedt bij een daartoe </a:t>
            </a:r>
            <a:r>
              <a:rPr lang="nl-NL" sz="2000" smtClean="0">
                <a:solidFill>
                  <a:schemeClr val="tx2">
                    <a:lumMod val="75000"/>
                  </a:schemeClr>
                </a:solidFill>
                <a:latin typeface="+mn-lt"/>
              </a:rPr>
              <a:t>bestemde </a:t>
            </a:r>
            <a:r>
              <a:rPr lang="nl-NL" sz="2000" smtClean="0">
                <a:solidFill>
                  <a:schemeClr val="tx2">
                    <a:lumMod val="75000"/>
                  </a:schemeClr>
                </a:solidFill>
                <a:latin typeface="+mn-lt"/>
              </a:rPr>
              <a:t>akte. </a:t>
            </a:r>
            <a:r>
              <a:rPr lang="nl-NL" sz="1200" smtClean="0">
                <a:solidFill>
                  <a:schemeClr val="tx2">
                    <a:lumMod val="75000"/>
                  </a:schemeClr>
                </a:solidFill>
                <a:latin typeface="+mn-lt"/>
              </a:rPr>
              <a:t>more</a:t>
            </a:r>
            <a:endParaRPr lang="nl-NL" sz="2000" smtClean="0">
              <a:solidFill>
                <a:schemeClr val="tx2">
                  <a:lumMod val="75000"/>
                </a:schemeClr>
              </a:solidFill>
              <a:latin typeface="+mn-lt"/>
            </a:endParaRPr>
          </a:p>
          <a:p>
            <a:pPr marL="457200" indent="-457200">
              <a:spcBef>
                <a:spcPts val="600"/>
              </a:spcBef>
              <a:buFont typeface="+mj-lt"/>
              <a:buAutoNum type="arabicPeriod"/>
            </a:pPr>
            <a:r>
              <a:rPr lang="nl-NL" sz="2000" smtClean="0">
                <a:solidFill>
                  <a:schemeClr val="tx2">
                    <a:lumMod val="75000"/>
                  </a:schemeClr>
                </a:solidFill>
                <a:latin typeface="+mn-lt"/>
              </a:rPr>
              <a:t>Behoudens bewijs van het tegendeel wordt voor den maker gehouden hij die op of in het werk als zoodanig is aangeduid, of bij gebreke van zulk eene aanduiding, degene, die bij de openbaarmaking van het werk als maker daarvan is bekend gemaakt door hem, die het openbaar </a:t>
            </a:r>
            <a:r>
              <a:rPr lang="nl-NL" sz="2000" smtClean="0">
                <a:solidFill>
                  <a:schemeClr val="tx2">
                    <a:lumMod val="75000"/>
                  </a:schemeClr>
                </a:solidFill>
                <a:latin typeface="+mn-lt"/>
              </a:rPr>
              <a:t>maakt</a:t>
            </a:r>
            <a:r>
              <a:rPr lang="nl-NL" sz="2000" smtClean="0">
                <a:solidFill>
                  <a:schemeClr val="tx2">
                    <a:lumMod val="75000"/>
                  </a:schemeClr>
                </a:solidFill>
                <a:latin typeface="+mn-lt"/>
              </a:rPr>
              <a:t>.</a:t>
            </a:r>
            <a:r>
              <a:rPr lang="nl-NL" sz="2000" smtClean="0">
                <a:solidFill>
                  <a:schemeClr val="tx2">
                    <a:lumMod val="75000"/>
                  </a:schemeClr>
                </a:solidFill>
              </a:rPr>
              <a:t> </a:t>
            </a:r>
            <a:r>
              <a:rPr lang="nl-NL" sz="1400" smtClean="0">
                <a:solidFill>
                  <a:schemeClr val="tx2">
                    <a:lumMod val="75000"/>
                  </a:schemeClr>
                </a:solidFill>
              </a:rPr>
              <a:t>More</a:t>
            </a:r>
          </a:p>
          <a:p>
            <a:pPr marL="457200" indent="-457200">
              <a:spcBef>
                <a:spcPts val="600"/>
              </a:spcBef>
              <a:buFont typeface="+mj-lt"/>
              <a:buAutoNum type="arabicPeriod"/>
            </a:pPr>
            <a:endParaRPr lang="nl-NL" sz="300" smtClean="0">
              <a:solidFill>
                <a:schemeClr val="tx2">
                  <a:lumMod val="75000"/>
                </a:schemeClr>
              </a:solidFill>
            </a:endParaRPr>
          </a:p>
          <a:p>
            <a:pPr>
              <a:defRPr/>
            </a:pPr>
            <a:r>
              <a:rPr lang="nl-NL" sz="1200" smtClean="0">
                <a:latin typeface="+mn-lt"/>
                <a:cs typeface="+mn-cs"/>
              </a:rPr>
              <a:t>PS. English summary by Loe Feijs, no rights </a:t>
            </a:r>
            <a:r>
              <a:rPr lang="en-US" sz="1200" smtClean="0">
                <a:latin typeface="+mn-lt"/>
              </a:rPr>
              <a:t>No rights may be derived </a:t>
            </a:r>
            <a:r>
              <a:rPr lang="en-US" sz="1200" smtClean="0">
                <a:latin typeface="+mn-lt"/>
              </a:rPr>
              <a:t>from </a:t>
            </a:r>
            <a:r>
              <a:rPr lang="en-US" sz="1200" smtClean="0">
                <a:latin typeface="+mn-lt"/>
              </a:rPr>
              <a:t>this summary.</a:t>
            </a:r>
          </a:p>
          <a:p>
            <a:pPr>
              <a:defRPr/>
            </a:pPr>
            <a:r>
              <a:rPr lang="en-US" sz="1200" smtClean="0">
                <a:latin typeface="+mn-lt"/>
              </a:rPr>
              <a:t>PS2. also see </a:t>
            </a:r>
            <a:r>
              <a:rPr lang="en-US" sz="1200" smtClean="0">
                <a:latin typeface="+mn-lt"/>
              </a:rPr>
              <a:t>https://</a:t>
            </a:r>
            <a:r>
              <a:rPr lang="en-US" sz="1200" smtClean="0">
                <a:latin typeface="+mn-lt"/>
              </a:rPr>
              <a:t>www.tue.nl/universiteit/bibliotheek/praktische-informatie/overzicht-dienstverlening/copyright-coach</a:t>
            </a:r>
            <a:r>
              <a:rPr lang="en-US" sz="1200" smtClean="0">
                <a:latin typeface="+mn-lt"/>
              </a:rPr>
              <a:t>/</a:t>
            </a:r>
            <a:endParaRPr lang="en-US" sz="1200" smtClean="0">
              <a:latin typeface="+mn-lt"/>
            </a:endParaRPr>
          </a:p>
        </p:txBody>
      </p:sp>
      <p:sp>
        <p:nvSpPr>
          <p:cNvPr id="5" name="TextBox 4"/>
          <p:cNvSpPr txBox="1"/>
          <p:nvPr/>
        </p:nvSpPr>
        <p:spPr>
          <a:xfrm rot="21253526">
            <a:off x="1331640" y="1436859"/>
            <a:ext cx="6264696" cy="1200329"/>
          </a:xfrm>
          <a:prstGeom prst="rect">
            <a:avLst/>
          </a:prstGeom>
          <a:solidFill>
            <a:schemeClr val="tx2"/>
          </a:solidFill>
          <a:ln>
            <a:solidFill>
              <a:srgbClr val="000000"/>
            </a:solidFill>
          </a:ln>
        </p:spPr>
        <p:txBody>
          <a:bodyPr wrap="square" rtlCol="0">
            <a:spAutoFit/>
          </a:bodyPr>
          <a:lstStyle/>
          <a:p>
            <a:r>
              <a:rPr lang="nl-NL" sz="2400" b="1" smtClean="0">
                <a:latin typeface="+mn-lt"/>
              </a:rPr>
              <a:t>If you make something in writing, science or art, you own the exclusive right to copy and publish it </a:t>
            </a:r>
            <a:endParaRPr lang="en-US" sz="2400" b="1">
              <a:latin typeface="+mn-lt"/>
            </a:endParaRPr>
          </a:p>
        </p:txBody>
      </p:sp>
      <p:sp>
        <p:nvSpPr>
          <p:cNvPr id="6" name="TextBox 5"/>
          <p:cNvSpPr txBox="1"/>
          <p:nvPr/>
        </p:nvSpPr>
        <p:spPr>
          <a:xfrm rot="21253526">
            <a:off x="1304123" y="3221055"/>
            <a:ext cx="6264696" cy="830997"/>
          </a:xfrm>
          <a:prstGeom prst="rect">
            <a:avLst/>
          </a:prstGeom>
          <a:solidFill>
            <a:schemeClr val="tx2"/>
          </a:solidFill>
          <a:ln>
            <a:solidFill>
              <a:srgbClr val="000000"/>
            </a:solidFill>
          </a:ln>
        </p:spPr>
        <p:txBody>
          <a:bodyPr wrap="square" rtlCol="0">
            <a:spAutoFit/>
          </a:bodyPr>
          <a:lstStyle/>
          <a:p>
            <a:r>
              <a:rPr lang="nl-NL" sz="2400" b="1" smtClean="0">
                <a:latin typeface="+mn-lt"/>
              </a:rPr>
              <a:t>The copyright can be transferred by inheritance or by licencing agreement</a:t>
            </a:r>
            <a:endParaRPr lang="en-US" sz="2400" b="1">
              <a:latin typeface="+mn-lt"/>
            </a:endParaRPr>
          </a:p>
        </p:txBody>
      </p:sp>
      <p:sp>
        <p:nvSpPr>
          <p:cNvPr id="9" name="TextBox 8"/>
          <p:cNvSpPr txBox="1"/>
          <p:nvPr/>
        </p:nvSpPr>
        <p:spPr>
          <a:xfrm rot="21253526">
            <a:off x="1305729" y="4677219"/>
            <a:ext cx="6264696" cy="1200329"/>
          </a:xfrm>
          <a:prstGeom prst="rect">
            <a:avLst/>
          </a:prstGeom>
          <a:solidFill>
            <a:schemeClr val="tx2"/>
          </a:solidFill>
          <a:ln>
            <a:solidFill>
              <a:srgbClr val="000000"/>
            </a:solidFill>
          </a:ln>
        </p:spPr>
        <p:txBody>
          <a:bodyPr wrap="square" rtlCol="0">
            <a:spAutoFit/>
          </a:bodyPr>
          <a:lstStyle/>
          <a:p>
            <a:r>
              <a:rPr lang="nl-NL" sz="2400" b="1" smtClean="0">
                <a:latin typeface="+mn-lt"/>
              </a:rPr>
              <a:t>By default the maker is whose name appears on the work or whose name was mentioned when it was published</a:t>
            </a:r>
            <a:endParaRPr lang="en-US" sz="2400" b="1">
              <a:latin typeface="+mn-l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Comment</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5" name="TextBox 4"/>
          <p:cNvSpPr txBox="1"/>
          <p:nvPr/>
        </p:nvSpPr>
        <p:spPr>
          <a:xfrm>
            <a:off x="468313" y="1484313"/>
            <a:ext cx="7704087" cy="5037276"/>
          </a:xfrm>
          <a:prstGeom prst="rect">
            <a:avLst/>
          </a:prstGeom>
          <a:noFill/>
        </p:spPr>
        <p:txBody>
          <a:bodyPr wrap="square">
            <a:spAutoFit/>
          </a:bodyPr>
          <a:lstStyle/>
          <a:p>
            <a:pPr>
              <a:lnSpc>
                <a:spcPct val="150000"/>
              </a:lnSpc>
              <a:defRPr/>
            </a:pPr>
            <a:r>
              <a:rPr lang="nl-NL" sz="2400" smtClean="0">
                <a:latin typeface="+mn-lt"/>
                <a:cs typeface="+mn-cs"/>
              </a:rPr>
              <a:t>First comment block: </a:t>
            </a:r>
          </a:p>
          <a:p>
            <a:pPr>
              <a:lnSpc>
                <a:spcPct val="150000"/>
              </a:lnSpc>
              <a:buFont typeface="Arial" pitchFamily="34" charset="0"/>
              <a:buChar char="•"/>
              <a:defRPr/>
            </a:pPr>
            <a:r>
              <a:rPr lang="en-US" smtClean="0">
                <a:latin typeface="+mn-lt"/>
              </a:rPr>
              <a:t>  copyright notice</a:t>
            </a:r>
          </a:p>
          <a:p>
            <a:pPr>
              <a:buFont typeface="Arial" pitchFamily="34" charset="0"/>
              <a:buChar char="•"/>
              <a:defRPr/>
            </a:pPr>
            <a:r>
              <a:rPr lang="nl-NL" smtClean="0">
                <a:latin typeface="+mn-lt"/>
                <a:cs typeface="+mn-cs"/>
              </a:rPr>
              <a:t>  short explanation</a:t>
            </a:r>
          </a:p>
          <a:p>
            <a:pPr>
              <a:buFont typeface="Arial" pitchFamily="34" charset="0"/>
              <a:buChar char="•"/>
              <a:defRPr/>
            </a:pPr>
            <a:r>
              <a:rPr lang="nl-NL" smtClean="0">
                <a:latin typeface="+mn-lt"/>
                <a:cs typeface="+mn-cs"/>
              </a:rPr>
              <a:t>  design decisions </a:t>
            </a:r>
          </a:p>
          <a:p>
            <a:pPr>
              <a:buFont typeface="Arial" pitchFamily="34" charset="0"/>
              <a:buChar char="•"/>
              <a:defRPr/>
            </a:pPr>
            <a:r>
              <a:rPr lang="nl-NL" smtClean="0">
                <a:latin typeface="+mn-lt"/>
              </a:rPr>
              <a:t>  sources</a:t>
            </a:r>
          </a:p>
          <a:p>
            <a:pPr>
              <a:buFont typeface="Arial" pitchFamily="34" charset="0"/>
              <a:buChar char="•"/>
              <a:defRPr/>
            </a:pPr>
            <a:r>
              <a:rPr lang="nl-NL" smtClean="0">
                <a:latin typeface="+mn-lt"/>
              </a:rPr>
              <a:t>  references</a:t>
            </a:r>
          </a:p>
          <a:p>
            <a:pPr>
              <a:buFont typeface="Arial" pitchFamily="34" charset="0"/>
              <a:buChar char="•"/>
              <a:defRPr/>
            </a:pPr>
            <a:r>
              <a:rPr lang="nl-NL" smtClean="0">
                <a:latin typeface="+mn-lt"/>
              </a:rPr>
              <a:t>  acknowledgements</a:t>
            </a:r>
            <a:endParaRPr lang="nl-NL" sz="2400" smtClean="0">
              <a:latin typeface="+mn-lt"/>
              <a:cs typeface="+mn-cs"/>
            </a:endParaRPr>
          </a:p>
          <a:p>
            <a:pPr>
              <a:buFont typeface="Arial" pitchFamily="34" charset="0"/>
              <a:buChar char="•"/>
              <a:defRPr/>
            </a:pPr>
            <a:endParaRPr lang="nl-NL" sz="2400" smtClean="0">
              <a:latin typeface="+mn-lt"/>
              <a:cs typeface="+mn-cs"/>
            </a:endParaRPr>
          </a:p>
          <a:p>
            <a:pPr>
              <a:lnSpc>
                <a:spcPct val="150000"/>
              </a:lnSpc>
              <a:defRPr/>
            </a:pPr>
            <a:r>
              <a:rPr lang="nl-NL" sz="2400" smtClean="0">
                <a:latin typeface="+mn-lt"/>
                <a:cs typeface="+mn-cs"/>
              </a:rPr>
              <a:t>Additional comments in code: </a:t>
            </a:r>
            <a:endParaRPr lang="nl-NL" smtClean="0">
              <a:latin typeface="+mn-lt"/>
              <a:cs typeface="+mn-cs"/>
            </a:endParaRPr>
          </a:p>
          <a:p>
            <a:pPr>
              <a:lnSpc>
                <a:spcPct val="150000"/>
              </a:lnSpc>
              <a:buFont typeface="Arial" pitchFamily="34" charset="0"/>
              <a:buChar char="•"/>
              <a:defRPr/>
            </a:pPr>
            <a:r>
              <a:rPr lang="nl-NL" smtClean="0">
                <a:latin typeface="+mn-lt"/>
                <a:cs typeface="+mn-cs"/>
              </a:rPr>
              <a:t>  explain variables</a:t>
            </a:r>
          </a:p>
          <a:p>
            <a:pPr>
              <a:spcBef>
                <a:spcPts val="200"/>
              </a:spcBef>
              <a:buFont typeface="Arial" pitchFamily="34" charset="0"/>
              <a:buChar char="•"/>
              <a:defRPr/>
            </a:pPr>
            <a:r>
              <a:rPr lang="nl-NL" smtClean="0">
                <a:latin typeface="+mn-lt"/>
                <a:cs typeface="+mn-cs"/>
              </a:rPr>
              <a:t>  functions, etc.</a:t>
            </a:r>
          </a:p>
          <a:p>
            <a:pPr>
              <a:spcBef>
                <a:spcPts val="300"/>
              </a:spcBef>
              <a:buFont typeface="Arial" pitchFamily="34" charset="0"/>
              <a:buChar char="•"/>
              <a:defRPr/>
            </a:pPr>
            <a:r>
              <a:rPr lang="nl-NL" smtClean="0">
                <a:latin typeface="+mn-lt"/>
                <a:cs typeface="+mn-cs"/>
              </a:rPr>
              <a:t>  avoid this:</a:t>
            </a:r>
          </a:p>
          <a:p>
            <a:pPr>
              <a:defRPr/>
            </a:pPr>
            <a:r>
              <a:rPr lang="nl-NL" smtClean="0">
                <a:latin typeface="+mn-lt"/>
                <a:cs typeface="+mn-cs"/>
              </a:rPr>
              <a:t>   </a:t>
            </a:r>
            <a:r>
              <a:rPr lang="nl-NL" b="1" smtClean="0">
                <a:solidFill>
                  <a:srgbClr val="000000"/>
                </a:solidFill>
                <a:cs typeface="Courier New" pitchFamily="49" charset="0"/>
              </a:rPr>
              <a:t>x++; </a:t>
            </a:r>
            <a:r>
              <a:rPr lang="nl-NL" b="1" smtClean="0">
                <a:solidFill>
                  <a:srgbClr val="4D4D4D"/>
                </a:solidFill>
                <a:cs typeface="Courier New" pitchFamily="49" charset="0"/>
              </a:rPr>
              <a:t>//increment x</a:t>
            </a:r>
          </a:p>
          <a:p>
            <a:pPr indent="-216000">
              <a:buFont typeface="Arial" pitchFamily="34" charset="0"/>
              <a:buChar char="•"/>
              <a:defRPr/>
            </a:pPr>
            <a:endParaRPr lang="nl-NL" smtClean="0">
              <a:latin typeface="+mn-lt"/>
              <a:cs typeface="+mn-cs"/>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Comment</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2554545"/>
          </a:xfrm>
          <a:prstGeom prst="rect">
            <a:avLst/>
          </a:prstGeom>
          <a:noFill/>
        </p:spPr>
        <p:txBody>
          <a:bodyPr>
            <a:spAutoFit/>
          </a:bodyPr>
          <a:lstStyle/>
          <a:p>
            <a:pPr>
              <a:defRPr/>
            </a:pPr>
            <a:r>
              <a:rPr lang="nl-NL" sz="1600" b="1" smtClean="0">
                <a:solidFill>
                  <a:srgbClr val="4D4D4D"/>
                </a:solidFill>
                <a:cs typeface="Courier New" pitchFamily="49" charset="0"/>
              </a:rPr>
              <a:t>//Pac-man in one dimension: (C) Loe Feijs and TU/e, 2015 for DBB210.</a:t>
            </a:r>
          </a:p>
          <a:p>
            <a:pPr>
              <a:defRPr/>
            </a:pPr>
            <a:r>
              <a:rPr lang="nl-NL" sz="1600" b="1" smtClean="0">
                <a:solidFill>
                  <a:srgbClr val="4D4D4D"/>
                </a:solidFill>
                <a:cs typeface="Courier New" pitchFamily="49" charset="0"/>
              </a:rPr>
              <a:t>//The program shows a pac-man enjoying a cherry and demonstrates</a:t>
            </a:r>
          </a:p>
          <a:p>
            <a:pPr>
              <a:defRPr/>
            </a:pPr>
            <a:r>
              <a:rPr lang="nl-NL" sz="1600" b="1" smtClean="0">
                <a:solidFill>
                  <a:srgbClr val="4D4D4D"/>
                </a:solidFill>
                <a:cs typeface="Courier New" pitchFamily="49" charset="0"/>
              </a:rPr>
              <a:t>//the usage of the % operator for cylinder and torus topologies.</a:t>
            </a:r>
          </a:p>
          <a:p>
            <a:r>
              <a:rPr lang="nl-NL" sz="1600" b="1" smtClean="0">
                <a:solidFill>
                  <a:srgbClr val="4D4D4D"/>
                </a:solidFill>
                <a:cs typeface="Courier New" pitchFamily="49" charset="0"/>
              </a:rPr>
              <a:t>//The program is adapted from Ex. 7-4, p.93 in Casey Reas &amp; Ben Fry,</a:t>
            </a:r>
          </a:p>
          <a:p>
            <a:r>
              <a:rPr lang="nl-NL" sz="1600" b="1" smtClean="0">
                <a:solidFill>
                  <a:srgbClr val="4D4D4D"/>
                </a:solidFill>
                <a:cs typeface="Courier New" pitchFamily="49" charset="0"/>
              </a:rPr>
              <a:t>//Getting Started with Processing (Loe added the cherry and the</a:t>
            </a:r>
          </a:p>
          <a:p>
            <a:r>
              <a:rPr lang="nl-NL" sz="1600" b="1" smtClean="0">
                <a:solidFill>
                  <a:srgbClr val="4D4D4D"/>
                </a:solidFill>
                <a:cs typeface="Courier New" pitchFamily="49" charset="0"/>
              </a:rPr>
              <a:t>//up-down jumping</a:t>
            </a:r>
            <a:r>
              <a:rPr lang="nl-NL" sz="1600" smtClean="0">
                <a:solidFill>
                  <a:srgbClr val="4D4D4D"/>
                </a:solidFill>
                <a:cs typeface="Courier New" pitchFamily="49" charset="0"/>
              </a:rPr>
              <a:t>)</a:t>
            </a:r>
            <a:r>
              <a:rPr lang="nl-NL" sz="1600" b="1" smtClean="0">
                <a:solidFill>
                  <a:srgbClr val="4D4D4D"/>
                </a:solidFill>
                <a:cs typeface="Courier New" pitchFamily="49" charset="0"/>
              </a:rPr>
              <a:t>. The cherry image comes from </a:t>
            </a:r>
            <a:r>
              <a:rPr lang="nl-NL" sz="1600" b="1" smtClean="0">
                <a:solidFill>
                  <a:srgbClr val="4D4D4D"/>
                </a:solidFill>
              </a:rPr>
              <a:t>www.softicons.com //</a:t>
            </a:r>
            <a:r>
              <a:rPr lang="nl-NL" sz="1600" b="1" smtClean="0">
                <a:solidFill>
                  <a:srgbClr val="4D4D4D"/>
                </a:solidFill>
                <a:cs typeface="Courier New" pitchFamily="49" charset="0"/>
              </a:rPr>
              <a:t>Pacman is a game by NAMCO released in 1980. </a:t>
            </a:r>
          </a:p>
          <a:p>
            <a:r>
              <a:rPr lang="nl-NL" sz="1600" b="1" smtClean="0">
                <a:solidFill>
                  <a:srgbClr val="4D4D4D"/>
                </a:solidFill>
                <a:cs typeface="Courier New" pitchFamily="49" charset="0"/>
              </a:rPr>
              <a:t>//Pac-man was designed by Toru Iwatani. </a:t>
            </a:r>
          </a:p>
          <a:p>
            <a:endParaRPr lang="nl-NL" sz="1600" b="1" smtClean="0">
              <a:solidFill>
                <a:srgbClr val="4D4D4D"/>
              </a:solidFill>
              <a:cs typeface="Courier New" pitchFamily="49" charset="0"/>
            </a:endParaRPr>
          </a:p>
          <a:p>
            <a:pPr>
              <a:defRPr/>
            </a:pPr>
            <a:endParaRPr lang="nl-NL" sz="1600" smtClean="0">
              <a:solidFill>
                <a:srgbClr val="000000"/>
              </a:solidFill>
              <a:cs typeface="Courier New" pitchFamily="49" charset="0"/>
            </a:endParaRPr>
          </a:p>
        </p:txBody>
      </p:sp>
      <p:pic>
        <p:nvPicPr>
          <p:cNvPr id="5" name="Picture 2"/>
          <p:cNvPicPr>
            <a:picLocks noChangeAspect="1" noChangeArrowheads="1"/>
          </p:cNvPicPr>
          <p:nvPr/>
        </p:nvPicPr>
        <p:blipFill>
          <a:blip r:embed="rId3" cstate="print"/>
          <a:srcRect/>
          <a:stretch>
            <a:fillRect/>
          </a:stretch>
        </p:blipFill>
        <p:spPr bwMode="auto">
          <a:xfrm>
            <a:off x="395536" y="3995514"/>
            <a:ext cx="2733675" cy="180975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Comment</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5601533"/>
          </a:xfrm>
          <a:prstGeom prst="rect">
            <a:avLst/>
          </a:prstGeom>
          <a:noFill/>
        </p:spPr>
        <p:txBody>
          <a:bodyPr>
            <a:spAutoFit/>
          </a:bodyPr>
          <a:lstStyle/>
          <a:p>
            <a:pPr>
              <a:defRPr/>
            </a:pPr>
            <a:r>
              <a:rPr lang="nl-NL" sz="1600" b="1" smtClean="0">
                <a:solidFill>
                  <a:srgbClr val="4D4D4D"/>
                </a:solidFill>
                <a:cs typeface="Courier New" pitchFamily="49" charset="0"/>
              </a:rPr>
              <a:t>//memory bank to store existing rectangles</a:t>
            </a:r>
          </a:p>
          <a:p>
            <a:pPr>
              <a:defRPr/>
            </a:pPr>
            <a:r>
              <a:rPr lang="nl-NL" sz="1600" b="1" smtClean="0">
                <a:solidFill>
                  <a:srgbClr val="000000"/>
                </a:solidFill>
                <a:cs typeface="Courier New" pitchFamily="49" charset="0"/>
              </a:rPr>
              <a:t>int memx[] = new int[100];</a:t>
            </a:r>
          </a:p>
          <a:p>
            <a:pPr>
              <a:defRPr/>
            </a:pPr>
            <a:r>
              <a:rPr lang="nl-NL" sz="1600" b="1" smtClean="0">
                <a:solidFill>
                  <a:srgbClr val="000000"/>
                </a:solidFill>
                <a:cs typeface="Courier New" pitchFamily="49" charset="0"/>
              </a:rPr>
              <a:t>int memy[] = new int[100];</a:t>
            </a:r>
          </a:p>
          <a:p>
            <a:pPr>
              <a:defRPr/>
            </a:pPr>
            <a:r>
              <a:rPr lang="nl-NL" sz="1600" b="1" smtClean="0">
                <a:solidFill>
                  <a:srgbClr val="000000"/>
                </a:solidFill>
                <a:cs typeface="Courier New" pitchFamily="49" charset="0"/>
              </a:rPr>
              <a:t>int memw[] = new int[100];</a:t>
            </a:r>
          </a:p>
          <a:p>
            <a:pPr>
              <a:defRPr/>
            </a:pPr>
            <a:r>
              <a:rPr lang="nl-NL" sz="1600" b="1" smtClean="0">
                <a:solidFill>
                  <a:srgbClr val="000000"/>
                </a:solidFill>
                <a:cs typeface="Courier New" pitchFamily="49" charset="0"/>
              </a:rPr>
              <a:t>int memh[] = new int[100];</a:t>
            </a:r>
          </a:p>
          <a:p>
            <a:pPr>
              <a:defRPr/>
            </a:pPr>
            <a:r>
              <a:rPr lang="nl-NL" sz="1600" b="1" smtClean="0">
                <a:solidFill>
                  <a:srgbClr val="000000"/>
                </a:solidFill>
                <a:cs typeface="Courier New" pitchFamily="49" charset="0"/>
              </a:rPr>
              <a:t>int mem=0;</a:t>
            </a:r>
          </a:p>
          <a:p>
            <a:pPr>
              <a:defRPr/>
            </a:pPr>
            <a:endParaRPr lang="nl-NL" sz="1600" b="1" smtClean="0">
              <a:solidFill>
                <a:srgbClr val="000000"/>
              </a:solidFill>
              <a:cs typeface="Courier New" pitchFamily="49" charset="0"/>
            </a:endParaRPr>
          </a:p>
          <a:p>
            <a:pPr>
              <a:defRPr/>
            </a:pPr>
            <a:r>
              <a:rPr lang="nl-NL" sz="1600" b="1" smtClean="0">
                <a:solidFill>
                  <a:srgbClr val="000000"/>
                </a:solidFill>
                <a:cs typeface="Courier New" pitchFamily="49" charset="0"/>
              </a:rPr>
              <a:t>void memo(int x, int y, int w, int h){</a:t>
            </a:r>
          </a:p>
          <a:p>
            <a:pPr>
              <a:defRPr/>
            </a:pPr>
            <a:r>
              <a:rPr lang="nl-NL" sz="1600" b="1" smtClean="0">
                <a:solidFill>
                  <a:srgbClr val="000000"/>
                </a:solidFill>
                <a:cs typeface="Courier New" pitchFamily="49" charset="0"/>
              </a:rPr>
              <a:t>     </a:t>
            </a:r>
            <a:r>
              <a:rPr lang="nl-NL" sz="1600" b="1" smtClean="0">
                <a:solidFill>
                  <a:srgbClr val="4D4D4D"/>
                </a:solidFill>
                <a:cs typeface="Courier New" pitchFamily="49" charset="0"/>
              </a:rPr>
              <a:t>//memorize x,y,w,h as the mem-th rectangle</a:t>
            </a:r>
          </a:p>
          <a:p>
            <a:pPr>
              <a:defRPr/>
            </a:pPr>
            <a:r>
              <a:rPr lang="nl-NL" sz="1600" b="1" smtClean="0">
                <a:solidFill>
                  <a:srgbClr val="000000"/>
                </a:solidFill>
                <a:cs typeface="Courier New" pitchFamily="49" charset="0"/>
              </a:rPr>
              <a:t>     memx[mem] = x;</a:t>
            </a:r>
          </a:p>
          <a:p>
            <a:pPr>
              <a:defRPr/>
            </a:pPr>
            <a:r>
              <a:rPr lang="nl-NL" sz="1600" b="1" smtClean="0">
                <a:solidFill>
                  <a:srgbClr val="000000"/>
                </a:solidFill>
                <a:cs typeface="Courier New" pitchFamily="49" charset="0"/>
              </a:rPr>
              <a:t>     memy[mem] = y;</a:t>
            </a:r>
          </a:p>
          <a:p>
            <a:pPr>
              <a:defRPr/>
            </a:pPr>
            <a:r>
              <a:rPr lang="nl-NL" sz="1600" b="1" smtClean="0">
                <a:solidFill>
                  <a:srgbClr val="000000"/>
                </a:solidFill>
                <a:cs typeface="Courier New" pitchFamily="49" charset="0"/>
              </a:rPr>
              <a:t>     memw[mem] = w;</a:t>
            </a:r>
          </a:p>
          <a:p>
            <a:pPr>
              <a:defRPr/>
            </a:pPr>
            <a:r>
              <a:rPr lang="nl-NL" sz="1600" b="1" smtClean="0">
                <a:solidFill>
                  <a:srgbClr val="000000"/>
                </a:solidFill>
                <a:cs typeface="Courier New" pitchFamily="49" charset="0"/>
              </a:rPr>
              <a:t>     memh[mem] = h; </a:t>
            </a:r>
          </a:p>
          <a:p>
            <a:pPr>
              <a:defRPr/>
            </a:pPr>
            <a:r>
              <a:rPr lang="nl-NL" sz="1600" b="1" smtClean="0">
                <a:solidFill>
                  <a:srgbClr val="000000"/>
                </a:solidFill>
                <a:cs typeface="Courier New" pitchFamily="49" charset="0"/>
              </a:rPr>
              <a:t>     mem++;</a:t>
            </a:r>
          </a:p>
          <a:p>
            <a:pPr>
              <a:defRPr/>
            </a:pPr>
            <a:r>
              <a:rPr lang="nl-NL" sz="1600" b="1" smtClean="0">
                <a:solidFill>
                  <a:srgbClr val="000000"/>
                </a:solidFill>
                <a:cs typeface="Courier New" pitchFamily="49" charset="0"/>
              </a:rPr>
              <a:t>}</a:t>
            </a:r>
          </a:p>
          <a:p>
            <a:pPr>
              <a:defRPr/>
            </a:pPr>
            <a:endParaRPr lang="nl-NL" sz="1600" b="1" smtClean="0">
              <a:solidFill>
                <a:srgbClr val="000000"/>
              </a:solidFill>
              <a:cs typeface="Courier New" pitchFamily="49" charset="0"/>
            </a:endParaRPr>
          </a:p>
          <a:p>
            <a:pPr>
              <a:defRPr/>
            </a:pPr>
            <a:r>
              <a:rPr lang="nl-NL" sz="1600" b="1" smtClean="0">
                <a:solidFill>
                  <a:srgbClr val="000000"/>
                </a:solidFill>
                <a:cs typeface="Courier New" pitchFamily="49" charset="0"/>
              </a:rPr>
              <a:t>boolean inside(int tx, int ty, int x, int y, int w, int h){</a:t>
            </a:r>
          </a:p>
          <a:p>
            <a:pPr>
              <a:defRPr/>
            </a:pPr>
            <a:r>
              <a:rPr lang="nl-NL" sz="1600" b="1" smtClean="0">
                <a:solidFill>
                  <a:srgbClr val="000000"/>
                </a:solidFill>
                <a:cs typeface="Courier New" pitchFamily="49" charset="0"/>
              </a:rPr>
              <a:t>        </a:t>
            </a:r>
            <a:r>
              <a:rPr lang="nl-NL" sz="1600" b="1" smtClean="0">
                <a:solidFill>
                  <a:srgbClr val="4D4D4D"/>
                </a:solidFill>
                <a:cs typeface="Courier New" pitchFamily="49" charset="0"/>
              </a:rPr>
              <a:t>//test whether a point tx,ty is inside a rectangle (x,y,w,h)</a:t>
            </a:r>
          </a:p>
          <a:p>
            <a:pPr>
              <a:defRPr/>
            </a:pPr>
            <a:r>
              <a:rPr lang="nl-NL" sz="1600" b="1" smtClean="0">
                <a:solidFill>
                  <a:srgbClr val="000000"/>
                </a:solidFill>
                <a:cs typeface="Courier New" pitchFamily="49" charset="0"/>
              </a:rPr>
              <a:t>        if  ((tx &gt;= x) &amp;&amp; (tx &lt;= x+w) &amp;&amp; (ty &gt;= y) &amp;&amp; (ty &lt;= y+h)) </a:t>
            </a:r>
          </a:p>
          <a:p>
            <a:pPr>
              <a:defRPr/>
            </a:pPr>
            <a:r>
              <a:rPr lang="nl-NL" sz="1600" b="1" smtClean="0">
                <a:solidFill>
                  <a:srgbClr val="000000"/>
                </a:solidFill>
                <a:cs typeface="Courier New" pitchFamily="49" charset="0"/>
              </a:rPr>
              <a:t>             return true;</a:t>
            </a:r>
          </a:p>
          <a:p>
            <a:pPr>
              <a:defRPr/>
            </a:pPr>
            <a:r>
              <a:rPr lang="nl-NL" sz="1600" b="1" smtClean="0">
                <a:solidFill>
                  <a:srgbClr val="000000"/>
                </a:solidFill>
                <a:cs typeface="Courier New" pitchFamily="49" charset="0"/>
              </a:rPr>
              <a:t>        else return false;</a:t>
            </a:r>
          </a:p>
          <a:p>
            <a:pPr>
              <a:defRPr/>
            </a:pPr>
            <a:r>
              <a:rPr lang="nl-NL" sz="1600" b="1" smtClean="0">
                <a:solidFill>
                  <a:srgbClr val="000000"/>
                </a:solidFill>
                <a:cs typeface="Courier New" pitchFamily="49" charset="0"/>
              </a:rPr>
              <a:t>} </a:t>
            </a:r>
            <a:endParaRPr lang="en-US" sz="1100" b="1">
              <a:solidFill>
                <a:srgbClr val="000000"/>
              </a:solidFill>
              <a:cs typeface="Courier New" pitchFamily="49"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Reference (APA style)</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0" name="Rectangle 9"/>
          <p:cNvSpPr/>
          <p:nvPr/>
        </p:nvSpPr>
        <p:spPr>
          <a:xfrm>
            <a:off x="8676456" y="0"/>
            <a:ext cx="467544" cy="980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lum bright="49000"/>
          </a:blip>
          <a:srcRect/>
          <a:stretch>
            <a:fillRect/>
          </a:stretch>
        </p:blipFill>
        <p:spPr bwMode="auto">
          <a:xfrm>
            <a:off x="0" y="950286"/>
            <a:ext cx="9144000" cy="6079114"/>
          </a:xfrm>
          <a:prstGeom prst="rect">
            <a:avLst/>
          </a:prstGeom>
          <a:noFill/>
          <a:ln w="9525">
            <a:noFill/>
            <a:miter lim="800000"/>
            <a:headEnd/>
            <a:tailEnd/>
          </a:ln>
        </p:spPr>
      </p:pic>
      <p:sp>
        <p:nvSpPr>
          <p:cNvPr id="13" name="TextBox 12"/>
          <p:cNvSpPr txBox="1"/>
          <p:nvPr/>
        </p:nvSpPr>
        <p:spPr>
          <a:xfrm>
            <a:off x="395536" y="1556792"/>
            <a:ext cx="8352928" cy="5262979"/>
          </a:xfrm>
          <a:prstGeom prst="rect">
            <a:avLst/>
          </a:prstGeom>
          <a:noFill/>
        </p:spPr>
        <p:txBody>
          <a:bodyPr wrap="square">
            <a:spAutoFit/>
          </a:bodyPr>
          <a:lstStyle/>
          <a:p>
            <a:r>
              <a:rPr lang="nl-NL" sz="2400" smtClean="0">
                <a:latin typeface="+mn-lt"/>
              </a:rPr>
              <a:t>In earlier work we explored both turtle graphics (Feijs, Hu 2013) and also fractals (Feijs, Toeters, 2013). Nowadays we combine turtle graphics and fractals.</a:t>
            </a:r>
            <a:endParaRPr lang="en-US" sz="2400" smtClean="0">
              <a:latin typeface="+mn-lt"/>
            </a:endParaRPr>
          </a:p>
          <a:p>
            <a:endParaRPr lang="en-US" sz="2400" smtClean="0">
              <a:latin typeface="+mn-lt"/>
            </a:endParaRPr>
          </a:p>
          <a:p>
            <a:endParaRPr lang="en-US" sz="2400" smtClean="0">
              <a:latin typeface="+mn-lt"/>
            </a:endParaRPr>
          </a:p>
          <a:p>
            <a:endParaRPr lang="en-US" sz="2400" smtClean="0">
              <a:latin typeface="+mn-lt"/>
            </a:endParaRPr>
          </a:p>
          <a:p>
            <a:r>
              <a:rPr lang="en-US" sz="2400" smtClean="0">
                <a:latin typeface="+mn-lt"/>
              </a:rPr>
              <a:t>Feijs, L.M.G., Hu, J. Turtles for Tessellations. (2013).</a:t>
            </a:r>
            <a:br>
              <a:rPr lang="en-US" sz="2400" smtClean="0">
                <a:latin typeface="+mn-lt"/>
              </a:rPr>
            </a:br>
            <a:r>
              <a:rPr lang="en-US" sz="2400" i="1" smtClean="0">
                <a:latin typeface="+mn-lt"/>
              </a:rPr>
              <a:t>Proceedings of Bridges 2013: Mathematics, Music, Art, Architecture, Culture, </a:t>
            </a:r>
            <a:r>
              <a:rPr lang="en-US" sz="2400" smtClean="0">
                <a:latin typeface="+mn-lt"/>
              </a:rPr>
              <a:t>241–248.</a:t>
            </a:r>
          </a:p>
          <a:p>
            <a:endParaRPr lang="nl-NL" sz="2400" smtClean="0">
              <a:latin typeface="+mn-lt"/>
            </a:endParaRPr>
          </a:p>
          <a:p>
            <a:r>
              <a:rPr lang="en-US" sz="2400" smtClean="0">
                <a:latin typeface="+mn-lt"/>
              </a:rPr>
              <a:t>Feijs, L.M.G., Toeters M. Constructing and Applying the Fractal Pied de Poule (Houndstooth).  (2013).</a:t>
            </a:r>
            <a:br>
              <a:rPr lang="en-US" sz="2400" smtClean="0">
                <a:latin typeface="+mn-lt"/>
              </a:rPr>
            </a:br>
            <a:r>
              <a:rPr lang="en-US" sz="2400" i="1" smtClean="0">
                <a:latin typeface="+mn-lt"/>
              </a:rPr>
              <a:t>Proceedings of Bridges 2013: Mathematics, Music, Art, Architecture, Culture, </a:t>
            </a:r>
            <a:r>
              <a:rPr lang="en-US" sz="2400" smtClean="0">
                <a:latin typeface="+mn-lt"/>
              </a:rPr>
              <a:t>429-432.</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Publication</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323528" y="1340768"/>
            <a:ext cx="8712968" cy="6340197"/>
          </a:xfrm>
          <a:prstGeom prst="rect">
            <a:avLst/>
          </a:prstGeom>
          <a:noFill/>
        </p:spPr>
        <p:txBody>
          <a:bodyPr wrap="square">
            <a:spAutoFit/>
          </a:bodyPr>
          <a:lstStyle/>
          <a:p>
            <a:pPr>
              <a:defRPr/>
            </a:pPr>
            <a:r>
              <a:rPr lang="nl-NL" sz="2400" smtClean="0">
                <a:latin typeface="+mn-lt"/>
                <a:cs typeface="+mn-cs"/>
              </a:rPr>
              <a:t>Is this a publication?</a:t>
            </a:r>
          </a:p>
          <a:p>
            <a:pPr>
              <a:defRPr/>
            </a:pPr>
            <a:endParaRPr lang="nl-NL" sz="2400" smtClean="0">
              <a:latin typeface="+mn-lt"/>
              <a:cs typeface="+mn-cs"/>
            </a:endParaRPr>
          </a:p>
          <a:p>
            <a:pPr marL="457200" indent="-457200">
              <a:buFont typeface="+mj-lt"/>
              <a:buAutoNum type="arabicPeriod"/>
              <a:defRPr/>
            </a:pPr>
            <a:r>
              <a:rPr lang="nl-NL" sz="2400" smtClean="0">
                <a:latin typeface="+mn-lt"/>
                <a:cs typeface="+mn-cs"/>
              </a:rPr>
              <a:t>student shows things in a classroom </a:t>
            </a:r>
          </a:p>
          <a:p>
            <a:pPr lvl="1">
              <a:buFont typeface="Wingdings" pitchFamily="2" charset="2"/>
              <a:buChar char="ü"/>
              <a:defRPr/>
            </a:pPr>
            <a:r>
              <a:rPr lang="nl-NL" smtClean="0">
                <a:latin typeface="+mn-lt"/>
                <a:cs typeface="+mn-cs"/>
              </a:rPr>
              <a:t>  answer: no</a:t>
            </a:r>
          </a:p>
          <a:p>
            <a:pPr lvl="1">
              <a:buFont typeface="Wingdings" pitchFamily="2" charset="2"/>
              <a:buChar char="ü"/>
              <a:defRPr/>
            </a:pPr>
            <a:r>
              <a:rPr lang="nl-NL" smtClean="0">
                <a:latin typeface="+mn-lt"/>
              </a:rPr>
              <a:t>  sources must be mentioned</a:t>
            </a:r>
          </a:p>
          <a:p>
            <a:pPr lvl="1">
              <a:defRPr/>
            </a:pPr>
            <a:endParaRPr lang="nl-NL" sz="2400" smtClean="0">
              <a:latin typeface="+mn-lt"/>
              <a:cs typeface="+mn-cs"/>
            </a:endParaRPr>
          </a:p>
          <a:p>
            <a:pPr marL="457200" indent="-457200">
              <a:buFont typeface="+mj-lt"/>
              <a:buAutoNum type="arabicPeriod" startAt="2"/>
              <a:defRPr/>
            </a:pPr>
            <a:r>
              <a:rPr lang="nl-NL" sz="2400" smtClean="0">
                <a:latin typeface="+mn-lt"/>
                <a:cs typeface="+mn-cs"/>
              </a:rPr>
              <a:t>student sends homework to a teacher </a:t>
            </a:r>
          </a:p>
          <a:p>
            <a:pPr lvl="1">
              <a:buFont typeface="Wingdings" pitchFamily="2" charset="2"/>
              <a:buChar char="ü"/>
              <a:defRPr/>
            </a:pPr>
            <a:r>
              <a:rPr lang="nl-NL" smtClean="0">
                <a:latin typeface="+mn-lt"/>
              </a:rPr>
              <a:t>  answer: yes</a:t>
            </a:r>
          </a:p>
          <a:p>
            <a:pPr lvl="1">
              <a:buFont typeface="Wingdings" pitchFamily="2" charset="2"/>
              <a:buChar char="ü"/>
              <a:defRPr/>
            </a:pPr>
            <a:r>
              <a:rPr lang="nl-NL" smtClean="0">
                <a:latin typeface="+mn-lt"/>
              </a:rPr>
              <a:t>  sources must be mentioned</a:t>
            </a:r>
          </a:p>
          <a:p>
            <a:pPr lvl="1">
              <a:buFont typeface="Wingdings" pitchFamily="2" charset="2"/>
              <a:buChar char="ü"/>
              <a:defRPr/>
            </a:pPr>
            <a:r>
              <a:rPr lang="nl-NL" smtClean="0">
                <a:latin typeface="+mn-lt"/>
              </a:rPr>
              <a:t>  and proper referencing is obligatory</a:t>
            </a:r>
          </a:p>
          <a:p>
            <a:pPr lvl="1">
              <a:buFont typeface="Wingdings" pitchFamily="2" charset="2"/>
              <a:buChar char="ü"/>
              <a:defRPr/>
            </a:pPr>
            <a:r>
              <a:rPr lang="nl-NL" smtClean="0">
                <a:latin typeface="+mn-lt"/>
              </a:rPr>
              <a:t>  but: formal permission for reproduction not needed</a:t>
            </a:r>
          </a:p>
          <a:p>
            <a:pPr>
              <a:defRPr/>
            </a:pPr>
            <a:endParaRPr lang="nl-NL" smtClean="0">
              <a:latin typeface="+mn-lt"/>
            </a:endParaRPr>
          </a:p>
          <a:p>
            <a:pPr marL="457200" indent="-457200">
              <a:buFont typeface="+mj-lt"/>
              <a:buAutoNum type="arabicPeriod" startAt="3"/>
              <a:defRPr/>
            </a:pPr>
            <a:r>
              <a:rPr lang="nl-NL" sz="2400" smtClean="0">
                <a:latin typeface="+mn-lt"/>
              </a:rPr>
              <a:t>Student submits work to a website, exhibition or conference</a:t>
            </a:r>
          </a:p>
          <a:p>
            <a:pPr lvl="1">
              <a:buFont typeface="Wingdings" pitchFamily="2" charset="2"/>
              <a:buChar char="ü"/>
              <a:defRPr/>
            </a:pPr>
            <a:r>
              <a:rPr lang="nl-NL" smtClean="0">
                <a:latin typeface="+mn-lt"/>
              </a:rPr>
              <a:t>  answer: yes</a:t>
            </a:r>
          </a:p>
          <a:p>
            <a:pPr lvl="1">
              <a:buFont typeface="Wingdings" pitchFamily="2" charset="2"/>
              <a:buChar char="ü"/>
              <a:defRPr/>
            </a:pPr>
            <a:r>
              <a:rPr lang="nl-NL" smtClean="0">
                <a:latin typeface="+mn-lt"/>
              </a:rPr>
              <a:t>  sources must be mentioned</a:t>
            </a:r>
          </a:p>
          <a:p>
            <a:pPr lvl="1">
              <a:buFont typeface="Wingdings" pitchFamily="2" charset="2"/>
              <a:buChar char="ü"/>
              <a:defRPr/>
            </a:pPr>
            <a:r>
              <a:rPr lang="nl-NL" smtClean="0">
                <a:latin typeface="+mn-lt"/>
              </a:rPr>
              <a:t>  and proper referencing is obligatory</a:t>
            </a:r>
          </a:p>
          <a:p>
            <a:pPr lvl="1">
              <a:buFont typeface="Wingdings" pitchFamily="2" charset="2"/>
              <a:buChar char="ü"/>
              <a:defRPr/>
            </a:pPr>
            <a:r>
              <a:rPr lang="nl-NL" smtClean="0">
                <a:latin typeface="+mn-lt"/>
              </a:rPr>
              <a:t>  formal permission for reproduction is needed</a:t>
            </a:r>
          </a:p>
          <a:p>
            <a:pPr>
              <a:buFont typeface="Arial" pitchFamily="34" charset="0"/>
              <a:buChar char="•"/>
              <a:defRPr/>
            </a:pPr>
            <a:endParaRPr lang="nl-NL" sz="2400" smtClean="0">
              <a:solidFill>
                <a:srgbClr val="7030A0"/>
              </a:solidFill>
              <a:latin typeface="+mn-lt"/>
              <a:cs typeface="+mn-cs"/>
            </a:endParaRPr>
          </a:p>
          <a:p>
            <a:pPr>
              <a:defRPr/>
            </a:pPr>
            <a:endParaRPr lang="nl-NL" sz="2400" smtClean="0">
              <a:solidFill>
                <a:srgbClr val="7030A0"/>
              </a:solidFill>
              <a:latin typeface="+mn-lt"/>
              <a:cs typeface="+mn-cs"/>
            </a:endParaRPr>
          </a:p>
          <a:p>
            <a:pPr>
              <a:defRPr/>
            </a:pPr>
            <a:endParaRPr lang="en-US" sz="1600">
              <a:solidFill>
                <a:srgbClr val="7030A0"/>
              </a:solidFill>
              <a:latin typeface="+mn-lt"/>
              <a:cs typeface="+mn-cs"/>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Publication</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8" name="Rectangle 7"/>
          <p:cNvSpPr/>
          <p:nvPr/>
        </p:nvSpPr>
        <p:spPr>
          <a:xfrm>
            <a:off x="395536" y="3933056"/>
            <a:ext cx="3384376"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467544" y="3975587"/>
            <a:ext cx="3269710" cy="273630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39952" y="260648"/>
            <a:ext cx="4459658" cy="6381032"/>
          </a:xfrm>
          <a:prstGeom prst="rect">
            <a:avLst/>
          </a:prstGeom>
          <a:noFill/>
          <a:ln w="9525">
            <a:noFill/>
            <a:miter lim="800000"/>
            <a:headEnd/>
            <a:tailEnd/>
          </a:ln>
        </p:spPr>
      </p:pic>
      <p:sp>
        <p:nvSpPr>
          <p:cNvPr id="11" name="Rectangle 10"/>
          <p:cNvSpPr/>
          <p:nvPr/>
        </p:nvSpPr>
        <p:spPr>
          <a:xfrm>
            <a:off x="4139952" y="260648"/>
            <a:ext cx="4464496"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5536" y="1484313"/>
            <a:ext cx="3311599" cy="1938992"/>
          </a:xfrm>
          <a:prstGeom prst="rect">
            <a:avLst/>
          </a:prstGeom>
          <a:noFill/>
        </p:spPr>
        <p:txBody>
          <a:bodyPr wrap="square">
            <a:spAutoFit/>
          </a:bodyPr>
          <a:lstStyle/>
          <a:p>
            <a:pPr>
              <a:defRPr/>
            </a:pPr>
            <a:r>
              <a:rPr lang="nl-NL" sz="2400" smtClean="0">
                <a:latin typeface="+mn-lt"/>
                <a:cs typeface="+mn-cs"/>
              </a:rPr>
              <a:t>When using photographs of others in a publication you have to obtain their written permission</a:t>
            </a:r>
            <a:endParaRPr lang="en-US" sz="1600">
              <a:solidFill>
                <a:srgbClr val="7030A0"/>
              </a:solidFill>
              <a:latin typeface="+mn-lt"/>
              <a:cs typeface="+mn-cs"/>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a:solidFill>
                  <a:schemeClr val="tx2"/>
                </a:solidFill>
                <a:latin typeface="Arial" charset="0"/>
              </a:rPr>
              <a:t>L</a:t>
            </a:r>
            <a:r>
              <a:rPr lang="en-US" sz="3200" b="1" smtClean="0">
                <a:solidFill>
                  <a:schemeClr val="tx2"/>
                </a:solidFill>
                <a:latin typeface="Arial" charset="0"/>
              </a:rPr>
              <a:t>ibraries </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4708981"/>
          </a:xfrm>
          <a:prstGeom prst="rect">
            <a:avLst/>
          </a:prstGeom>
          <a:noFill/>
        </p:spPr>
        <p:txBody>
          <a:bodyPr>
            <a:spAutoFit/>
          </a:bodyPr>
          <a:lstStyle/>
          <a:p>
            <a:pPr>
              <a:defRPr/>
            </a:pPr>
            <a:r>
              <a:rPr lang="nl-NL" sz="2400" smtClean="0">
                <a:latin typeface="+mn-lt"/>
                <a:cs typeface="+mn-cs"/>
              </a:rPr>
              <a:t>Several types of libraries:</a:t>
            </a:r>
          </a:p>
          <a:p>
            <a:pPr>
              <a:defRPr/>
            </a:pPr>
            <a:endParaRPr lang="nl-NL" sz="2400">
              <a:solidFill>
                <a:srgbClr val="7030A0"/>
              </a:solidFill>
              <a:latin typeface="+mn-lt"/>
              <a:cs typeface="+mn-cs"/>
            </a:endParaRPr>
          </a:p>
          <a:p>
            <a:pPr>
              <a:defRPr/>
            </a:pPr>
            <a:r>
              <a:rPr lang="en-US" sz="2000" smtClean="0">
                <a:latin typeface="+mn-lt"/>
              </a:rPr>
              <a:t>Libraries already distributed </a:t>
            </a:r>
            <a:r>
              <a:rPr lang="en-US" sz="2000">
                <a:latin typeface="+mn-lt"/>
              </a:rPr>
              <a:t>with </a:t>
            </a:r>
            <a:r>
              <a:rPr lang="en-US" sz="2000" smtClean="0">
                <a:latin typeface="+mn-lt"/>
              </a:rPr>
              <a:t>Procesing</a:t>
            </a:r>
          </a:p>
          <a:p>
            <a:pPr lvl="1">
              <a:defRPr/>
            </a:pPr>
            <a:r>
              <a:rPr lang="en-US" sz="2000"/>
              <a:t>PDF Export, Network, Serial, and DXF </a:t>
            </a:r>
            <a:r>
              <a:rPr lang="en-US" sz="2000" smtClean="0"/>
              <a:t>Export</a:t>
            </a:r>
          </a:p>
          <a:p>
            <a:pPr lvl="1">
              <a:defRPr/>
            </a:pPr>
            <a:endParaRPr lang="en-US" sz="2000" smtClean="0">
              <a:latin typeface="+mn-lt"/>
            </a:endParaRPr>
          </a:p>
          <a:p>
            <a:pPr>
              <a:defRPr/>
            </a:pPr>
            <a:r>
              <a:rPr lang="en-US" sz="2000">
                <a:latin typeface="+mn-lt"/>
              </a:rPr>
              <a:t>Video and Sound </a:t>
            </a:r>
            <a:r>
              <a:rPr lang="en-US" sz="2000" smtClean="0">
                <a:latin typeface="+mn-lt"/>
              </a:rPr>
              <a:t>libraries </a:t>
            </a:r>
          </a:p>
          <a:p>
            <a:pPr lvl="1">
              <a:defRPr/>
            </a:pPr>
            <a:r>
              <a:rPr lang="nl-NL" sz="2000" smtClean="0">
                <a:cs typeface="Courier New" pitchFamily="49" charset="0"/>
              </a:rPr>
              <a:t>Video, minim, Sound</a:t>
            </a:r>
            <a:endParaRPr lang="en-US" sz="2000" smtClean="0">
              <a:cs typeface="Courier New" pitchFamily="49" charset="0"/>
            </a:endParaRPr>
          </a:p>
          <a:p>
            <a:pPr>
              <a:defRPr/>
            </a:pPr>
            <a:endParaRPr lang="nl-NL" sz="2000" smtClean="0">
              <a:latin typeface="+mn-lt"/>
            </a:endParaRPr>
          </a:p>
          <a:p>
            <a:pPr>
              <a:defRPr/>
            </a:pPr>
            <a:r>
              <a:rPr lang="nl-NL" sz="2000" smtClean="0">
                <a:latin typeface="+mn-lt"/>
              </a:rPr>
              <a:t>Contributed libraries</a:t>
            </a:r>
          </a:p>
          <a:p>
            <a:pPr lvl="1">
              <a:defRPr/>
            </a:pPr>
            <a:r>
              <a:rPr lang="nl-NL" sz="2000" smtClean="0">
                <a:cs typeface="Courier New" pitchFamily="49" charset="0"/>
              </a:rPr>
              <a:t>Jmyron, ControlP5, HPGL, [more]</a:t>
            </a:r>
          </a:p>
          <a:p>
            <a:pPr>
              <a:defRPr/>
            </a:pPr>
            <a:endParaRPr lang="nl-NL" sz="2000" smtClean="0">
              <a:latin typeface="+mn-lt"/>
            </a:endParaRPr>
          </a:p>
          <a:p>
            <a:pPr>
              <a:defRPr/>
            </a:pPr>
            <a:r>
              <a:rPr lang="nl-NL" sz="2000" smtClean="0">
                <a:latin typeface="+mn-lt"/>
              </a:rPr>
              <a:t>Libraries that need manual installation</a:t>
            </a:r>
          </a:p>
          <a:p>
            <a:pPr lvl="1">
              <a:defRPr/>
            </a:pPr>
            <a:r>
              <a:rPr lang="nl-NL" sz="2000" smtClean="0">
                <a:cs typeface="Courier New" pitchFamily="49" charset="0"/>
              </a:rPr>
              <a:t>Mesh, [more]</a:t>
            </a:r>
            <a:endParaRPr lang="en-US" sz="2000">
              <a:cs typeface="Courier New" pitchFamily="49" charset="0"/>
            </a:endParaRPr>
          </a:p>
          <a:p>
            <a:pPr>
              <a:defRPr/>
            </a:pPr>
            <a:endParaRPr lang="en-US" sz="1600" smtClean="0"/>
          </a:p>
          <a:p>
            <a:pPr>
              <a:defRPr/>
            </a:pPr>
            <a:endParaRPr lang="en-US" sz="1600">
              <a:solidFill>
                <a:srgbClr val="7030A0"/>
              </a:solidFill>
              <a:latin typeface="+mn-lt"/>
              <a:cs typeface="+mn-cs"/>
            </a:endParaRPr>
          </a:p>
        </p:txBody>
      </p:sp>
      <p:sp>
        <p:nvSpPr>
          <p:cNvPr id="7" name="TextBox 6"/>
          <p:cNvSpPr txBox="1"/>
          <p:nvPr/>
        </p:nvSpPr>
        <p:spPr>
          <a:xfrm>
            <a:off x="611560" y="6474822"/>
            <a:ext cx="8532440" cy="338554"/>
          </a:xfrm>
          <a:prstGeom prst="rect">
            <a:avLst/>
          </a:prstGeom>
          <a:noFill/>
        </p:spPr>
        <p:txBody>
          <a:bodyPr wrap="square" rtlCol="0">
            <a:spAutoFit/>
          </a:bodyPr>
          <a:lstStyle/>
          <a:p>
            <a:r>
              <a:rPr lang="en-US" sz="1600" smtClean="0">
                <a:solidFill>
                  <a:srgbClr val="7030A0"/>
                </a:solidFill>
              </a:rPr>
              <a:t>Source: processing.org/reference/libraries/ (downloaded 14-9-2015)</a:t>
            </a:r>
            <a:endParaRPr lang="en-US" sz="1600">
              <a:solidFill>
                <a:srgbClr val="7030A0"/>
              </a:solidFill>
            </a:endParaRPr>
          </a:p>
        </p:txBody>
      </p:sp>
      <p:sp>
        <p:nvSpPr>
          <p:cNvPr id="8" name="Line Callout 2 7"/>
          <p:cNvSpPr/>
          <p:nvPr/>
        </p:nvSpPr>
        <p:spPr>
          <a:xfrm>
            <a:off x="4572000" y="3789040"/>
            <a:ext cx="2304256" cy="432048"/>
          </a:xfrm>
          <a:prstGeom prst="borderCallout2">
            <a:avLst>
              <a:gd name="adj1" fmla="val 50339"/>
              <a:gd name="adj2" fmla="val -7148"/>
              <a:gd name="adj3" fmla="val 66133"/>
              <a:gd name="adj4" fmla="val -43913"/>
              <a:gd name="adj5" fmla="val -1219"/>
              <a:gd name="adj6" fmla="val -74504"/>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Processing 2.x</a:t>
            </a:r>
            <a:endParaRPr lang="en-US">
              <a:solidFill>
                <a:srgbClr val="000000"/>
              </a:solidFill>
            </a:endParaRPr>
          </a:p>
        </p:txBody>
      </p:sp>
      <p:sp>
        <p:nvSpPr>
          <p:cNvPr id="9" name="Line Callout 2 8"/>
          <p:cNvSpPr/>
          <p:nvPr/>
        </p:nvSpPr>
        <p:spPr>
          <a:xfrm>
            <a:off x="5004048" y="3068960"/>
            <a:ext cx="2304256" cy="432048"/>
          </a:xfrm>
          <a:prstGeom prst="borderCallout2">
            <a:avLst>
              <a:gd name="adj1" fmla="val 18750"/>
              <a:gd name="adj2" fmla="val -5964"/>
              <a:gd name="adj3" fmla="val 18750"/>
              <a:gd name="adj4" fmla="val -16667"/>
              <a:gd name="adj5" fmla="val 112500"/>
              <a:gd name="adj6" fmla="val -4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Processing 3.x</a:t>
            </a:r>
            <a:endParaRPr lang="en-US">
              <a:solidFill>
                <a:srgbClr val="000000"/>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Documentation</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7704087" cy="5170646"/>
          </a:xfrm>
          <a:prstGeom prst="rect">
            <a:avLst/>
          </a:prstGeom>
          <a:noFill/>
        </p:spPr>
        <p:txBody>
          <a:bodyPr wrap="square">
            <a:spAutoFit/>
          </a:bodyPr>
          <a:lstStyle/>
          <a:p>
            <a:pPr>
              <a:defRPr/>
            </a:pPr>
            <a:r>
              <a:rPr lang="nl-NL" sz="2400" smtClean="0">
                <a:latin typeface="+mn-lt"/>
                <a:cs typeface="+mn-cs"/>
              </a:rPr>
              <a:t>Comment </a:t>
            </a:r>
          </a:p>
          <a:p>
            <a:pPr indent="-216000">
              <a:buFont typeface="Arial" pitchFamily="34" charset="0"/>
              <a:buChar char="•"/>
              <a:defRPr/>
            </a:pPr>
            <a:r>
              <a:rPr lang="nl-NL" smtClean="0">
                <a:latin typeface="+mn-lt"/>
                <a:cs typeface="+mn-cs"/>
              </a:rPr>
              <a:t>  first comment block: </a:t>
            </a:r>
            <a:r>
              <a:rPr lang="en-US" smtClean="0">
                <a:latin typeface="+mn-lt"/>
              </a:rPr>
              <a:t>copyright notice, statement of copying permission,   </a:t>
            </a:r>
            <a:r>
              <a:rPr lang="nl-NL" smtClean="0">
                <a:latin typeface="+mn-lt"/>
                <a:cs typeface="+mn-cs"/>
              </a:rPr>
              <a:t>short explanation, design decisions, </a:t>
            </a:r>
            <a:r>
              <a:rPr lang="nl-NL" smtClean="0">
                <a:latin typeface="+mn-lt"/>
              </a:rPr>
              <a:t>sources, references, </a:t>
            </a:r>
            <a:r>
              <a:rPr lang="nl-NL" smtClean="0">
                <a:latin typeface="+mn-lt"/>
                <a:cs typeface="+mn-cs"/>
              </a:rPr>
              <a:t>acknowledgements</a:t>
            </a:r>
          </a:p>
          <a:p>
            <a:pPr indent="-216000">
              <a:buFont typeface="Arial" pitchFamily="34" charset="0"/>
              <a:buChar char="•"/>
              <a:defRPr/>
            </a:pPr>
            <a:r>
              <a:rPr lang="nl-NL" smtClean="0">
                <a:latin typeface="+mn-lt"/>
                <a:cs typeface="+mn-cs"/>
              </a:rPr>
              <a:t>  additional comments in code: explain variables, functions, etc.</a:t>
            </a:r>
          </a:p>
          <a:p>
            <a:pPr indent="-216000">
              <a:buFont typeface="Arial" pitchFamily="34" charset="0"/>
              <a:buChar char="•"/>
              <a:defRPr/>
            </a:pPr>
            <a:endParaRPr lang="nl-NL" smtClean="0">
              <a:latin typeface="+mn-lt"/>
              <a:cs typeface="+mn-cs"/>
            </a:endParaRPr>
          </a:p>
          <a:p>
            <a:pPr>
              <a:defRPr/>
            </a:pPr>
            <a:r>
              <a:rPr lang="nl-NL" sz="2400" b="1" smtClean="0">
                <a:cs typeface="Courier New" pitchFamily="49" charset="0"/>
              </a:rPr>
              <a:t>readme.txt</a:t>
            </a:r>
          </a:p>
          <a:p>
            <a:pPr>
              <a:buFont typeface="Arial" pitchFamily="34" charset="0"/>
              <a:buChar char="•"/>
              <a:defRPr/>
            </a:pPr>
            <a:r>
              <a:rPr lang="nl-NL" smtClean="0">
                <a:latin typeface="+mn-lt"/>
                <a:cs typeface="+mn-cs"/>
              </a:rPr>
              <a:t>  instructions for installation and use</a:t>
            </a:r>
          </a:p>
          <a:p>
            <a:pPr>
              <a:buFont typeface="Arial" pitchFamily="34" charset="0"/>
              <a:buChar char="•"/>
              <a:defRPr/>
            </a:pPr>
            <a:r>
              <a:rPr lang="nl-NL" smtClean="0">
                <a:latin typeface="+mn-lt"/>
                <a:cs typeface="+mn-cs"/>
              </a:rPr>
              <a:t>  repeat </a:t>
            </a:r>
            <a:r>
              <a:rPr lang="nl-NL" smtClean="0">
                <a:latin typeface="+mn-lt"/>
              </a:rPr>
              <a:t>acknowledgements, sources, references</a:t>
            </a:r>
          </a:p>
          <a:p>
            <a:pPr>
              <a:buFont typeface="Arial" pitchFamily="34" charset="0"/>
              <a:buChar char="•"/>
              <a:defRPr/>
            </a:pPr>
            <a:endParaRPr lang="nl-NL" smtClean="0">
              <a:latin typeface="+mn-lt"/>
              <a:cs typeface="+mn-cs"/>
            </a:endParaRPr>
          </a:p>
          <a:p>
            <a:pPr>
              <a:defRPr/>
            </a:pPr>
            <a:r>
              <a:rPr lang="nl-NL" sz="2400" smtClean="0">
                <a:latin typeface="+mn-lt"/>
                <a:cs typeface="+mn-cs"/>
              </a:rPr>
              <a:t>Diagrams</a:t>
            </a:r>
          </a:p>
          <a:p>
            <a:pPr>
              <a:buFont typeface="Arial" pitchFamily="34" charset="0"/>
              <a:buChar char="•"/>
              <a:defRPr/>
            </a:pPr>
            <a:r>
              <a:rPr lang="nl-NL" smtClean="0">
                <a:latin typeface="+mn-lt"/>
                <a:cs typeface="+mn-cs"/>
              </a:rPr>
              <a:t>  flow charts</a:t>
            </a:r>
          </a:p>
          <a:p>
            <a:pPr>
              <a:buFont typeface="Arial" pitchFamily="34" charset="0"/>
              <a:buChar char="•"/>
              <a:defRPr/>
            </a:pPr>
            <a:r>
              <a:rPr lang="nl-NL" smtClean="0">
                <a:latin typeface="+mn-lt"/>
                <a:cs typeface="+mn-cs"/>
              </a:rPr>
              <a:t>  finite state machines</a:t>
            </a:r>
          </a:p>
          <a:p>
            <a:pPr>
              <a:buFont typeface="Arial" pitchFamily="34" charset="0"/>
              <a:buChar char="•"/>
              <a:defRPr/>
            </a:pPr>
            <a:r>
              <a:rPr lang="nl-NL" smtClean="0">
                <a:latin typeface="+mn-lt"/>
                <a:cs typeface="+mn-cs"/>
              </a:rPr>
              <a:t>  wiring diagrams for arduino</a:t>
            </a:r>
          </a:p>
          <a:p>
            <a:pPr>
              <a:buFont typeface="Arial" pitchFamily="34" charset="0"/>
              <a:buChar char="•"/>
              <a:defRPr/>
            </a:pPr>
            <a:endParaRPr lang="nl-NL" smtClean="0">
              <a:latin typeface="+mn-lt"/>
              <a:cs typeface="+mn-cs"/>
            </a:endParaRPr>
          </a:p>
          <a:p>
            <a:pPr>
              <a:defRPr/>
            </a:pPr>
            <a:r>
              <a:rPr lang="nl-NL" sz="2400" smtClean="0">
                <a:latin typeface="+mn-lt"/>
                <a:cs typeface="+mn-cs"/>
              </a:rPr>
              <a:t>Reflection document</a:t>
            </a:r>
          </a:p>
          <a:p>
            <a:pPr>
              <a:buFont typeface="Arial" pitchFamily="34" charset="0"/>
              <a:buChar char="•"/>
              <a:defRPr/>
            </a:pPr>
            <a:r>
              <a:rPr lang="nl-NL" smtClean="0">
                <a:latin typeface="+mn-lt"/>
                <a:cs typeface="+mn-cs"/>
              </a:rPr>
              <a:t>  what did I learn?</a:t>
            </a:r>
            <a:endParaRPr lang="en-US" sz="1200">
              <a:latin typeface="+mn-lt"/>
              <a:cs typeface="+mn-cs"/>
            </a:endParaRPr>
          </a:p>
        </p:txBody>
      </p:sp>
      <p:sp>
        <p:nvSpPr>
          <p:cNvPr id="5" name="Right Brace 4"/>
          <p:cNvSpPr/>
          <p:nvPr/>
        </p:nvSpPr>
        <p:spPr>
          <a:xfrm>
            <a:off x="8028384" y="1700808"/>
            <a:ext cx="216024" cy="1440160"/>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028384" y="3284984"/>
            <a:ext cx="216024" cy="3312368"/>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5400000">
            <a:off x="7675313" y="2418565"/>
            <a:ext cx="1651538" cy="369332"/>
          </a:xfrm>
          <a:prstGeom prst="rect">
            <a:avLst/>
          </a:prstGeom>
          <a:noFill/>
        </p:spPr>
        <p:txBody>
          <a:bodyPr wrap="square" rtlCol="0">
            <a:spAutoFit/>
          </a:bodyPr>
          <a:lstStyle/>
          <a:p>
            <a:r>
              <a:rPr lang="nl-NL" smtClean="0">
                <a:solidFill>
                  <a:srgbClr val="FF0000"/>
                </a:solidFill>
              </a:rPr>
              <a:t>mandatory</a:t>
            </a:r>
            <a:endParaRPr lang="en-US">
              <a:solidFill>
                <a:srgbClr val="FF0000"/>
              </a:solidFill>
            </a:endParaRPr>
          </a:p>
        </p:txBody>
      </p:sp>
      <p:sp>
        <p:nvSpPr>
          <p:cNvPr id="9" name="TextBox 8"/>
          <p:cNvSpPr txBox="1"/>
          <p:nvPr/>
        </p:nvSpPr>
        <p:spPr>
          <a:xfrm rot="5400000">
            <a:off x="7531296" y="4762929"/>
            <a:ext cx="1939571" cy="369332"/>
          </a:xfrm>
          <a:prstGeom prst="rect">
            <a:avLst/>
          </a:prstGeom>
          <a:noFill/>
        </p:spPr>
        <p:txBody>
          <a:bodyPr wrap="square" rtlCol="0">
            <a:spAutoFit/>
          </a:bodyPr>
          <a:lstStyle/>
          <a:p>
            <a:r>
              <a:rPr lang="nl-NL" smtClean="0">
                <a:solidFill>
                  <a:srgbClr val="FF0000"/>
                </a:solidFill>
              </a:rPr>
              <a:t>recommended</a:t>
            </a:r>
            <a:endParaRPr lang="en-US">
              <a:solidFill>
                <a:srgbClr val="FF0000"/>
              </a:solidFill>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a:solidFill>
                  <a:schemeClr val="tx2"/>
                </a:solidFill>
                <a:latin typeface="Arial" charset="0"/>
              </a:rPr>
              <a:t>A</a:t>
            </a:r>
            <a:r>
              <a:rPr lang="en-US" sz="3200" b="1" smtClean="0">
                <a:solidFill>
                  <a:schemeClr val="tx2"/>
                </a:solidFill>
                <a:latin typeface="Arial" charset="0"/>
              </a:rPr>
              <a:t>cknowledgement </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4524315"/>
          </a:xfrm>
          <a:prstGeom prst="rect">
            <a:avLst/>
          </a:prstGeom>
          <a:noFill/>
        </p:spPr>
        <p:txBody>
          <a:bodyPr>
            <a:spAutoFit/>
          </a:bodyPr>
          <a:lstStyle/>
          <a:p>
            <a:pPr>
              <a:defRPr/>
            </a:pPr>
            <a:r>
              <a:rPr lang="nl-NL" sz="2400" smtClean="0">
                <a:latin typeface="+mn-lt"/>
                <a:cs typeface="+mn-cs"/>
              </a:rPr>
              <a:t>if you received support from others:</a:t>
            </a:r>
          </a:p>
          <a:p>
            <a:pPr>
              <a:buFont typeface="Arial" pitchFamily="34" charset="0"/>
              <a:buChar char="•"/>
              <a:defRPr/>
            </a:pPr>
            <a:r>
              <a:rPr lang="nl-NL" sz="2400" smtClean="0">
                <a:latin typeface="+mn-lt"/>
                <a:cs typeface="+mn-cs"/>
              </a:rPr>
              <a:t>   thank them.</a:t>
            </a:r>
          </a:p>
          <a:p>
            <a:pPr>
              <a:buFont typeface="Arial" pitchFamily="34" charset="0"/>
              <a:buChar char="•"/>
              <a:defRPr/>
            </a:pPr>
            <a:endParaRPr lang="nl-NL" sz="2400" smtClean="0">
              <a:latin typeface="+mn-lt"/>
              <a:cs typeface="+mn-cs"/>
            </a:endParaRPr>
          </a:p>
          <a:p>
            <a:pPr>
              <a:defRPr/>
            </a:pPr>
            <a:r>
              <a:rPr lang="nl-NL" sz="2400" smtClean="0">
                <a:latin typeface="+mn-lt"/>
                <a:cs typeface="+mn-cs"/>
              </a:rPr>
              <a:t>if the original idea was not yours,</a:t>
            </a:r>
          </a:p>
          <a:p>
            <a:pPr>
              <a:defRPr/>
            </a:pPr>
            <a:r>
              <a:rPr lang="nl-NL" sz="2400" smtClean="0">
                <a:latin typeface="+mn-lt"/>
                <a:cs typeface="+mn-cs"/>
              </a:rPr>
              <a:t>or you include work of others,</a:t>
            </a:r>
          </a:p>
          <a:p>
            <a:pPr>
              <a:defRPr/>
            </a:pPr>
            <a:r>
              <a:rPr lang="nl-NL" sz="2400" smtClean="0">
                <a:latin typeface="+mn-lt"/>
                <a:cs typeface="+mn-cs"/>
              </a:rPr>
              <a:t>or you deliver joint work with others:</a:t>
            </a:r>
          </a:p>
          <a:p>
            <a:pPr>
              <a:buFont typeface="Arial" pitchFamily="34" charset="0"/>
              <a:buChar char="•"/>
              <a:defRPr/>
            </a:pPr>
            <a:r>
              <a:rPr lang="nl-NL" sz="2400" smtClean="0">
                <a:latin typeface="+mn-lt"/>
                <a:cs typeface="+mn-cs"/>
              </a:rPr>
              <a:t>  write that down explicitly. </a:t>
            </a:r>
          </a:p>
          <a:p>
            <a:pPr>
              <a:buFont typeface="Arial" pitchFamily="34" charset="0"/>
              <a:buChar char="•"/>
              <a:defRPr/>
            </a:pPr>
            <a:endParaRPr lang="nl-NL" sz="2400" smtClean="0">
              <a:solidFill>
                <a:srgbClr val="7030A0"/>
              </a:solidFill>
              <a:latin typeface="+mn-lt"/>
              <a:cs typeface="+mn-cs"/>
            </a:endParaRPr>
          </a:p>
          <a:p>
            <a:pPr>
              <a:defRPr/>
            </a:pPr>
            <a:r>
              <a:rPr lang="nl-NL" sz="2400" smtClean="0">
                <a:solidFill>
                  <a:srgbClr val="FF0000"/>
                </a:solidFill>
                <a:latin typeface="+mn-lt"/>
                <a:cs typeface="+mn-cs"/>
              </a:rPr>
              <a:t>Never ever claim or even suggest authorship for something you did not create yourself. Otherwise it is plagiarism, which is fraud and which leads to shame on you, “process verbaal”, investigations and measures by the Board of Examiners.</a:t>
            </a:r>
            <a:endParaRPr lang="en-US" sz="1600">
              <a:solidFill>
                <a:srgbClr val="FF0000"/>
              </a:solidFill>
              <a:latin typeface="+mn-lt"/>
              <a:cs typeface="+mn-cs"/>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Documentation (</a:t>
            </a:r>
            <a:r>
              <a:rPr lang="en-US" sz="3200" b="1" smtClean="0">
                <a:solidFill>
                  <a:schemeClr val="tx2"/>
                </a:solidFill>
                <a:cs typeface="Courier New" pitchFamily="49" charset="0"/>
              </a:rPr>
              <a:t>readme.txt</a:t>
            </a:r>
            <a:r>
              <a:rPr lang="en-US" sz="3200" b="1" smtClean="0">
                <a:solidFill>
                  <a:schemeClr val="tx2"/>
                </a:solidFill>
                <a:latin typeface="Arial" charset="0"/>
              </a:rPr>
              <a:t>) </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5" name="TextBox 4"/>
          <p:cNvSpPr txBox="1"/>
          <p:nvPr/>
        </p:nvSpPr>
        <p:spPr>
          <a:xfrm>
            <a:off x="467544" y="980728"/>
            <a:ext cx="7992888" cy="5704319"/>
          </a:xfrm>
          <a:prstGeom prst="rect">
            <a:avLst/>
          </a:prstGeom>
          <a:solidFill>
            <a:schemeClr val="tx2"/>
          </a:solidFill>
        </p:spPr>
        <p:txBody>
          <a:bodyPr wrap="square" rtlCol="0">
            <a:spAutoFit/>
          </a:bodyPr>
          <a:lstStyle/>
          <a:p>
            <a:r>
              <a:rPr lang="en-US" sz="1200" b="1" smtClean="0"/>
              <a:t>README (C) Loe Feijs and TU/e 2013. </a:t>
            </a:r>
          </a:p>
          <a:p>
            <a:endParaRPr lang="en-US" sz="1200" b="1" smtClean="0"/>
          </a:p>
          <a:p>
            <a:r>
              <a:rPr lang="en-US" sz="1200" b="1" smtClean="0"/>
              <a:t>Mondrian-inspired Victory Boogie Woogie program for Setup Call for Code.</a:t>
            </a:r>
          </a:p>
          <a:p>
            <a:r>
              <a:rPr lang="en-US" sz="1200" b="1" smtClean="0"/>
              <a:t>The program runs in Processing 2.0 </a:t>
            </a:r>
          </a:p>
          <a:p>
            <a:r>
              <a:rPr lang="en-US" sz="1200" b="1" smtClean="0"/>
              <a:t>Install Processing from Processing.org first. </a:t>
            </a:r>
          </a:p>
          <a:p>
            <a:r>
              <a:rPr lang="en-US" sz="1200" b="1" smtClean="0"/>
              <a:t>The code is in 10 files of type pde. </a:t>
            </a:r>
          </a:p>
          <a:p>
            <a:r>
              <a:rPr lang="en-US" sz="1200" b="1" smtClean="0"/>
              <a:t>The code files must be in one directory with the same name as the main file. </a:t>
            </a:r>
          </a:p>
          <a:p>
            <a:r>
              <a:rPr lang="en-US" sz="1200" b="1" smtClean="0"/>
              <a:t>Open the main file in Processing and press the Play button, or run by Sketch &gt; Run. </a:t>
            </a:r>
          </a:p>
          <a:p>
            <a:r>
              <a:rPr lang="en-US" sz="1200" b="1" smtClean="0"/>
              <a:t>The output can be captured as a pdf file by pressing key 'p' after circa 25 seconds. </a:t>
            </a:r>
          </a:p>
          <a:p>
            <a:r>
              <a:rPr lang="en-US" sz="1200" b="1" smtClean="0"/>
              <a:t>Or it can be captured with PRINTSCREEN, copy-pasted into Paint and stored as BMP file. </a:t>
            </a:r>
          </a:p>
          <a:p>
            <a:r>
              <a:rPr lang="en-US" sz="1200" b="1" smtClean="0"/>
              <a:t>The program was tested on Windows 7. </a:t>
            </a:r>
          </a:p>
          <a:p>
            <a:endParaRPr lang="en-US" sz="1200" b="1" smtClean="0"/>
          </a:p>
          <a:p>
            <a:r>
              <a:rPr lang="en-US" sz="1200" b="1" smtClean="0"/>
              <a:t>The following keys control the behaviour of the program: </a:t>
            </a:r>
          </a:p>
          <a:p>
            <a:r>
              <a:rPr lang="en-US" sz="1200" b="1" smtClean="0"/>
              <a:t>'c' count total number of cells </a:t>
            </a:r>
          </a:p>
          <a:p>
            <a:r>
              <a:rPr lang="en-US" sz="1200" b="1" smtClean="0"/>
              <a:t>'e' exit program (result is gone, but replay with reported seed is possible) </a:t>
            </a:r>
          </a:p>
          <a:p>
            <a:r>
              <a:rPr lang="en-US" sz="1200" b="1" smtClean="0"/>
              <a:t>'f' freeze (toggle) </a:t>
            </a:r>
          </a:p>
          <a:p>
            <a:r>
              <a:rPr lang="en-US" sz="1200" b="1" smtClean="0"/>
              <a:t>'g' grow one step (when frozen) </a:t>
            </a:r>
          </a:p>
          <a:p>
            <a:r>
              <a:rPr lang="en-US" sz="1200" b="1" smtClean="0"/>
              <a:t>'o' old look (toggle), add some speckles and rough edges - rather slow </a:t>
            </a:r>
          </a:p>
          <a:p>
            <a:r>
              <a:rPr lang="en-US" sz="1200" b="1" smtClean="0"/>
              <a:t>'p' print, create a pdf file in the same directory as the pde </a:t>
            </a:r>
          </a:p>
          <a:p>
            <a:r>
              <a:rPr lang="en-US" sz="1200" b="1" smtClean="0"/>
              <a:t>'x' x-ray (toggle), "rontgen", show gridlines and cell-centers.</a:t>
            </a:r>
          </a:p>
          <a:p>
            <a:endParaRPr lang="en-US" sz="1200" b="1" smtClean="0"/>
          </a:p>
          <a:p>
            <a:r>
              <a:rPr lang="en-US" sz="1200" b="1" smtClean="0"/>
              <a:t>The following variables in the prelude of the main file could be adjusted: </a:t>
            </a:r>
          </a:p>
          <a:p>
            <a:endParaRPr lang="en-US" sz="1200" b="1" smtClean="0"/>
          </a:p>
          <a:p>
            <a:r>
              <a:rPr lang="en-US" sz="1200" b="1" smtClean="0"/>
              <a:t>seed = 72; (-1 means random, note the reported seed in the console area) </a:t>
            </a:r>
          </a:p>
          <a:p>
            <a:r>
              <a:rPr lang="en-US" sz="1200" b="1" smtClean="0"/>
              <a:t>boolean speedy = false; </a:t>
            </a:r>
          </a:p>
          <a:p>
            <a:r>
              <a:rPr lang="en-US" sz="1200" b="1" smtClean="0"/>
              <a:t>boolean rontgen = false; </a:t>
            </a:r>
          </a:p>
          <a:p>
            <a:r>
              <a:rPr lang="en-US" sz="1200" b="1" smtClean="0"/>
              <a:t>boolean frozen = false; </a:t>
            </a:r>
          </a:p>
          <a:p>
            <a:r>
              <a:rPr lang="en-US" sz="1200" b="1" smtClean="0"/>
              <a:t>boolean boxing = false; </a:t>
            </a:r>
          </a:p>
          <a:p>
            <a:r>
              <a:rPr lang="en-US" sz="1200" b="1" smtClean="0"/>
              <a:t>boolean sketchFullScreen(){ return false;}</a:t>
            </a:r>
            <a:endParaRPr lang="en-US" sz="1200" b="1"/>
          </a:p>
        </p:txBody>
      </p:sp>
      <p:sp>
        <p:nvSpPr>
          <p:cNvPr id="7" name="Rectangle 6"/>
          <p:cNvSpPr/>
          <p:nvPr/>
        </p:nvSpPr>
        <p:spPr>
          <a:xfrm>
            <a:off x="2051720" y="6669360"/>
            <a:ext cx="709228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000" smtClean="0">
                <a:solidFill>
                  <a:srgbClr val="7030A0"/>
                </a:solidFill>
              </a:rPr>
              <a:t>Adapted from source: https://github.com/Elegant-Setup/LMG-Feijs/blob/master/VBWzeroDotEighteen/README.TXT</a:t>
            </a:r>
            <a:endParaRPr lang="en-US" sz="1000">
              <a:solidFill>
                <a:srgbClr val="7030A0"/>
              </a:solidFill>
            </a:endParaRPr>
          </a:p>
        </p:txBody>
      </p:sp>
      <p:sp>
        <p:nvSpPr>
          <p:cNvPr id="8" name="Rectangle 7"/>
          <p:cNvSpPr/>
          <p:nvPr/>
        </p:nvSpPr>
        <p:spPr>
          <a:xfrm>
            <a:off x="467544" y="980728"/>
            <a:ext cx="7992888" cy="5544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10" name="TextBox 9"/>
          <p:cNvSpPr txBox="1"/>
          <p:nvPr/>
        </p:nvSpPr>
        <p:spPr>
          <a:xfrm>
            <a:off x="468313" y="1484313"/>
            <a:ext cx="8675687" cy="5264150"/>
          </a:xfrm>
          <a:prstGeom prst="rect">
            <a:avLst/>
          </a:prstGeom>
          <a:noFill/>
        </p:spPr>
        <p:txBody>
          <a:bodyPr>
            <a:spAutoFit/>
          </a:bodyPr>
          <a:lstStyle/>
          <a:p>
            <a:pPr>
              <a:defRPr/>
            </a:pPr>
            <a:r>
              <a:rPr lang="en-US" sz="2400">
                <a:latin typeface="+mn-lt"/>
                <a:cs typeface="+mn-cs"/>
              </a:rPr>
              <a:t>TU/e expects its academic staff and students to respect the following five central values of scientific integrity and to conform to the norms and principles that follow from them for their research, design and educational activities:</a:t>
            </a:r>
          </a:p>
          <a:p>
            <a:pPr>
              <a:defRPr/>
            </a:pPr>
            <a:endParaRPr lang="en-US" sz="2400">
              <a:latin typeface="+mn-lt"/>
              <a:cs typeface="+mn-cs"/>
            </a:endParaRPr>
          </a:p>
          <a:p>
            <a:pPr marL="228600" indent="-228600">
              <a:spcBef>
                <a:spcPts val="600"/>
              </a:spcBef>
              <a:buFont typeface="+mj-lt"/>
              <a:buAutoNum type="arabicPeriod"/>
              <a:defRPr/>
            </a:pPr>
            <a:r>
              <a:rPr lang="en-US" sz="2400">
                <a:latin typeface="+mn-lt"/>
                <a:cs typeface="+mn-cs"/>
              </a:rPr>
              <a:t> Trustworthiness</a:t>
            </a:r>
          </a:p>
          <a:p>
            <a:pPr marL="228600" indent="-228600">
              <a:spcBef>
                <a:spcPts val="600"/>
              </a:spcBef>
              <a:buFont typeface="+mj-lt"/>
              <a:buAutoNum type="arabicPeriod"/>
              <a:defRPr/>
            </a:pPr>
            <a:r>
              <a:rPr lang="en-US" sz="2400">
                <a:latin typeface="+mn-lt"/>
                <a:cs typeface="+mn-cs"/>
              </a:rPr>
              <a:t> Intellectual honesty</a:t>
            </a:r>
          </a:p>
          <a:p>
            <a:pPr marL="228600" indent="-228600">
              <a:spcBef>
                <a:spcPts val="600"/>
              </a:spcBef>
              <a:buFont typeface="+mj-lt"/>
              <a:buAutoNum type="arabicPeriod"/>
              <a:defRPr/>
            </a:pPr>
            <a:r>
              <a:rPr lang="en-US" sz="2400">
                <a:latin typeface="+mn-lt"/>
                <a:cs typeface="+mn-cs"/>
              </a:rPr>
              <a:t> Openness</a:t>
            </a:r>
          </a:p>
          <a:p>
            <a:pPr marL="228600" indent="-228600">
              <a:spcBef>
                <a:spcPts val="600"/>
              </a:spcBef>
              <a:buFont typeface="+mj-lt"/>
              <a:buAutoNum type="arabicPeriod"/>
              <a:defRPr/>
            </a:pPr>
            <a:r>
              <a:rPr lang="en-US" sz="2400">
                <a:latin typeface="+mn-lt"/>
                <a:cs typeface="+mn-cs"/>
              </a:rPr>
              <a:t> Independence</a:t>
            </a:r>
          </a:p>
          <a:p>
            <a:pPr marL="228600" indent="-228600">
              <a:spcBef>
                <a:spcPts val="600"/>
              </a:spcBef>
              <a:buFont typeface="+mj-lt"/>
              <a:buAutoNum type="arabicPeriod"/>
              <a:defRPr/>
            </a:pPr>
            <a:r>
              <a:rPr lang="en-US" sz="2400">
                <a:latin typeface="+mn-lt"/>
                <a:cs typeface="+mn-cs"/>
              </a:rPr>
              <a:t> Societal  responsibility</a:t>
            </a:r>
          </a:p>
          <a:p>
            <a:pPr marL="228600" indent="-228600">
              <a:spcBef>
                <a:spcPts val="600"/>
              </a:spcBef>
              <a:defRPr/>
            </a:pPr>
            <a:endParaRPr lang="nl-NL" sz="2400">
              <a:latin typeface="+mn-lt"/>
              <a:cs typeface="+mn-cs"/>
            </a:endParaRPr>
          </a:p>
          <a:p>
            <a:pPr marL="228600" indent="-228600">
              <a:spcBef>
                <a:spcPts val="600"/>
              </a:spcBef>
              <a:defRPr/>
            </a:pPr>
            <a:r>
              <a:rPr lang="nl-NL" sz="1600">
                <a:solidFill>
                  <a:srgbClr val="7030A0"/>
                </a:solidFill>
                <a:latin typeface="+mn-lt"/>
                <a:cs typeface="+mn-cs"/>
              </a:rPr>
              <a:t>Source: TU/e code of scientific conduct, static.tue.nl/fileadmin/content/universiteit/Over_de</a:t>
            </a:r>
          </a:p>
          <a:p>
            <a:pPr marL="228600" indent="-228600">
              <a:spcBef>
                <a:spcPts val="600"/>
              </a:spcBef>
              <a:defRPr/>
            </a:pPr>
            <a:r>
              <a:rPr lang="nl-NL" sz="1600">
                <a:solidFill>
                  <a:srgbClr val="7030A0"/>
                </a:solidFill>
                <a:latin typeface="+mn-lt"/>
                <a:cs typeface="+mn-cs"/>
              </a:rPr>
              <a:t>_universiteit/integriteit/TUe_Code_of_Scientific_Conduct_21-1-2015 (downloaded 14-9-2015).</a:t>
            </a:r>
            <a:endParaRPr lang="en-US" sz="1600">
              <a:solidFill>
                <a:srgbClr val="7030A0"/>
              </a:solidFill>
              <a:latin typeface="+mn-lt"/>
              <a:cs typeface="+mn-cs"/>
            </a:endParaRPr>
          </a:p>
        </p:txBody>
      </p:sp>
      <p:sp>
        <p:nvSpPr>
          <p:cNvPr id="5" name="Rectangular Callout 4"/>
          <p:cNvSpPr/>
          <p:nvPr/>
        </p:nvSpPr>
        <p:spPr>
          <a:xfrm>
            <a:off x="4067175" y="3716338"/>
            <a:ext cx="4897438" cy="1225550"/>
          </a:xfrm>
          <a:prstGeom prst="wedgeRectCallout">
            <a:avLst>
              <a:gd name="adj1" fmla="val -61280"/>
              <a:gd name="adj2" fmla="val -213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a:p>
            <a:pPr>
              <a:defRPr/>
            </a:pPr>
            <a:r>
              <a:rPr lang="en-US">
                <a:solidFill>
                  <a:srgbClr val="000000"/>
                </a:solidFill>
              </a:rPr>
              <a:t>Plagiarism is unacceptable. </a:t>
            </a:r>
            <a:endParaRPr lang="en-US" smtClean="0">
              <a:solidFill>
                <a:srgbClr val="000000"/>
              </a:solidFill>
            </a:endParaRPr>
          </a:p>
          <a:p>
            <a:pPr>
              <a:defRPr/>
            </a:pPr>
            <a:r>
              <a:rPr lang="en-US">
                <a:solidFill>
                  <a:srgbClr val="000000"/>
                </a:solidFill>
              </a:rPr>
              <a:t>Authorship for genuine contribution only.</a:t>
            </a:r>
          </a:p>
          <a:p>
            <a:pPr>
              <a:defRPr/>
            </a:pPr>
            <a:r>
              <a:rPr lang="en-US" smtClean="0">
                <a:solidFill>
                  <a:srgbClr val="000000"/>
                </a:solidFill>
              </a:rPr>
              <a:t>Respect </a:t>
            </a:r>
            <a:r>
              <a:rPr lang="en-US">
                <a:solidFill>
                  <a:srgbClr val="000000"/>
                </a:solidFill>
              </a:rPr>
              <a:t>intellectual property and </a:t>
            </a:r>
            <a:r>
              <a:rPr lang="en-US" smtClean="0">
                <a:solidFill>
                  <a:srgbClr val="000000"/>
                </a:solidFill>
              </a:rPr>
              <a:t>authorship. </a:t>
            </a:r>
            <a:endParaRPr lang="en-US">
              <a:solidFill>
                <a:srgbClr val="000000"/>
              </a:solidFill>
            </a:endParaRPr>
          </a:p>
          <a:p>
            <a:pPr>
              <a:defRPr/>
            </a:pPr>
            <a:r>
              <a:rPr lang="nl-NL" smtClean="0">
                <a:solidFill>
                  <a:srgbClr val="4D4D4D"/>
                </a:solidFill>
              </a:rPr>
              <a:t>more </a:t>
            </a:r>
            <a:r>
              <a:rPr lang="nl-NL">
                <a:solidFill>
                  <a:srgbClr val="4D4D4D"/>
                </a:solidFill>
              </a:rPr>
              <a:t>..</a:t>
            </a:r>
            <a:endParaRPr lang="en-US">
              <a:solidFill>
                <a:srgbClr val="4D4D4D"/>
              </a:solidFill>
            </a:endParaRPr>
          </a:p>
          <a:p>
            <a:pPr algn="ctr">
              <a:defRPr/>
            </a:pPr>
            <a:endParaRPr lang="en-US"/>
          </a:p>
        </p:txBody>
      </p:sp>
      <p:sp>
        <p:nvSpPr>
          <p:cNvPr id="6"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a:solidFill>
                  <a:schemeClr val="tx2"/>
                </a:solidFill>
                <a:latin typeface="Arial" charset="0"/>
              </a:rPr>
              <a:t>C</a:t>
            </a:r>
            <a:r>
              <a:rPr lang="en-US" sz="3200" b="1" smtClean="0">
                <a:solidFill>
                  <a:schemeClr val="tx2"/>
                </a:solidFill>
                <a:latin typeface="Arial" charset="0"/>
              </a:rPr>
              <a:t>ode of scientific conduct </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467544"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Overview </a:t>
            </a:r>
            <a:r>
              <a:rPr lang="en-US" sz="3200" b="1">
                <a:solidFill>
                  <a:schemeClr val="tx2"/>
                </a:solidFill>
                <a:latin typeface="Arial" charset="0"/>
              </a:rPr>
              <a:t>of todays lecture</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0" name="TextBox 9"/>
          <p:cNvSpPr txBox="1"/>
          <p:nvPr/>
        </p:nvSpPr>
        <p:spPr>
          <a:xfrm>
            <a:off x="468313" y="1484313"/>
            <a:ext cx="8675687" cy="6232475"/>
          </a:xfrm>
          <a:prstGeom prst="rect">
            <a:avLst/>
          </a:prstGeom>
          <a:noFill/>
        </p:spPr>
        <p:txBody>
          <a:bodyPr wrap="square">
            <a:spAutoFit/>
          </a:bodyPr>
          <a:lstStyle/>
          <a:p>
            <a:pPr marL="514350" indent="-514350">
              <a:lnSpc>
                <a:spcPct val="150000"/>
              </a:lnSpc>
              <a:defRPr/>
            </a:pPr>
            <a:r>
              <a:rPr lang="nl-NL" sz="2400">
                <a:latin typeface="Arial" charset="0"/>
                <a:cs typeface="+mn-cs"/>
              </a:rPr>
              <a:t>Use of resources</a:t>
            </a:r>
            <a:endParaRPr lang="en-US" sz="2400" dirty="0">
              <a:latin typeface="Arial" charset="0"/>
              <a:cs typeface="+mn-cs"/>
            </a:endParaRPr>
          </a:p>
          <a:p>
            <a:pPr marL="914400" lvl="1" indent="-457200">
              <a:spcBef>
                <a:spcPts val="600"/>
              </a:spcBef>
              <a:buFont typeface="Arial" panose="020B0604020202020204" pitchFamily="34" charset="0"/>
              <a:buChar char="•"/>
              <a:defRPr/>
            </a:pPr>
            <a:r>
              <a:rPr lang="en-US" sz="2000">
                <a:latin typeface="Arial" charset="0"/>
                <a:cs typeface="+mn-cs"/>
              </a:rPr>
              <a:t>libraries </a:t>
            </a:r>
            <a:endParaRPr lang="en-US" sz="2000" dirty="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examples </a:t>
            </a:r>
            <a:endParaRPr lang="en-US" sz="2000" dirty="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communities</a:t>
            </a:r>
            <a:endParaRPr lang="en-US" sz="2000" dirty="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open source software</a:t>
            </a:r>
          </a:p>
          <a:p>
            <a:pPr marL="914400" lvl="1" indent="-457200">
              <a:spcBef>
                <a:spcPts val="600"/>
              </a:spcBef>
              <a:buFont typeface="Arial" panose="020B0604020202020204" pitchFamily="34" charset="0"/>
              <a:buChar char="•"/>
              <a:defRPr/>
            </a:pPr>
            <a:r>
              <a:rPr lang="nl-NL" sz="2000" smtClean="0">
                <a:latin typeface="Arial" charset="0"/>
                <a:cs typeface="+mn-cs"/>
              </a:rPr>
              <a:t>patents</a:t>
            </a:r>
            <a:r>
              <a:rPr lang="nl-NL" sz="2000">
                <a:latin typeface="Arial" charset="0"/>
                <a:cs typeface="+mn-cs"/>
              </a:rPr>
              <a:t>, models, trademarks</a:t>
            </a:r>
            <a:endParaRPr lang="en-US" sz="500">
              <a:latin typeface="Arial" charset="0"/>
              <a:cs typeface="+mn-cs"/>
            </a:endParaRPr>
          </a:p>
          <a:p>
            <a:pPr marL="914400" lvl="1" indent="-457200">
              <a:spcBef>
                <a:spcPts val="600"/>
              </a:spcBef>
              <a:defRPr/>
            </a:pPr>
            <a:endParaRPr lang="nl-NL" sz="500">
              <a:latin typeface="Arial" charset="0"/>
              <a:cs typeface="+mn-cs"/>
            </a:endParaRPr>
          </a:p>
          <a:p>
            <a:pPr marL="914400" lvl="1" indent="-457200">
              <a:spcBef>
                <a:spcPts val="600"/>
              </a:spcBef>
              <a:buFont typeface="Arial" panose="020B0604020202020204" pitchFamily="34" charset="0"/>
              <a:buChar char="•"/>
              <a:defRPr/>
            </a:pPr>
            <a:r>
              <a:rPr lang="nl-NL" sz="2000" smtClean="0">
                <a:latin typeface="Arial" charset="0"/>
                <a:cs typeface="Courier New" pitchFamily="49" charset="0"/>
              </a:rPr>
              <a:t>copyright</a:t>
            </a:r>
            <a:endParaRPr lang="en-US" sz="2000" smtClean="0">
              <a:latin typeface="Arial" charset="0"/>
              <a:cs typeface="Courier New" pitchFamily="49" charset="0"/>
            </a:endParaRPr>
          </a:p>
          <a:p>
            <a:pPr marL="914400" lvl="1" indent="-457200">
              <a:spcBef>
                <a:spcPts val="600"/>
              </a:spcBef>
              <a:buFont typeface="Arial" panose="020B0604020202020204" pitchFamily="34" charset="0"/>
              <a:buChar char="•"/>
              <a:defRPr/>
            </a:pPr>
            <a:r>
              <a:rPr lang="nl-NL" sz="2000" smtClean="0">
                <a:latin typeface="Arial" charset="0"/>
                <a:cs typeface="+mn-cs"/>
              </a:rPr>
              <a:t>comment</a:t>
            </a:r>
            <a:endParaRPr lang="nl-NL" sz="2000" smtClean="0">
              <a:latin typeface="Arial" charset="0"/>
              <a:cs typeface="+mn-cs"/>
            </a:endParaRPr>
          </a:p>
          <a:p>
            <a:pPr marL="914400" lvl="1" indent="-457200">
              <a:spcBef>
                <a:spcPts val="600"/>
              </a:spcBef>
              <a:buFont typeface="Arial" panose="020B0604020202020204" pitchFamily="34" charset="0"/>
              <a:buChar char="•"/>
              <a:defRPr/>
            </a:pPr>
            <a:r>
              <a:rPr lang="nl-NL" sz="2000" smtClean="0">
                <a:latin typeface="Arial" charset="0"/>
                <a:cs typeface="+mn-cs"/>
              </a:rPr>
              <a:t>reference</a:t>
            </a:r>
            <a:endParaRPr lang="nl-NL" sz="2000">
              <a:latin typeface="Arial" charset="0"/>
              <a:cs typeface="+mn-cs"/>
            </a:endParaRPr>
          </a:p>
          <a:p>
            <a:pPr marL="914400" lvl="1" indent="-457200">
              <a:spcBef>
                <a:spcPts val="600"/>
              </a:spcBef>
              <a:buFont typeface="Arial" panose="020B0604020202020204" pitchFamily="34" charset="0"/>
              <a:buChar char="•"/>
              <a:defRPr/>
            </a:pPr>
            <a:r>
              <a:rPr lang="nl-NL" sz="2000" smtClean="0">
                <a:latin typeface="Arial" charset="0"/>
                <a:cs typeface="Courier New" pitchFamily="49" charset="0"/>
              </a:rPr>
              <a:t>p</a:t>
            </a:r>
            <a:r>
              <a:rPr lang="nl-NL" sz="2000" smtClean="0">
                <a:latin typeface="Arial" charset="0"/>
                <a:cs typeface="Courier New" pitchFamily="49" charset="0"/>
              </a:rPr>
              <a:t>ublication</a:t>
            </a:r>
          </a:p>
          <a:p>
            <a:pPr marL="914400" lvl="1" indent="-457200">
              <a:spcBef>
                <a:spcPts val="600"/>
              </a:spcBef>
              <a:buFont typeface="Arial" panose="020B0604020202020204" pitchFamily="34" charset="0"/>
              <a:buChar char="•"/>
              <a:defRPr/>
            </a:pPr>
            <a:r>
              <a:rPr lang="nl-NL" sz="2000" smtClean="0">
                <a:latin typeface="Arial" charset="0"/>
                <a:cs typeface="+mn-cs"/>
              </a:rPr>
              <a:t>documentation</a:t>
            </a:r>
            <a:endParaRPr lang="nl-NL" sz="2000">
              <a:latin typeface="Arial" charset="0"/>
              <a:cs typeface="+mn-cs"/>
            </a:endParaRPr>
          </a:p>
          <a:p>
            <a:pPr marL="914400" lvl="1" indent="-457200">
              <a:spcBef>
                <a:spcPts val="600"/>
              </a:spcBef>
              <a:buFont typeface="Arial" panose="020B0604020202020204" pitchFamily="34" charset="0"/>
              <a:buChar char="•"/>
              <a:defRPr/>
            </a:pPr>
            <a:r>
              <a:rPr lang="nl-NL" sz="2000">
                <a:latin typeface="Arial" charset="0"/>
                <a:cs typeface="+mn-cs"/>
              </a:rPr>
              <a:t>acknowledgement</a:t>
            </a:r>
          </a:p>
          <a:p>
            <a:pPr marL="914400" lvl="1" indent="-457200">
              <a:spcBef>
                <a:spcPts val="600"/>
              </a:spcBef>
              <a:buFont typeface="Arial" panose="020B0604020202020204" pitchFamily="34" charset="0"/>
              <a:buChar char="•"/>
              <a:defRPr/>
            </a:pPr>
            <a:r>
              <a:rPr lang="nl-NL" sz="2000">
                <a:latin typeface="Arial" charset="0"/>
                <a:cs typeface="+mn-cs"/>
              </a:rPr>
              <a:t>code of scientific conduct</a:t>
            </a:r>
            <a:endParaRPr lang="nl-NL" sz="2000">
              <a:latin typeface="Arial" charset="0"/>
              <a:cs typeface="Courier New" pitchFamily="49" charset="0"/>
            </a:endParaRPr>
          </a:p>
          <a:p>
            <a:pPr marL="914400" lvl="1" indent="-457200">
              <a:spcBef>
                <a:spcPts val="600"/>
              </a:spcBef>
              <a:buFont typeface="Arial" panose="020B0604020202020204" pitchFamily="34" charset="0"/>
              <a:buChar char="•"/>
              <a:defRPr/>
            </a:pPr>
            <a:endParaRPr lang="en-US" sz="2400">
              <a:latin typeface="Arial" charset="0"/>
              <a:cs typeface="Courier New" pitchFamily="49" charset="0"/>
            </a:endParaRPr>
          </a:p>
          <a:p>
            <a:pPr>
              <a:defRPr/>
            </a:pPr>
            <a:endParaRPr lang="nl-NL" sz="2400" b="1" dirty="0">
              <a:cs typeface="Courier New" pitchFamily="49" charset="0"/>
            </a:endParaRPr>
          </a:p>
        </p:txBody>
      </p:sp>
      <p:sp>
        <p:nvSpPr>
          <p:cNvPr id="5" name="TextBox 4"/>
          <p:cNvSpPr txBox="1"/>
          <p:nvPr/>
        </p:nvSpPr>
        <p:spPr>
          <a:xfrm>
            <a:off x="5218385" y="2060848"/>
            <a:ext cx="3601640" cy="769937"/>
          </a:xfrm>
          <a:prstGeom prst="rect">
            <a:avLst/>
          </a:prstGeom>
          <a:solidFill>
            <a:srgbClr val="000000"/>
          </a:solidFill>
          <a:ln>
            <a:noFill/>
          </a:ln>
        </p:spPr>
        <p:txBody>
          <a:bodyPr wrap="square">
            <a:spAutoFit/>
          </a:bodyPr>
          <a:lstStyle/>
          <a:p>
            <a:pPr algn="ctr">
              <a:defRPr/>
            </a:pPr>
            <a:r>
              <a:rPr lang="nl-NL" sz="4400" b="1">
                <a:solidFill>
                  <a:schemeClr val="tx2"/>
                </a:solidFill>
                <a:latin typeface="+mn-lt"/>
                <a:cs typeface="+mn-cs"/>
              </a:rPr>
              <a:t>RE-USE</a:t>
            </a:r>
            <a:endParaRPr lang="en-US" sz="4400" b="1">
              <a:solidFill>
                <a:schemeClr val="tx2"/>
              </a:solidFill>
              <a:latin typeface="+mn-lt"/>
              <a:cs typeface="+mn-cs"/>
            </a:endParaRPr>
          </a:p>
        </p:txBody>
      </p:sp>
      <p:sp>
        <p:nvSpPr>
          <p:cNvPr id="8" name="TextBox 7"/>
          <p:cNvSpPr txBox="1"/>
          <p:nvPr/>
        </p:nvSpPr>
        <p:spPr>
          <a:xfrm>
            <a:off x="5220022" y="4459609"/>
            <a:ext cx="3600450" cy="769938"/>
          </a:xfrm>
          <a:prstGeom prst="rect">
            <a:avLst/>
          </a:prstGeom>
          <a:solidFill>
            <a:srgbClr val="000000"/>
          </a:solidFill>
        </p:spPr>
        <p:txBody>
          <a:bodyPr>
            <a:spAutoFit/>
          </a:bodyPr>
          <a:lstStyle/>
          <a:p>
            <a:pPr>
              <a:defRPr/>
            </a:pPr>
            <a:r>
              <a:rPr lang="nl-NL" sz="2000" b="1">
                <a:solidFill>
                  <a:schemeClr val="tx2"/>
                </a:solidFill>
                <a:latin typeface="+mn-lt"/>
                <a:cs typeface="+mn-cs"/>
              </a:rPr>
              <a:t>      </a:t>
            </a:r>
            <a:r>
              <a:rPr lang="nl-NL" sz="4400" b="1">
                <a:solidFill>
                  <a:schemeClr val="tx2"/>
                </a:solidFill>
                <a:latin typeface="+mn-lt"/>
                <a:cs typeface="+mn-cs"/>
              </a:rPr>
              <a:t>B</a:t>
            </a:r>
            <a:r>
              <a:rPr lang="nl-NL" sz="4400" b="1">
                <a:solidFill>
                  <a:srgbClr val="FF0000"/>
                </a:solidFill>
                <a:latin typeface="+mn-lt"/>
                <a:cs typeface="+mn-cs"/>
              </a:rPr>
              <a:t>U</a:t>
            </a:r>
            <a:r>
              <a:rPr lang="nl-NL" sz="4400" b="1">
                <a:solidFill>
                  <a:schemeClr val="tx2"/>
                </a:solidFill>
                <a:latin typeface="+mn-lt"/>
                <a:cs typeface="+mn-cs"/>
              </a:rPr>
              <a:t>T</a:t>
            </a:r>
            <a:endParaRPr lang="en-US" sz="4400" b="1">
              <a:solidFill>
                <a:schemeClr val="tx2"/>
              </a:solidFill>
              <a:latin typeface="+mn-lt"/>
              <a:cs typeface="+mn-cs"/>
            </a:endParaRPr>
          </a:p>
        </p:txBody>
      </p:sp>
      <p:sp>
        <p:nvSpPr>
          <p:cNvPr id="9" name="TextBox 8"/>
          <p:cNvSpPr txBox="1"/>
          <p:nvPr/>
        </p:nvSpPr>
        <p:spPr>
          <a:xfrm>
            <a:off x="5220022" y="4459609"/>
            <a:ext cx="3600450" cy="769938"/>
          </a:xfrm>
          <a:prstGeom prst="rect">
            <a:avLst/>
          </a:prstGeom>
          <a:solidFill>
            <a:srgbClr val="000000"/>
          </a:solidFill>
        </p:spPr>
        <p:txBody>
          <a:bodyPr>
            <a:spAutoFit/>
          </a:bodyPr>
          <a:lstStyle/>
          <a:p>
            <a:pPr>
              <a:defRPr/>
            </a:pPr>
            <a:r>
              <a:rPr lang="nl-NL" sz="4400" b="1">
                <a:solidFill>
                  <a:schemeClr val="tx2"/>
                </a:solidFill>
                <a:latin typeface="+mn-lt"/>
                <a:cs typeface="+mn-cs"/>
              </a:rPr>
              <a:t>YO</a:t>
            </a:r>
            <a:r>
              <a:rPr lang="nl-NL" sz="4400" b="1">
                <a:solidFill>
                  <a:srgbClr val="FF0000"/>
                </a:solidFill>
                <a:latin typeface="+mn-lt"/>
                <a:cs typeface="+mn-cs"/>
              </a:rPr>
              <a:t>U</a:t>
            </a:r>
            <a:endParaRPr lang="en-US" sz="4400" b="1">
              <a:solidFill>
                <a:srgbClr val="FF0000"/>
              </a:solidFill>
              <a:latin typeface="+mn-lt"/>
              <a:cs typeface="+mn-cs"/>
            </a:endParaRPr>
          </a:p>
        </p:txBody>
      </p:sp>
      <p:sp>
        <p:nvSpPr>
          <p:cNvPr id="13" name="TextBox 12"/>
          <p:cNvSpPr txBox="1"/>
          <p:nvPr/>
        </p:nvSpPr>
        <p:spPr>
          <a:xfrm>
            <a:off x="5220022" y="4459609"/>
            <a:ext cx="3600450" cy="769938"/>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chemeClr val="tx2"/>
                </a:solidFill>
                <a:latin typeface="+mn-lt"/>
                <a:cs typeface="+mn-cs"/>
              </a:rPr>
              <a:t>M</a:t>
            </a:r>
            <a:r>
              <a:rPr lang="nl-NL" sz="4400" b="1">
                <a:solidFill>
                  <a:srgbClr val="FF0000"/>
                </a:solidFill>
                <a:latin typeface="+mn-lt"/>
                <a:cs typeface="+mn-cs"/>
              </a:rPr>
              <a:t>U</a:t>
            </a:r>
            <a:r>
              <a:rPr lang="nl-NL" sz="4400" b="1">
                <a:solidFill>
                  <a:schemeClr val="tx2"/>
                </a:solidFill>
                <a:latin typeface="+mn-lt"/>
                <a:cs typeface="+mn-cs"/>
              </a:rPr>
              <a:t>ST</a:t>
            </a:r>
            <a:endParaRPr lang="en-US" sz="4400" b="1">
              <a:solidFill>
                <a:schemeClr val="tx2"/>
              </a:solidFill>
              <a:latin typeface="+mn-lt"/>
              <a:cs typeface="+mn-cs"/>
            </a:endParaRPr>
          </a:p>
        </p:txBody>
      </p:sp>
      <p:sp>
        <p:nvSpPr>
          <p:cNvPr id="14" name="TextBox 13"/>
          <p:cNvSpPr txBox="1"/>
          <p:nvPr/>
        </p:nvSpPr>
        <p:spPr>
          <a:xfrm>
            <a:off x="5220022" y="4461197"/>
            <a:ext cx="3600450" cy="768350"/>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chemeClr val="tx2"/>
                </a:solidFill>
                <a:latin typeface="+mn-lt"/>
                <a:cs typeface="+mn-cs"/>
              </a:rPr>
              <a:t>OB</a:t>
            </a:r>
            <a:r>
              <a:rPr lang="nl-NL" sz="4400" b="1">
                <a:solidFill>
                  <a:srgbClr val="FF0000"/>
                </a:solidFill>
                <a:latin typeface="+mn-lt"/>
                <a:cs typeface="+mn-cs"/>
              </a:rPr>
              <a:t>E</a:t>
            </a:r>
            <a:r>
              <a:rPr lang="nl-NL" sz="4400" b="1">
                <a:solidFill>
                  <a:schemeClr val="tx2"/>
                </a:solidFill>
                <a:latin typeface="+mn-lt"/>
                <a:cs typeface="+mn-cs"/>
              </a:rPr>
              <a:t>Y</a:t>
            </a:r>
            <a:endParaRPr lang="en-US" sz="4400" b="1">
              <a:solidFill>
                <a:schemeClr val="tx2"/>
              </a:solidFill>
              <a:latin typeface="+mn-lt"/>
              <a:cs typeface="+mn-cs"/>
            </a:endParaRPr>
          </a:p>
        </p:txBody>
      </p:sp>
      <p:sp>
        <p:nvSpPr>
          <p:cNvPr id="15" name="TextBox 14"/>
          <p:cNvSpPr txBox="1"/>
          <p:nvPr/>
        </p:nvSpPr>
        <p:spPr>
          <a:xfrm>
            <a:off x="5220022" y="4459610"/>
            <a:ext cx="3600450" cy="769937"/>
          </a:xfrm>
          <a:prstGeom prst="rect">
            <a:avLst/>
          </a:prstGeom>
          <a:solidFill>
            <a:srgbClr val="000000"/>
          </a:solidFill>
        </p:spPr>
        <p:txBody>
          <a:bodyPr>
            <a:spAutoFit/>
          </a:bodyPr>
          <a:lstStyle/>
          <a:p>
            <a:pPr>
              <a:defRPr/>
            </a:pPr>
            <a:r>
              <a:rPr lang="nl-NL" sz="2000" b="1">
                <a:solidFill>
                  <a:schemeClr val="tx2"/>
                </a:solidFill>
                <a:latin typeface="+mn-lt"/>
                <a:cs typeface="+mn-cs"/>
              </a:rPr>
              <a:t>            </a:t>
            </a:r>
            <a:r>
              <a:rPr lang="nl-NL" sz="4400" b="1">
                <a:solidFill>
                  <a:schemeClr val="tx2"/>
                </a:solidFill>
                <a:latin typeface="+mn-lt"/>
                <a:cs typeface="+mn-cs"/>
              </a:rPr>
              <a:t>TH</a:t>
            </a:r>
            <a:r>
              <a:rPr lang="nl-NL" sz="4400" b="1">
                <a:solidFill>
                  <a:srgbClr val="FF0000"/>
                </a:solidFill>
                <a:latin typeface="+mn-lt"/>
                <a:cs typeface="+mn-cs"/>
              </a:rPr>
              <a:t>E</a:t>
            </a:r>
            <a:endParaRPr lang="en-US" sz="4400" b="1">
              <a:solidFill>
                <a:srgbClr val="FF0000"/>
              </a:solidFill>
              <a:latin typeface="+mn-lt"/>
              <a:cs typeface="+mn-cs"/>
            </a:endParaRPr>
          </a:p>
        </p:txBody>
      </p:sp>
      <p:sp>
        <p:nvSpPr>
          <p:cNvPr id="16" name="TextBox 15"/>
          <p:cNvSpPr txBox="1"/>
          <p:nvPr/>
        </p:nvSpPr>
        <p:spPr>
          <a:xfrm>
            <a:off x="5220022" y="4459610"/>
            <a:ext cx="3600450" cy="769937"/>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rgbClr val="FF0000"/>
                </a:solidFill>
                <a:latin typeface="+mn-lt"/>
                <a:cs typeface="+mn-cs"/>
              </a:rPr>
              <a:t>C</a:t>
            </a:r>
            <a:r>
              <a:rPr lang="nl-NL" sz="4400" b="1">
                <a:solidFill>
                  <a:schemeClr val="tx2"/>
                </a:solidFill>
                <a:latin typeface="+mn-lt"/>
                <a:cs typeface="+mn-cs"/>
              </a:rPr>
              <a:t>OD</a:t>
            </a:r>
            <a:r>
              <a:rPr lang="nl-NL" sz="4400" b="1">
                <a:solidFill>
                  <a:srgbClr val="FF0000"/>
                </a:solidFill>
                <a:latin typeface="+mn-lt"/>
                <a:cs typeface="+mn-cs"/>
              </a:rPr>
              <a:t>E</a:t>
            </a:r>
            <a:r>
              <a:rPr lang="nl-NL" sz="4400" b="1">
                <a:solidFill>
                  <a:schemeClr val="tx2"/>
                </a:solidFill>
                <a:latin typeface="+mn-lt"/>
                <a:cs typeface="+mn-cs"/>
              </a:rPr>
              <a:t> OF</a:t>
            </a:r>
            <a:endParaRPr lang="en-US" sz="4400" b="1">
              <a:solidFill>
                <a:schemeClr val="tx2"/>
              </a:solidFill>
              <a:latin typeface="+mn-lt"/>
              <a:cs typeface="+mn-cs"/>
            </a:endParaRPr>
          </a:p>
        </p:txBody>
      </p:sp>
      <p:sp>
        <p:nvSpPr>
          <p:cNvPr id="18" name="TextBox 17"/>
          <p:cNvSpPr txBox="1"/>
          <p:nvPr/>
        </p:nvSpPr>
        <p:spPr>
          <a:xfrm>
            <a:off x="5220022" y="4459609"/>
            <a:ext cx="3600450" cy="769938"/>
          </a:xfrm>
          <a:prstGeom prst="rect">
            <a:avLst/>
          </a:prstGeom>
          <a:solidFill>
            <a:srgbClr val="000000"/>
          </a:solidFill>
        </p:spPr>
        <p:txBody>
          <a:bodyPr>
            <a:spAutoFit/>
          </a:bodyPr>
          <a:lstStyle/>
          <a:p>
            <a:pPr>
              <a:defRPr/>
            </a:pPr>
            <a:r>
              <a:rPr lang="nl-NL" sz="4400" b="1">
                <a:solidFill>
                  <a:schemeClr val="tx2"/>
                </a:solidFill>
                <a:latin typeface="+mn-lt"/>
                <a:cs typeface="+mn-cs"/>
              </a:rPr>
              <a:t>S</a:t>
            </a:r>
            <a:r>
              <a:rPr lang="nl-NL" sz="4400" b="1">
                <a:solidFill>
                  <a:srgbClr val="FF0000"/>
                </a:solidFill>
                <a:latin typeface="+mn-lt"/>
                <a:cs typeface="+mn-cs"/>
              </a:rPr>
              <a:t>C</a:t>
            </a:r>
            <a:r>
              <a:rPr lang="nl-NL" sz="4400" b="1">
                <a:solidFill>
                  <a:schemeClr val="tx2"/>
                </a:solidFill>
                <a:latin typeface="+mn-lt"/>
                <a:cs typeface="+mn-cs"/>
              </a:rPr>
              <a:t>IENTIFIC</a:t>
            </a:r>
            <a:endParaRPr lang="en-US" sz="4400" b="1">
              <a:solidFill>
                <a:schemeClr val="tx2"/>
              </a:solidFill>
              <a:latin typeface="+mn-lt"/>
              <a:cs typeface="+mn-cs"/>
            </a:endParaRPr>
          </a:p>
        </p:txBody>
      </p:sp>
      <p:sp>
        <p:nvSpPr>
          <p:cNvPr id="19" name="TextBox 18"/>
          <p:cNvSpPr txBox="1"/>
          <p:nvPr/>
        </p:nvSpPr>
        <p:spPr>
          <a:xfrm>
            <a:off x="5220022" y="4437732"/>
            <a:ext cx="3600450" cy="769938"/>
          </a:xfrm>
          <a:prstGeom prst="rect">
            <a:avLst/>
          </a:prstGeom>
          <a:solidFill>
            <a:srgbClr val="000000"/>
          </a:solidFill>
        </p:spPr>
        <p:txBody>
          <a:bodyPr>
            <a:spAutoFit/>
          </a:bodyPr>
          <a:lstStyle/>
          <a:p>
            <a:pPr>
              <a:defRPr/>
            </a:pPr>
            <a:r>
              <a:rPr lang="nl-NL" b="1">
                <a:solidFill>
                  <a:schemeClr val="tx2"/>
                </a:solidFill>
                <a:latin typeface="+mn-lt"/>
                <a:cs typeface="+mn-cs"/>
              </a:rPr>
              <a:t>      </a:t>
            </a:r>
            <a:r>
              <a:rPr lang="nl-NL" sz="4400" b="1">
                <a:solidFill>
                  <a:srgbClr val="FF0000"/>
                </a:solidFill>
                <a:latin typeface="+mn-lt"/>
                <a:cs typeface="+mn-cs"/>
              </a:rPr>
              <a:t>C</a:t>
            </a:r>
            <a:r>
              <a:rPr lang="nl-NL" sz="4400" b="1">
                <a:solidFill>
                  <a:schemeClr val="tx2"/>
                </a:solidFill>
                <a:latin typeface="+mn-lt"/>
                <a:cs typeface="+mn-cs"/>
              </a:rPr>
              <a:t>ONDUCT</a:t>
            </a:r>
            <a:endParaRPr lang="en-US" sz="4400" b="1">
              <a:solidFill>
                <a:schemeClr val="tx2"/>
              </a:solidFill>
              <a:latin typeface="+mn-lt"/>
              <a:cs typeface="+mn-cs"/>
            </a:endParaRPr>
          </a:p>
        </p:txBody>
      </p:sp>
      <p:sp>
        <p:nvSpPr>
          <p:cNvPr id="6" name="TextBox 5"/>
          <p:cNvSpPr txBox="1"/>
          <p:nvPr/>
        </p:nvSpPr>
        <p:spPr>
          <a:xfrm>
            <a:off x="5218385" y="2061195"/>
            <a:ext cx="3601640" cy="769937"/>
          </a:xfrm>
          <a:prstGeom prst="rect">
            <a:avLst/>
          </a:prstGeom>
          <a:solidFill>
            <a:srgbClr val="000000"/>
          </a:solidFill>
          <a:ln>
            <a:noFill/>
          </a:ln>
        </p:spPr>
        <p:txBody>
          <a:bodyPr wrap="square">
            <a:spAutoFit/>
          </a:bodyPr>
          <a:lstStyle/>
          <a:p>
            <a:pPr algn="ctr">
              <a:defRPr/>
            </a:pPr>
            <a:r>
              <a:rPr lang="nl-NL" sz="4400" b="1">
                <a:solidFill>
                  <a:schemeClr val="tx2"/>
                </a:solidFill>
                <a:latin typeface="+mn-lt"/>
                <a:cs typeface="+mn-cs"/>
              </a:rPr>
              <a:t>IS</a:t>
            </a:r>
            <a:endParaRPr lang="en-US" sz="4400" b="1">
              <a:solidFill>
                <a:schemeClr val="tx2"/>
              </a:solidFill>
              <a:latin typeface="+mn-lt"/>
              <a:cs typeface="+mn-cs"/>
            </a:endParaRPr>
          </a:p>
        </p:txBody>
      </p:sp>
      <p:sp>
        <p:nvSpPr>
          <p:cNvPr id="7" name="TextBox 6"/>
          <p:cNvSpPr txBox="1"/>
          <p:nvPr/>
        </p:nvSpPr>
        <p:spPr>
          <a:xfrm>
            <a:off x="5218385" y="2061195"/>
            <a:ext cx="3601640" cy="769937"/>
          </a:xfrm>
          <a:prstGeom prst="rect">
            <a:avLst/>
          </a:prstGeom>
          <a:solidFill>
            <a:srgbClr val="000000"/>
          </a:solidFill>
          <a:ln>
            <a:noFill/>
          </a:ln>
        </p:spPr>
        <p:txBody>
          <a:bodyPr wrap="square">
            <a:spAutoFit/>
          </a:bodyPr>
          <a:lstStyle/>
          <a:p>
            <a:pPr algn="ctr">
              <a:defRPr/>
            </a:pPr>
            <a:r>
              <a:rPr lang="nl-NL" sz="4400" b="1">
                <a:solidFill>
                  <a:schemeClr val="tx2"/>
                </a:solidFill>
                <a:latin typeface="+mn-lt"/>
                <a:cs typeface="+mn-cs"/>
              </a:rPr>
              <a:t>GOOD</a:t>
            </a:r>
            <a:endParaRPr lang="en-US" sz="4400" b="1">
              <a:solidFill>
                <a:schemeClr val="tx2"/>
              </a:solidFill>
              <a:latin typeface="+mn-lt"/>
              <a:cs typeface="+mn-cs"/>
            </a:endParaRPr>
          </a:p>
        </p:txBody>
      </p:sp>
      <p:sp>
        <p:nvSpPr>
          <p:cNvPr id="21" name="Rectangle 20"/>
          <p:cNvSpPr/>
          <p:nvPr/>
        </p:nvSpPr>
        <p:spPr>
          <a:xfrm>
            <a:off x="5219377" y="2061195"/>
            <a:ext cx="3600400" cy="792088"/>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smtClean="0">
                <a:solidFill>
                  <a:schemeClr val="tx2"/>
                </a:solidFill>
              </a:rPr>
              <a:t>RE-USE IS GOOD</a:t>
            </a:r>
            <a:endParaRPr lang="en-US" sz="3200" b="1">
              <a:solidFill>
                <a:schemeClr val="tx2"/>
              </a:solidFill>
            </a:endParaRPr>
          </a:p>
        </p:txBody>
      </p:sp>
      <p:sp>
        <p:nvSpPr>
          <p:cNvPr id="22" name="Rectangle 21"/>
          <p:cNvSpPr/>
          <p:nvPr/>
        </p:nvSpPr>
        <p:spPr>
          <a:xfrm>
            <a:off x="5218385" y="4437459"/>
            <a:ext cx="3600400" cy="936104"/>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smtClean="0">
                <a:solidFill>
                  <a:schemeClr val="tx2"/>
                </a:solidFill>
              </a:rPr>
              <a:t>BUT YOU MUST OBEY THE CODE OF SCIENTIFIC CONDUCT</a:t>
            </a:r>
            <a:endParaRPr lang="en-US" sz="2000" b="1">
              <a:solidFill>
                <a:schemeClr val="tx2"/>
              </a:solidFill>
            </a:endParaRPr>
          </a:p>
        </p:txBody>
      </p:sp>
      <p:sp>
        <p:nvSpPr>
          <p:cNvPr id="23" name="Rectangle 22"/>
          <p:cNvSpPr/>
          <p:nvPr/>
        </p:nvSpPr>
        <p:spPr>
          <a:xfrm>
            <a:off x="6444208" y="5805264"/>
            <a:ext cx="2699792" cy="1052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p:cNvSpPr/>
          <p:nvPr/>
        </p:nvSpPr>
        <p:spPr>
          <a:xfrm>
            <a:off x="4788024" y="1700808"/>
            <a:ext cx="144016" cy="2304256"/>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p:cNvSpPr/>
          <p:nvPr/>
        </p:nvSpPr>
        <p:spPr>
          <a:xfrm>
            <a:off x="4788024" y="4149080"/>
            <a:ext cx="144016" cy="2592288"/>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3" grpId="0" animBg="1"/>
      <p:bldP spid="14" grpId="0" animBg="1"/>
      <p:bldP spid="15" grpId="0" animBg="1"/>
      <p:bldP spid="16" grpId="0" animBg="1"/>
      <p:bldP spid="18" grpId="0" animBg="1"/>
      <p:bldP spid="19" grpId="0" animBg="1"/>
      <p:bldP spid="6" grpId="0" animBg="1"/>
      <p:bldP spid="7"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467544"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Finally</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0" name="TextBox 9"/>
          <p:cNvSpPr txBox="1"/>
          <p:nvPr/>
        </p:nvSpPr>
        <p:spPr>
          <a:xfrm>
            <a:off x="468313" y="1484313"/>
            <a:ext cx="8675687" cy="2677656"/>
          </a:xfrm>
          <a:prstGeom prst="rect">
            <a:avLst/>
          </a:prstGeom>
          <a:noFill/>
        </p:spPr>
        <p:txBody>
          <a:bodyPr wrap="square">
            <a:spAutoFit/>
          </a:bodyPr>
          <a:lstStyle/>
          <a:p>
            <a:pPr marL="514350" indent="-514350">
              <a:defRPr/>
            </a:pPr>
            <a:r>
              <a:rPr lang="nl-NL" sz="2400" i="1" smtClean="0">
                <a:latin typeface="Arial" charset="0"/>
                <a:cs typeface="+mn-cs"/>
              </a:rPr>
              <a:t>Acknowledgements: </a:t>
            </a:r>
            <a:r>
              <a:rPr lang="nl-NL" sz="2400" smtClean="0">
                <a:latin typeface="Arial" charset="0"/>
                <a:cs typeface="+mn-cs"/>
              </a:rPr>
              <a:t>the author thanks Jun Hu who proposed the title of this lecture “Use of resources” and helped create the content and also TU/e Copyright coach Drs. Leon Osinski for his kind advice and support.</a:t>
            </a:r>
          </a:p>
          <a:p>
            <a:pPr marL="514350" indent="-514350">
              <a:lnSpc>
                <a:spcPct val="150000"/>
              </a:lnSpc>
              <a:defRPr/>
            </a:pPr>
            <a:endParaRPr lang="nl-NL" sz="2400" smtClean="0">
              <a:latin typeface="Arial" charset="0"/>
              <a:cs typeface="+mn-cs"/>
            </a:endParaRPr>
          </a:p>
          <a:p>
            <a:pPr marL="514350" indent="-514350">
              <a:lnSpc>
                <a:spcPct val="150000"/>
              </a:lnSpc>
              <a:defRPr/>
            </a:pPr>
            <a:r>
              <a:rPr lang="nl-NL" sz="2400" smtClean="0">
                <a:latin typeface="Arial" charset="0"/>
                <a:cs typeface="+mn-cs"/>
              </a:rPr>
              <a:t>Thank </a:t>
            </a:r>
            <a:r>
              <a:rPr lang="nl-NL" sz="2400" smtClean="0">
                <a:latin typeface="Arial" charset="0"/>
                <a:cs typeface="+mn-cs"/>
              </a:rPr>
              <a:t>you for your attention</a:t>
            </a:r>
          </a:p>
        </p:txBody>
      </p:sp>
      <p:sp>
        <p:nvSpPr>
          <p:cNvPr id="20" name="Rectangle 19"/>
          <p:cNvSpPr/>
          <p:nvPr/>
        </p:nvSpPr>
        <p:spPr>
          <a:xfrm>
            <a:off x="6372200" y="5805264"/>
            <a:ext cx="2771800" cy="1052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47864" y="2924944"/>
            <a:ext cx="3096344" cy="1728192"/>
          </a:xfrm>
          <a:prstGeom prst="roundRect">
            <a:avLst/>
          </a:prstGeom>
          <a:solidFill>
            <a:schemeClr val="bg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r>
              <a:rPr lang="nl-NL" smtClean="0"/>
              <a:t>PAGE </a:t>
            </a:r>
            <a:fld id="{327B2913-F9DF-4BFB-A231-E89B7074BBFC}" type="slidenum">
              <a:rPr lang="nl-NL" smtClean="0"/>
              <a:pPr>
                <a:defRPr/>
              </a:pPr>
              <a:t>3</a:t>
            </a:fld>
            <a:endParaRPr lang="nl-NL"/>
          </a:p>
        </p:txBody>
      </p:sp>
      <p:sp>
        <p:nvSpPr>
          <p:cNvPr id="4" name="Date Placeholder 3"/>
          <p:cNvSpPr>
            <a:spLocks noGrp="1"/>
          </p:cNvSpPr>
          <p:nvPr>
            <p:ph type="dt" sz="half" idx="12"/>
          </p:nvPr>
        </p:nvSpPr>
        <p:spPr/>
        <p:txBody>
          <a:bodyPr/>
          <a:lstStyle/>
          <a:p>
            <a:pPr>
              <a:defRPr/>
            </a:pPr>
            <a:fld id="{162BBE6F-2D79-4E48-A9E1-B3A9EAD589CD}" type="datetime1">
              <a:rPr lang="nl-NL" smtClean="0"/>
              <a:pPr>
                <a:defRPr/>
              </a:pPr>
              <a:t>17-9-2015</a:t>
            </a:fld>
            <a:endParaRPr lang="nl-NL"/>
          </a:p>
        </p:txBody>
      </p:sp>
      <p:sp>
        <p:nvSpPr>
          <p:cNvPr id="6" name="TextBox 5"/>
          <p:cNvSpPr txBox="1"/>
          <p:nvPr/>
        </p:nvSpPr>
        <p:spPr>
          <a:xfrm>
            <a:off x="395536" y="1790814"/>
            <a:ext cx="7992888" cy="2862322"/>
          </a:xfrm>
          <a:prstGeom prst="rect">
            <a:avLst/>
          </a:prstGeom>
          <a:noFill/>
        </p:spPr>
        <p:txBody>
          <a:bodyPr wrap="square" rtlCol="0">
            <a:spAutoFit/>
          </a:bodyPr>
          <a:lstStyle/>
          <a:p>
            <a:r>
              <a:rPr lang="en-US" smtClean="0"/>
              <a:t>Documents</a:t>
            </a:r>
          </a:p>
          <a:p>
            <a:r>
              <a:rPr lang="en-US" smtClean="0"/>
              <a:t>     Processing</a:t>
            </a:r>
          </a:p>
          <a:p>
            <a:r>
              <a:rPr lang="en-US" smtClean="0"/>
              <a:t>           your sketch folders</a:t>
            </a:r>
          </a:p>
          <a:p>
            <a:r>
              <a:rPr lang="en-US" smtClean="0"/>
              <a:t>           libraries</a:t>
            </a:r>
          </a:p>
          <a:p>
            <a:r>
              <a:rPr lang="en-US" smtClean="0"/>
              <a:t>                 theLibrary</a:t>
            </a:r>
          </a:p>
          <a:p>
            <a:r>
              <a:rPr lang="en-US" smtClean="0"/>
              <a:t>                       examples</a:t>
            </a:r>
          </a:p>
          <a:p>
            <a:r>
              <a:rPr lang="en-US" smtClean="0"/>
              <a:t>                       library</a:t>
            </a:r>
          </a:p>
          <a:p>
            <a:r>
              <a:rPr lang="en-US" smtClean="0"/>
              <a:t>                             theLibrary.jar</a:t>
            </a:r>
          </a:p>
          <a:p>
            <a:r>
              <a:rPr lang="en-US" smtClean="0"/>
              <a:t>                       reference</a:t>
            </a:r>
          </a:p>
          <a:p>
            <a:r>
              <a:rPr lang="en-US" smtClean="0"/>
              <a:t>                       src</a:t>
            </a:r>
            <a:endParaRPr lang="en-US"/>
          </a:p>
        </p:txBody>
      </p:sp>
      <p:sp>
        <p:nvSpPr>
          <p:cNvPr id="7" name="Line Callout 2 6"/>
          <p:cNvSpPr/>
          <p:nvPr/>
        </p:nvSpPr>
        <p:spPr>
          <a:xfrm>
            <a:off x="2051720" y="404664"/>
            <a:ext cx="2520280" cy="432048"/>
          </a:xfrm>
          <a:prstGeom prst="borderCallout2">
            <a:avLst>
              <a:gd name="adj1" fmla="val 18750"/>
              <a:gd name="adj2" fmla="val -4339"/>
              <a:gd name="adj3" fmla="val 18750"/>
              <a:gd name="adj4" fmla="val -16667"/>
              <a:gd name="adj5" fmla="val 346622"/>
              <a:gd name="adj6" fmla="val -2916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aka “My Documents”</a:t>
            </a:r>
            <a:endParaRPr lang="en-US">
              <a:solidFill>
                <a:srgbClr val="000000"/>
              </a:solidFill>
            </a:endParaRPr>
          </a:p>
        </p:txBody>
      </p:sp>
      <p:sp>
        <p:nvSpPr>
          <p:cNvPr id="8" name="Line Callout 2 7"/>
          <p:cNvSpPr/>
          <p:nvPr/>
        </p:nvSpPr>
        <p:spPr>
          <a:xfrm>
            <a:off x="3419872" y="1052736"/>
            <a:ext cx="3096344" cy="432048"/>
          </a:xfrm>
          <a:prstGeom prst="borderCallout2">
            <a:avLst>
              <a:gd name="adj1" fmla="val 18750"/>
              <a:gd name="adj2" fmla="val -3760"/>
              <a:gd name="adj3" fmla="val 18750"/>
              <a:gd name="adj4" fmla="val -9615"/>
              <a:gd name="adj5" fmla="val 332701"/>
              <a:gd name="adj6" fmla="val -2736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for example “myPacMan”</a:t>
            </a:r>
            <a:endParaRPr lang="en-US">
              <a:solidFill>
                <a:srgbClr val="000000"/>
              </a:solidFill>
            </a:endParaRPr>
          </a:p>
        </p:txBody>
      </p:sp>
      <p:sp>
        <p:nvSpPr>
          <p:cNvPr id="9" name="Line Callout 2 8"/>
          <p:cNvSpPr/>
          <p:nvPr/>
        </p:nvSpPr>
        <p:spPr>
          <a:xfrm>
            <a:off x="5652120" y="2204864"/>
            <a:ext cx="2304256" cy="432048"/>
          </a:xfrm>
          <a:prstGeom prst="borderCallout2">
            <a:avLst>
              <a:gd name="adj1" fmla="val 18750"/>
              <a:gd name="adj2" fmla="val -5964"/>
              <a:gd name="adj3" fmla="val 18750"/>
              <a:gd name="adj4" fmla="val -16667"/>
              <a:gd name="adj5" fmla="val 189010"/>
              <a:gd name="adj6" fmla="val -63451"/>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for example “HPGL”</a:t>
            </a:r>
            <a:endParaRPr lang="en-US">
              <a:solidFill>
                <a:srgbClr val="000000"/>
              </a:solidFill>
            </a:endParaRPr>
          </a:p>
        </p:txBody>
      </p:sp>
      <p:sp>
        <p:nvSpPr>
          <p:cNvPr id="10" name="Line Callout 2 9"/>
          <p:cNvSpPr/>
          <p:nvPr/>
        </p:nvSpPr>
        <p:spPr>
          <a:xfrm>
            <a:off x="6084168" y="2780928"/>
            <a:ext cx="2304256" cy="432048"/>
          </a:xfrm>
          <a:prstGeom prst="borderCallout2">
            <a:avLst>
              <a:gd name="adj1" fmla="val 18750"/>
              <a:gd name="adj2" fmla="val -5964"/>
              <a:gd name="adj3" fmla="val 18750"/>
              <a:gd name="adj4" fmla="val -16667"/>
              <a:gd name="adj5" fmla="val 193932"/>
              <a:gd name="adj6" fmla="val -6575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always “library”</a:t>
            </a:r>
            <a:endParaRPr lang="en-US">
              <a:solidFill>
                <a:srgbClr val="000000"/>
              </a:solidFill>
            </a:endParaRPr>
          </a:p>
        </p:txBody>
      </p:sp>
      <p:sp>
        <p:nvSpPr>
          <p:cNvPr id="11" name="Line Callout 2 10"/>
          <p:cNvSpPr/>
          <p:nvPr/>
        </p:nvSpPr>
        <p:spPr>
          <a:xfrm>
            <a:off x="6228184" y="3356992"/>
            <a:ext cx="2699792" cy="432048"/>
          </a:xfrm>
          <a:prstGeom prst="borderCallout2">
            <a:avLst>
              <a:gd name="adj1" fmla="val 18750"/>
              <a:gd name="adj2" fmla="val -5964"/>
              <a:gd name="adj3" fmla="val 18750"/>
              <a:gd name="adj4" fmla="val -16667"/>
              <a:gd name="adj5" fmla="val 112169"/>
              <a:gd name="adj6" fmla="val -3599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for example “HPGL.jar”</a:t>
            </a:r>
            <a:endParaRPr lang="en-US">
              <a:solidFill>
                <a:srgbClr val="000000"/>
              </a:solidFill>
            </a:endParaRPr>
          </a:p>
        </p:txBody>
      </p:sp>
      <p:sp>
        <p:nvSpPr>
          <p:cNvPr id="12" name="Rectangle 11"/>
          <p:cNvSpPr/>
          <p:nvPr/>
        </p:nvSpPr>
        <p:spPr>
          <a:xfrm>
            <a:off x="6444208" y="5661248"/>
            <a:ext cx="2699792" cy="1196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290156"/>
            <a:ext cx="9144000" cy="523220"/>
          </a:xfrm>
          <a:prstGeom prst="rect">
            <a:avLst/>
          </a:prstGeom>
          <a:noFill/>
        </p:spPr>
        <p:txBody>
          <a:bodyPr wrap="square" rtlCol="0">
            <a:spAutoFit/>
          </a:bodyPr>
          <a:lstStyle/>
          <a:p>
            <a:r>
              <a:rPr lang="en-US" sz="1400" smtClean="0">
                <a:solidFill>
                  <a:srgbClr val="5D2757"/>
                </a:solidFill>
              </a:rPr>
              <a:t>Source of folder hierarchy example: https://github.com/processing/processing/wiki/How-to-Install-a-Contributed-Library</a:t>
            </a:r>
            <a:endParaRPr lang="en-US" sz="1400">
              <a:solidFill>
                <a:srgbClr val="5D2757"/>
              </a:solidFill>
            </a:endParaRPr>
          </a:p>
        </p:txBody>
      </p:sp>
      <p:sp>
        <p:nvSpPr>
          <p:cNvPr id="14" name="Line Callout 2 13"/>
          <p:cNvSpPr/>
          <p:nvPr/>
        </p:nvSpPr>
        <p:spPr>
          <a:xfrm>
            <a:off x="4860032" y="1628800"/>
            <a:ext cx="2304256" cy="432048"/>
          </a:xfrm>
          <a:prstGeom prst="borderCallout2">
            <a:avLst>
              <a:gd name="adj1" fmla="val 18750"/>
              <a:gd name="adj2" fmla="val -5964"/>
              <a:gd name="adj3" fmla="val 18750"/>
              <a:gd name="adj4" fmla="val -16667"/>
              <a:gd name="adj5" fmla="val 249726"/>
              <a:gd name="adj6" fmla="val -7609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always “libraries”</a:t>
            </a:r>
            <a:endParaRPr lang="en-US">
              <a:solidFill>
                <a:srgbClr val="000000"/>
              </a:solidFill>
            </a:endParaRPr>
          </a:p>
        </p:txBody>
      </p:sp>
      <p:sp>
        <p:nvSpPr>
          <p:cNvPr id="15" name="Line Callout 2 14"/>
          <p:cNvSpPr/>
          <p:nvPr/>
        </p:nvSpPr>
        <p:spPr>
          <a:xfrm>
            <a:off x="6228184" y="5085184"/>
            <a:ext cx="2699792" cy="432048"/>
          </a:xfrm>
          <a:prstGeom prst="borderCallout2">
            <a:avLst>
              <a:gd name="adj1" fmla="val 18750"/>
              <a:gd name="adj2" fmla="val -5964"/>
              <a:gd name="adj3" fmla="val 18750"/>
              <a:gd name="adj4" fmla="val -16667"/>
              <a:gd name="adj5" fmla="val -86508"/>
              <a:gd name="adj6" fmla="val -32452"/>
            </a:avLst>
          </a:prstGeom>
          <a:solidFill>
            <a:schemeClr val="bg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content of theLibrary.zip</a:t>
            </a:r>
            <a:endParaRPr lang="en-US">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Callout 50"/>
          <p:cNvSpPr/>
          <p:nvPr/>
        </p:nvSpPr>
        <p:spPr>
          <a:xfrm>
            <a:off x="5436096" y="-99392"/>
            <a:ext cx="3096344" cy="1440160"/>
          </a:xfrm>
          <a:prstGeom prst="wedgeEllipseCallout">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6" idx="3"/>
          </p:cNvCxnSpPr>
          <p:nvPr/>
        </p:nvCxnSpPr>
        <p:spPr>
          <a:xfrm>
            <a:off x="3851920" y="5155158"/>
            <a:ext cx="2016224" cy="2034"/>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211960" y="4553832"/>
            <a:ext cx="1296144" cy="1209035"/>
          </a:xfrm>
          <a:prstGeom prst="roundRect">
            <a:avLst/>
          </a:prstGeom>
          <a:solidFill>
            <a:schemeClr val="tx2">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35306" y="31568"/>
            <a:ext cx="2592288" cy="1200329"/>
          </a:xfrm>
          <a:prstGeom prst="rect">
            <a:avLst/>
          </a:prstGeom>
          <a:noFill/>
        </p:spPr>
        <p:txBody>
          <a:bodyPr wrap="square" rtlCol="0">
            <a:spAutoFit/>
          </a:bodyPr>
          <a:lstStyle/>
          <a:p>
            <a:r>
              <a:rPr lang="en-US" b="1" smtClean="0"/>
              <a:t>library</a:t>
            </a:r>
          </a:p>
          <a:p>
            <a:r>
              <a:rPr lang="en-US" b="1" smtClean="0"/>
              <a:t>   </a:t>
            </a:r>
            <a:r>
              <a:rPr lang="en-US" b="1" smtClean="0">
                <a:solidFill>
                  <a:srgbClr val="FF0000"/>
                </a:solidFill>
              </a:rPr>
              <a:t>theLibrary.jar</a:t>
            </a:r>
          </a:p>
          <a:p>
            <a:r>
              <a:rPr lang="en-US" b="1" smtClean="0"/>
              <a:t>reference</a:t>
            </a:r>
          </a:p>
          <a:p>
            <a:r>
              <a:rPr lang="en-US" b="1" smtClean="0"/>
              <a:t>src</a:t>
            </a:r>
            <a:endParaRPr lang="en-US" b="1"/>
          </a:p>
        </p:txBody>
      </p:sp>
      <p:sp>
        <p:nvSpPr>
          <p:cNvPr id="12" name="Rectangle 11"/>
          <p:cNvSpPr/>
          <p:nvPr/>
        </p:nvSpPr>
        <p:spPr>
          <a:xfrm>
            <a:off x="5868144" y="5674896"/>
            <a:ext cx="3275856" cy="1196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5536" y="4277995"/>
            <a:ext cx="3456384" cy="1754326"/>
          </a:xfrm>
          <a:prstGeom prst="rect">
            <a:avLst/>
          </a:prstGeom>
          <a:noFill/>
          <a:ln>
            <a:solidFill>
              <a:srgbClr val="000000"/>
            </a:solidFill>
          </a:ln>
        </p:spPr>
        <p:txBody>
          <a:bodyPr wrap="square" rtlCol="0">
            <a:spAutoFit/>
          </a:bodyPr>
          <a:lstStyle/>
          <a:p>
            <a:r>
              <a:rPr lang="nl-NL" b="1" smtClean="0"/>
              <a:t>class theLibrary {</a:t>
            </a:r>
          </a:p>
          <a:p>
            <a:r>
              <a:rPr lang="nl-NL" b="1" smtClean="0"/>
              <a:t>      int x = 1234567;</a:t>
            </a:r>
          </a:p>
          <a:p>
            <a:r>
              <a:rPr lang="nl-NL" b="1" smtClean="0"/>
              <a:t>      void hoelahoep(){</a:t>
            </a:r>
          </a:p>
          <a:p>
            <a:r>
              <a:rPr lang="nl-NL" b="1" smtClean="0"/>
              <a:t>           x++;</a:t>
            </a:r>
          </a:p>
          <a:p>
            <a:r>
              <a:rPr lang="nl-NL" b="1" smtClean="0"/>
              <a:t>      }</a:t>
            </a:r>
          </a:p>
          <a:p>
            <a:r>
              <a:rPr lang="nl-NL" b="1" smtClean="0"/>
              <a:t>}</a:t>
            </a:r>
            <a:endParaRPr lang="en-US" b="1"/>
          </a:p>
        </p:txBody>
      </p:sp>
      <p:sp>
        <p:nvSpPr>
          <p:cNvPr id="20" name="TextBox 19"/>
          <p:cNvSpPr txBox="1"/>
          <p:nvPr/>
        </p:nvSpPr>
        <p:spPr>
          <a:xfrm>
            <a:off x="5868144" y="4147627"/>
            <a:ext cx="2304256" cy="2031325"/>
          </a:xfrm>
          <a:prstGeom prst="rect">
            <a:avLst/>
          </a:prstGeom>
          <a:noFill/>
          <a:ln w="9525">
            <a:solidFill>
              <a:srgbClr val="000000"/>
            </a:solidFill>
          </a:ln>
        </p:spPr>
        <p:txBody>
          <a:bodyPr wrap="square" rtlCol="0">
            <a:spAutoFit/>
          </a:bodyPr>
          <a:lstStyle/>
          <a:p>
            <a:r>
              <a:rPr lang="en-US" b="1" smtClean="0"/>
              <a:t>50 4B 03 04 0A 00 00 00 00 00 33 74 7B 3D 00 00 00 00 00 00 00 00 00 00 00 00 09 00 04 00 4D 45 54 41 2D</a:t>
            </a:r>
            <a:endParaRPr lang="en-US" b="1"/>
          </a:p>
        </p:txBody>
      </p:sp>
      <p:pic>
        <p:nvPicPr>
          <p:cNvPr id="1026" name="Picture 2"/>
          <p:cNvPicPr>
            <a:picLocks noChangeAspect="1" noChangeArrowheads="1"/>
          </p:cNvPicPr>
          <p:nvPr/>
        </p:nvPicPr>
        <p:blipFill>
          <a:blip r:embed="rId3" cstate="print"/>
          <a:srcRect/>
          <a:stretch>
            <a:fillRect/>
          </a:stretch>
        </p:blipFill>
        <p:spPr bwMode="auto">
          <a:xfrm>
            <a:off x="354592" y="692696"/>
            <a:ext cx="3168352" cy="3223775"/>
          </a:xfrm>
          <a:prstGeom prst="rect">
            <a:avLst/>
          </a:prstGeom>
          <a:noFill/>
          <a:ln w="9525">
            <a:noFill/>
            <a:miter lim="800000"/>
            <a:headEnd/>
            <a:tailEnd/>
          </a:ln>
        </p:spPr>
      </p:pic>
      <p:cxnSp>
        <p:nvCxnSpPr>
          <p:cNvPr id="27" name="Straight Arrow Connector 26"/>
          <p:cNvCxnSpPr/>
          <p:nvPr/>
        </p:nvCxnSpPr>
        <p:spPr>
          <a:xfrm flipV="1">
            <a:off x="6854990" y="2479248"/>
            <a:ext cx="0" cy="1669252"/>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68144" y="6165304"/>
            <a:ext cx="2088232" cy="400110"/>
          </a:xfrm>
          <a:prstGeom prst="rect">
            <a:avLst/>
          </a:prstGeom>
          <a:noFill/>
        </p:spPr>
        <p:txBody>
          <a:bodyPr wrap="square" rtlCol="0">
            <a:spAutoFit/>
          </a:bodyPr>
          <a:lstStyle/>
          <a:p>
            <a:r>
              <a:rPr lang="nl-NL" sz="2000" smtClean="0">
                <a:latin typeface="+mn-lt"/>
              </a:rPr>
              <a:t>(byte code)</a:t>
            </a:r>
            <a:endParaRPr lang="en-US" sz="2000">
              <a:latin typeface="+mn-lt"/>
            </a:endParaRPr>
          </a:p>
        </p:txBody>
      </p:sp>
      <p:sp>
        <p:nvSpPr>
          <p:cNvPr id="31" name="Rounded Rectangle 30"/>
          <p:cNvSpPr/>
          <p:nvPr/>
        </p:nvSpPr>
        <p:spPr>
          <a:xfrm>
            <a:off x="6444208" y="2924944"/>
            <a:ext cx="936104" cy="864096"/>
          </a:xfrm>
          <a:prstGeom prst="roundRect">
            <a:avLst/>
          </a:prstGeom>
          <a:solidFill>
            <a:schemeClr val="tx2">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892864" y="4725144"/>
            <a:ext cx="1944216" cy="830997"/>
          </a:xfrm>
          <a:prstGeom prst="rect">
            <a:avLst/>
          </a:prstGeom>
          <a:noFill/>
        </p:spPr>
        <p:txBody>
          <a:bodyPr wrap="square" rtlCol="0">
            <a:spAutoFit/>
          </a:bodyPr>
          <a:lstStyle/>
          <a:p>
            <a:pPr algn="ctr"/>
            <a:r>
              <a:rPr lang="nl-NL" sz="2400" smtClean="0">
                <a:latin typeface="+mn-lt"/>
              </a:rPr>
              <a:t>Java compiler</a:t>
            </a:r>
            <a:endParaRPr lang="en-US" sz="2400">
              <a:latin typeface="+mn-lt"/>
            </a:endParaRPr>
          </a:p>
        </p:txBody>
      </p:sp>
      <p:sp>
        <p:nvSpPr>
          <p:cNvPr id="18" name="TextBox 17"/>
          <p:cNvSpPr txBox="1"/>
          <p:nvPr/>
        </p:nvSpPr>
        <p:spPr>
          <a:xfrm>
            <a:off x="5940152" y="3111351"/>
            <a:ext cx="1944216" cy="461665"/>
          </a:xfrm>
          <a:prstGeom prst="rect">
            <a:avLst/>
          </a:prstGeom>
          <a:noFill/>
        </p:spPr>
        <p:txBody>
          <a:bodyPr wrap="square" rtlCol="0">
            <a:spAutoFit/>
          </a:bodyPr>
          <a:lstStyle/>
          <a:p>
            <a:pPr algn="ctr"/>
            <a:r>
              <a:rPr lang="nl-NL" sz="2400" smtClean="0">
                <a:latin typeface="+mn-lt"/>
              </a:rPr>
              <a:t>zip</a:t>
            </a:r>
            <a:endParaRPr lang="en-US" sz="2400">
              <a:latin typeface="+mn-lt"/>
            </a:endParaRPr>
          </a:p>
        </p:txBody>
      </p:sp>
      <p:sp>
        <p:nvSpPr>
          <p:cNvPr id="34" name="TextBox 33"/>
          <p:cNvSpPr txBox="1"/>
          <p:nvPr/>
        </p:nvSpPr>
        <p:spPr>
          <a:xfrm>
            <a:off x="323528" y="6021288"/>
            <a:ext cx="2088232" cy="400110"/>
          </a:xfrm>
          <a:prstGeom prst="rect">
            <a:avLst/>
          </a:prstGeom>
          <a:noFill/>
        </p:spPr>
        <p:txBody>
          <a:bodyPr wrap="square" rtlCol="0">
            <a:spAutoFit/>
          </a:bodyPr>
          <a:lstStyle/>
          <a:p>
            <a:r>
              <a:rPr lang="nl-NL" sz="2000" smtClean="0">
                <a:latin typeface="+mn-lt"/>
              </a:rPr>
              <a:t>(source code)</a:t>
            </a:r>
            <a:endParaRPr lang="en-US" sz="2000">
              <a:latin typeface="+mn-lt"/>
            </a:endParaRPr>
          </a:p>
        </p:txBody>
      </p:sp>
      <p:sp>
        <p:nvSpPr>
          <p:cNvPr id="36" name="TextBox 35"/>
          <p:cNvSpPr txBox="1"/>
          <p:nvPr/>
        </p:nvSpPr>
        <p:spPr>
          <a:xfrm>
            <a:off x="5669536" y="1556792"/>
            <a:ext cx="2448272" cy="923330"/>
          </a:xfrm>
          <a:prstGeom prst="rect">
            <a:avLst/>
          </a:prstGeom>
          <a:noFill/>
          <a:ln w="9525">
            <a:solidFill>
              <a:srgbClr val="FF0000"/>
            </a:solidFill>
          </a:ln>
        </p:spPr>
        <p:txBody>
          <a:bodyPr wrap="square" rtlCol="0">
            <a:spAutoFit/>
          </a:bodyPr>
          <a:lstStyle/>
          <a:p>
            <a:r>
              <a:rPr lang="nl-NL" b="1" smtClean="0">
                <a:solidFill>
                  <a:srgbClr val="FF0000"/>
                </a:solidFill>
              </a:rPr>
              <a:t>010000110010001111000100001111101011111100100111</a:t>
            </a:r>
            <a:endParaRPr lang="en-US" b="1">
              <a:solidFill>
                <a:srgbClr val="FF0000"/>
              </a:solidFill>
            </a:endParaRPr>
          </a:p>
        </p:txBody>
      </p:sp>
      <p:sp>
        <p:nvSpPr>
          <p:cNvPr id="38" name="TextBox 37"/>
          <p:cNvSpPr txBox="1"/>
          <p:nvPr/>
        </p:nvSpPr>
        <p:spPr>
          <a:xfrm>
            <a:off x="5580112" y="2420888"/>
            <a:ext cx="2880320" cy="400110"/>
          </a:xfrm>
          <a:prstGeom prst="rect">
            <a:avLst/>
          </a:prstGeom>
          <a:noFill/>
        </p:spPr>
        <p:txBody>
          <a:bodyPr wrap="square" rtlCol="0">
            <a:spAutoFit/>
          </a:bodyPr>
          <a:lstStyle/>
          <a:p>
            <a:r>
              <a:rPr lang="nl-NL" sz="2000" smtClean="0">
                <a:latin typeface="+mn-lt"/>
              </a:rPr>
              <a:t>(jar = java  archive file)</a:t>
            </a:r>
            <a:endParaRPr lang="en-US" sz="2000">
              <a:latin typeface="+mn-lt"/>
            </a:endParaRPr>
          </a:p>
        </p:txBody>
      </p:sp>
      <p:cxnSp>
        <p:nvCxnSpPr>
          <p:cNvPr id="39" name="Straight Arrow Connector 38"/>
          <p:cNvCxnSpPr>
            <a:stCxn id="36" idx="1"/>
          </p:cNvCxnSpPr>
          <p:nvPr/>
        </p:nvCxnSpPr>
        <p:spPr>
          <a:xfrm flipH="1">
            <a:off x="3298988" y="2018457"/>
            <a:ext cx="2370548" cy="1412"/>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a:solidFill>
                  <a:schemeClr val="tx2"/>
                </a:solidFill>
                <a:latin typeface="Arial" charset="0"/>
              </a:rPr>
              <a:t>L</a:t>
            </a:r>
            <a:r>
              <a:rPr lang="en-US" sz="3200" b="1" smtClean="0">
                <a:solidFill>
                  <a:schemeClr val="tx2"/>
                </a:solidFill>
                <a:latin typeface="Arial" charset="0"/>
              </a:rPr>
              <a:t>ibraries </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4154984"/>
          </a:xfrm>
          <a:prstGeom prst="rect">
            <a:avLst/>
          </a:prstGeom>
          <a:noFill/>
        </p:spPr>
        <p:txBody>
          <a:bodyPr>
            <a:spAutoFit/>
          </a:bodyPr>
          <a:lstStyle/>
          <a:p>
            <a:pPr>
              <a:defRPr/>
            </a:pPr>
            <a:r>
              <a:rPr lang="nl-NL" sz="2400" smtClean="0">
                <a:latin typeface="+mn-lt"/>
                <a:cs typeface="+mn-cs"/>
              </a:rPr>
              <a:t>Advantages of using a library:</a:t>
            </a:r>
          </a:p>
          <a:p>
            <a:pPr>
              <a:defRPr/>
            </a:pPr>
            <a:endParaRPr lang="nl-NL" sz="2400">
              <a:solidFill>
                <a:srgbClr val="7030A0"/>
              </a:solidFill>
              <a:latin typeface="+mn-lt"/>
              <a:cs typeface="+mn-cs"/>
            </a:endParaRPr>
          </a:p>
          <a:p>
            <a:pPr>
              <a:lnSpc>
                <a:spcPct val="200000"/>
              </a:lnSpc>
              <a:buFont typeface="Arial" pitchFamily="34" charset="0"/>
              <a:buChar char="•"/>
              <a:defRPr/>
            </a:pPr>
            <a:r>
              <a:rPr lang="nl-NL" sz="2000" smtClean="0">
                <a:latin typeface="+mn-lt"/>
              </a:rPr>
              <a:t>  enjoy ready-made useful functions</a:t>
            </a:r>
          </a:p>
          <a:p>
            <a:pPr>
              <a:lnSpc>
                <a:spcPct val="200000"/>
              </a:lnSpc>
              <a:buFont typeface="Arial" pitchFamily="34" charset="0"/>
              <a:buChar char="•"/>
              <a:defRPr/>
            </a:pPr>
            <a:r>
              <a:rPr lang="nl-NL" sz="2000" smtClean="0">
                <a:latin typeface="+mn-lt"/>
              </a:rPr>
              <a:t>  well-documented and tested by others</a:t>
            </a:r>
          </a:p>
          <a:p>
            <a:pPr>
              <a:lnSpc>
                <a:spcPct val="200000"/>
              </a:lnSpc>
              <a:buFont typeface="Arial" pitchFamily="34" charset="0"/>
              <a:buChar char="•"/>
              <a:defRPr/>
            </a:pPr>
            <a:r>
              <a:rPr lang="nl-NL" sz="2000" smtClean="0">
                <a:latin typeface="+mn-lt"/>
              </a:rPr>
              <a:t>  with lots of examples and suggestions</a:t>
            </a:r>
          </a:p>
          <a:p>
            <a:pPr>
              <a:lnSpc>
                <a:spcPct val="200000"/>
              </a:lnSpc>
              <a:buFont typeface="Arial" pitchFamily="34" charset="0"/>
              <a:buChar char="•"/>
              <a:defRPr/>
            </a:pPr>
            <a:r>
              <a:rPr lang="nl-NL" sz="2000" smtClean="0">
                <a:latin typeface="+mn-lt"/>
              </a:rPr>
              <a:t>  without temptations to modify the source code</a:t>
            </a:r>
          </a:p>
          <a:p>
            <a:pPr>
              <a:lnSpc>
                <a:spcPct val="200000"/>
              </a:lnSpc>
              <a:buFont typeface="Arial" pitchFamily="34" charset="0"/>
              <a:buChar char="•"/>
              <a:defRPr/>
            </a:pPr>
            <a:r>
              <a:rPr lang="nl-NL" sz="1600" smtClean="0"/>
              <a:t> </a:t>
            </a:r>
            <a:r>
              <a:rPr lang="nl-NL" sz="2000" smtClean="0">
                <a:latin typeface="+mn-lt"/>
              </a:rPr>
              <a:t>without  need to decipher other people’s source code</a:t>
            </a:r>
            <a:endParaRPr lang="en-US" sz="1600" smtClean="0">
              <a:latin typeface="+mn-lt"/>
            </a:endParaRPr>
          </a:p>
          <a:p>
            <a:pPr>
              <a:defRPr/>
            </a:pPr>
            <a:endParaRPr lang="nl-NL" sz="1600" smtClean="0">
              <a:solidFill>
                <a:srgbClr val="7030A0"/>
              </a:solidFill>
              <a:latin typeface="+mn-lt"/>
              <a:cs typeface="+mn-cs"/>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r>
              <a:rPr lang="nl-NL" smtClean="0"/>
              <a:t>PAGE </a:t>
            </a:r>
            <a:fld id="{5A3E729C-5C3D-4EE4-BB39-1D5E3ABB1E2F}" type="slidenum">
              <a:rPr lang="nl-NL" smtClean="0"/>
              <a:pPr>
                <a:defRPr/>
              </a:pPr>
              <a:t>6</a:t>
            </a:fld>
            <a:endParaRPr lang="nl-NL"/>
          </a:p>
        </p:txBody>
      </p:sp>
      <p:sp>
        <p:nvSpPr>
          <p:cNvPr id="4" name="Date Placeholder 3"/>
          <p:cNvSpPr>
            <a:spLocks noGrp="1"/>
          </p:cNvSpPr>
          <p:nvPr>
            <p:ph type="dt" sz="half" idx="12"/>
          </p:nvPr>
        </p:nvSpPr>
        <p:spPr/>
        <p:txBody>
          <a:bodyPr/>
          <a:lstStyle/>
          <a:p>
            <a:pPr>
              <a:defRPr/>
            </a:pPr>
            <a:fld id="{0262C1AA-85DF-4482-B1E0-BE08B6EC7401}" type="datetime1">
              <a:rPr lang="nl-NL" smtClean="0"/>
              <a:pPr>
                <a:defRPr/>
              </a:pPr>
              <a:t>17-9-2015</a:t>
            </a:fld>
            <a:endParaRPr lang="nl-NL"/>
          </a:p>
        </p:txBody>
      </p:sp>
      <p:sp>
        <p:nvSpPr>
          <p:cNvPr id="6" name="Rectangle 5"/>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pic>
        <p:nvPicPr>
          <p:cNvPr id="2050" name="Picture 2"/>
          <p:cNvPicPr>
            <a:picLocks noChangeAspect="1" noChangeArrowheads="1"/>
          </p:cNvPicPr>
          <p:nvPr/>
        </p:nvPicPr>
        <p:blipFill>
          <a:blip r:embed="rId3" cstate="print"/>
          <a:srcRect/>
          <a:stretch>
            <a:fillRect/>
          </a:stretch>
        </p:blipFill>
        <p:spPr bwMode="auto">
          <a:xfrm>
            <a:off x="1071563" y="457200"/>
            <a:ext cx="700087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Examples (1)</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
        <p:nvSpPr>
          <p:cNvPr id="12" name="Rectangle 11"/>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sp>
        <p:nvSpPr>
          <p:cNvPr id="6" name="TextBox 5"/>
          <p:cNvSpPr txBox="1"/>
          <p:nvPr/>
        </p:nvSpPr>
        <p:spPr>
          <a:xfrm>
            <a:off x="468313" y="1484313"/>
            <a:ext cx="8675687" cy="338554"/>
          </a:xfrm>
          <a:prstGeom prst="rect">
            <a:avLst/>
          </a:prstGeom>
          <a:noFill/>
        </p:spPr>
        <p:txBody>
          <a:bodyPr>
            <a:spAutoFit/>
          </a:bodyPr>
          <a:lstStyle/>
          <a:p>
            <a:pPr>
              <a:defRPr/>
            </a:pPr>
            <a:r>
              <a:rPr lang="en-US" sz="1600" smtClean="0">
                <a:solidFill>
                  <a:srgbClr val="7030A0"/>
                </a:solidFill>
                <a:latin typeface="+mn-lt"/>
                <a:cs typeface="+mn-cs"/>
                <a:hlinkClick r:id="rId3"/>
              </a:rPr>
              <a:t>https://processing.org/examples/</a:t>
            </a:r>
            <a:r>
              <a:rPr lang="en-US" sz="1600" smtClean="0">
                <a:solidFill>
                  <a:srgbClr val="7030A0"/>
                </a:solidFill>
                <a:latin typeface="+mn-lt"/>
                <a:cs typeface="+mn-cs"/>
              </a:rPr>
              <a:t>    </a:t>
            </a:r>
            <a:r>
              <a:rPr lang="en-US" sz="1600" smtClean="0">
                <a:latin typeface="+mn-lt"/>
                <a:cs typeface="+mn-cs"/>
              </a:rPr>
              <a:t>(one for each language feature of Processing)</a:t>
            </a:r>
            <a:endParaRPr lang="en-US" sz="1600">
              <a:latin typeface="+mn-lt"/>
              <a:cs typeface="+mn-cs"/>
            </a:endParaRPr>
          </a:p>
        </p:txBody>
      </p:sp>
      <p:pic>
        <p:nvPicPr>
          <p:cNvPr id="4098" name="Picture 2"/>
          <p:cNvPicPr>
            <a:picLocks noChangeAspect="1" noChangeArrowheads="1"/>
          </p:cNvPicPr>
          <p:nvPr/>
        </p:nvPicPr>
        <p:blipFill>
          <a:blip r:embed="rId4" cstate="print"/>
          <a:srcRect/>
          <a:stretch>
            <a:fillRect/>
          </a:stretch>
        </p:blipFill>
        <p:spPr bwMode="auto">
          <a:xfrm>
            <a:off x="467544" y="1916832"/>
            <a:ext cx="6248400" cy="4743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r>
              <a:rPr lang="nl-NL" smtClean="0"/>
              <a:t>PAGE </a:t>
            </a:r>
            <a:fld id="{5A3E729C-5C3D-4EE4-BB39-1D5E3ABB1E2F}" type="slidenum">
              <a:rPr lang="nl-NL" smtClean="0"/>
              <a:pPr>
                <a:defRPr/>
              </a:pPr>
              <a:t>8</a:t>
            </a:fld>
            <a:endParaRPr lang="nl-NL"/>
          </a:p>
        </p:txBody>
      </p:sp>
      <p:sp>
        <p:nvSpPr>
          <p:cNvPr id="4" name="Date Placeholder 3"/>
          <p:cNvSpPr>
            <a:spLocks noGrp="1"/>
          </p:cNvSpPr>
          <p:nvPr>
            <p:ph type="dt" sz="half" idx="12"/>
          </p:nvPr>
        </p:nvSpPr>
        <p:spPr/>
        <p:txBody>
          <a:bodyPr/>
          <a:lstStyle/>
          <a:p>
            <a:pPr>
              <a:defRPr/>
            </a:pPr>
            <a:fld id="{0262C1AA-85DF-4482-B1E0-BE08B6EC7401}" type="datetime1">
              <a:rPr lang="nl-NL" smtClean="0"/>
              <a:pPr>
                <a:defRPr/>
              </a:pPr>
              <a:t>17-9-2015</a:t>
            </a:fld>
            <a:endParaRPr lang="nl-NL"/>
          </a:p>
        </p:txBody>
      </p:sp>
      <p:pic>
        <p:nvPicPr>
          <p:cNvPr id="3074" name="Picture 2"/>
          <p:cNvPicPr>
            <a:picLocks noChangeAspect="1" noChangeArrowheads="1"/>
          </p:cNvPicPr>
          <p:nvPr/>
        </p:nvPicPr>
        <p:blipFill>
          <a:blip r:embed="rId3" cstate="print"/>
          <a:srcRect/>
          <a:stretch>
            <a:fillRect/>
          </a:stretch>
        </p:blipFill>
        <p:spPr bwMode="auto">
          <a:xfrm>
            <a:off x="395536" y="1916832"/>
            <a:ext cx="6624736" cy="4628114"/>
          </a:xfrm>
          <a:prstGeom prst="rect">
            <a:avLst/>
          </a:prstGeom>
          <a:noFill/>
          <a:ln w="9525">
            <a:noFill/>
            <a:miter lim="800000"/>
            <a:headEnd/>
            <a:tailEnd/>
          </a:ln>
        </p:spPr>
      </p:pic>
      <p:sp>
        <p:nvSpPr>
          <p:cNvPr id="6" name="TextBox 5"/>
          <p:cNvSpPr txBox="1"/>
          <p:nvPr/>
        </p:nvSpPr>
        <p:spPr>
          <a:xfrm>
            <a:off x="467544" y="1506270"/>
            <a:ext cx="8352928" cy="338554"/>
          </a:xfrm>
          <a:prstGeom prst="rect">
            <a:avLst/>
          </a:prstGeom>
          <a:noFill/>
        </p:spPr>
        <p:txBody>
          <a:bodyPr wrap="square" rtlCol="0">
            <a:spAutoFit/>
          </a:bodyPr>
          <a:lstStyle/>
          <a:p>
            <a:r>
              <a:rPr lang="en-US" sz="1600" smtClean="0">
                <a:latin typeface="+mn-lt"/>
                <a:hlinkClick r:id="rId4"/>
              </a:rPr>
              <a:t>https://processing.org/handbook/</a:t>
            </a:r>
            <a:r>
              <a:rPr lang="en-US" sz="1600" smtClean="0">
                <a:latin typeface="+mn-lt"/>
              </a:rPr>
              <a:t>   (drawing, simulation, visualisation, typography etc.)</a:t>
            </a:r>
            <a:endParaRPr lang="en-US" smtClean="0"/>
          </a:p>
        </p:txBody>
      </p:sp>
      <p:sp>
        <p:nvSpPr>
          <p:cNvPr id="10" name="Rectangle 9"/>
          <p:cNvSpPr/>
          <p:nvPr/>
        </p:nvSpPr>
        <p:spPr>
          <a:xfrm>
            <a:off x="6372225" y="5876925"/>
            <a:ext cx="2771775" cy="98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66CC"/>
              </a:solidFill>
            </a:endParaRPr>
          </a:p>
        </p:txBody>
      </p:sp>
      <p:grpSp>
        <p:nvGrpSpPr>
          <p:cNvPr id="21" name="Group 20"/>
          <p:cNvGrpSpPr/>
          <p:nvPr/>
        </p:nvGrpSpPr>
        <p:grpSpPr>
          <a:xfrm>
            <a:off x="5004048" y="3759964"/>
            <a:ext cx="4104456" cy="1685260"/>
            <a:chOff x="5004048" y="3759964"/>
            <a:chExt cx="4104456" cy="1685260"/>
          </a:xfrm>
        </p:grpSpPr>
        <p:pic>
          <p:nvPicPr>
            <p:cNvPr id="3075" name="Picture 3"/>
            <p:cNvPicPr>
              <a:picLocks noChangeAspect="1" noChangeArrowheads="1"/>
            </p:cNvPicPr>
            <p:nvPr/>
          </p:nvPicPr>
          <p:blipFill>
            <a:blip r:embed="rId5" cstate="print"/>
            <a:srcRect/>
            <a:stretch>
              <a:fillRect/>
            </a:stretch>
          </p:blipFill>
          <p:spPr bwMode="auto">
            <a:xfrm>
              <a:off x="7092280" y="4973066"/>
              <a:ext cx="1050801" cy="379236"/>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7260654" y="3892946"/>
              <a:ext cx="1847850" cy="209550"/>
            </a:xfrm>
            <a:prstGeom prst="rect">
              <a:avLst/>
            </a:prstGeom>
            <a:noFill/>
            <a:ln w="9525">
              <a:noFill/>
              <a:miter lim="800000"/>
              <a:headEnd/>
              <a:tailEnd/>
            </a:ln>
          </p:spPr>
        </p:pic>
        <p:cxnSp>
          <p:nvCxnSpPr>
            <p:cNvPr id="13" name="Straight Arrow Connector 12"/>
            <p:cNvCxnSpPr/>
            <p:nvPr/>
          </p:nvCxnSpPr>
          <p:spPr>
            <a:xfrm>
              <a:off x="7380312" y="4180978"/>
              <a:ext cx="0" cy="72008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6847050" y="4658652"/>
              <a:ext cx="1296144" cy="276999"/>
            </a:xfrm>
            <a:prstGeom prst="rect">
              <a:avLst/>
            </a:prstGeom>
            <a:noFill/>
          </p:spPr>
          <p:txBody>
            <a:bodyPr wrap="square" rtlCol="0">
              <a:spAutoFit/>
            </a:bodyPr>
            <a:lstStyle/>
            <a:p>
              <a:r>
                <a:rPr lang="nl-NL" sz="1200" b="1" smtClean="0"/>
                <a:t>unzip</a:t>
              </a:r>
              <a:endParaRPr lang="en-US" sz="1200" b="1"/>
            </a:p>
          </p:txBody>
        </p:sp>
        <p:cxnSp>
          <p:nvCxnSpPr>
            <p:cNvPr id="17" name="Straight Arrow Connector 16"/>
            <p:cNvCxnSpPr/>
            <p:nvPr/>
          </p:nvCxnSpPr>
          <p:spPr>
            <a:xfrm>
              <a:off x="5004048" y="4005064"/>
              <a:ext cx="2232248" cy="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56176" y="3759964"/>
              <a:ext cx="1296144" cy="276999"/>
            </a:xfrm>
            <a:prstGeom prst="rect">
              <a:avLst/>
            </a:prstGeom>
            <a:noFill/>
          </p:spPr>
          <p:txBody>
            <a:bodyPr wrap="square" rtlCol="0">
              <a:spAutoFit/>
            </a:bodyPr>
            <a:lstStyle/>
            <a:p>
              <a:r>
                <a:rPr lang="nl-NL" sz="1200" b="1" smtClean="0"/>
                <a:t>download</a:t>
              </a:r>
              <a:endParaRPr lang="en-US" sz="1200" b="1"/>
            </a:p>
          </p:txBody>
        </p:sp>
      </p:grpSp>
      <p:sp>
        <p:nvSpPr>
          <p:cNvPr id="22" name="Title 1"/>
          <p:cNvSpPr txBox="1">
            <a:spLocks/>
          </p:cNvSpPr>
          <p:nvPr/>
        </p:nvSpPr>
        <p:spPr bwMode="auto">
          <a:xfrm>
            <a:off x="435620" y="215900"/>
            <a:ext cx="8024812" cy="922338"/>
          </a:xfrm>
          <a:prstGeom prst="rect">
            <a:avLst/>
          </a:prstGeom>
          <a:noFill/>
          <a:ln w="9525">
            <a:noFill/>
            <a:miter lim="800000"/>
            <a:headEnd/>
            <a:tailEnd/>
          </a:ln>
        </p:spPr>
        <p:txBody>
          <a:bodyPr anchor="ctr"/>
          <a:lstStyle/>
          <a:p>
            <a:endParaRPr lang="en-US" sz="3200" b="1" smtClean="0">
              <a:solidFill>
                <a:schemeClr val="tx2"/>
              </a:solidFill>
              <a:latin typeface="Arial" charset="0"/>
            </a:endParaRPr>
          </a:p>
          <a:p>
            <a:r>
              <a:rPr lang="en-US" sz="3200" b="1" smtClean="0">
                <a:solidFill>
                  <a:schemeClr val="tx2"/>
                </a:solidFill>
                <a:latin typeface="Arial" charset="0"/>
              </a:rPr>
              <a:t>Examples (2)</a:t>
            </a:r>
            <a:r>
              <a:rPr lang="nl-NL" sz="1600" b="1">
                <a:solidFill>
                  <a:schemeClr val="tx2"/>
                </a:solidFill>
                <a:latin typeface="Arial" charset="0"/>
              </a:rPr>
              <a:t/>
            </a:r>
            <a:br>
              <a:rPr lang="nl-NL" sz="1600" b="1">
                <a:solidFill>
                  <a:schemeClr val="tx2"/>
                </a:solidFill>
                <a:latin typeface="Arial" charset="0"/>
              </a:rPr>
            </a:br>
            <a:r>
              <a:rPr lang="nl-NL" sz="2000" b="1">
                <a:solidFill>
                  <a:schemeClr val="tx2"/>
                </a:solidFill>
                <a:latin typeface="Arial" charset="0"/>
              </a:rPr>
              <a:t/>
            </a:r>
            <a:br>
              <a:rPr lang="nl-NL" sz="2000" b="1">
                <a:solidFill>
                  <a:schemeClr val="tx2"/>
                </a:solidFill>
                <a:latin typeface="Arial" charset="0"/>
              </a:rPr>
            </a:br>
            <a:endParaRPr lang="en-US" sz="2000" b="1">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e standard orange">
  <a:themeElements>
    <a:clrScheme name="Orang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ange photo">
  <a:themeElements>
    <a:clrScheme name="Orang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ange bullets">
  <a:themeElements>
    <a:clrScheme name="Orang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TUe standard orange</Template>
  <TotalTime>5669</TotalTime>
  <Words>2207</Words>
  <Application>Microsoft Office PowerPoint</Application>
  <PresentationFormat>On-screen Show (4:3)</PresentationFormat>
  <Paragraphs>447</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TUe standard orange</vt:lpstr>
      <vt:lpstr>Orange photo</vt:lpstr>
      <vt:lpstr>Orange bullets</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TU\e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 Branches  and Loops</dc:title>
  <dc:creator>Peter Peters</dc:creator>
  <dc:description>Design by Volle Kracht_x000d_
Template by Orange Pepper BV_x000d_
Copyright 2008</dc:description>
  <cp:lastModifiedBy>lfeijs</cp:lastModifiedBy>
  <cp:revision>406</cp:revision>
  <dcterms:created xsi:type="dcterms:W3CDTF">2008-10-06T21:07:25Z</dcterms:created>
  <dcterms:modified xsi:type="dcterms:W3CDTF">2015-09-17T08:01:46Z</dcterms:modified>
</cp:coreProperties>
</file>