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2" r:id="rId1"/>
    <p:sldMasterId id="2147483654" r:id="rId2"/>
    <p:sldMasterId id="2147483656" r:id="rId3"/>
  </p:sldMasterIdLst>
  <p:notesMasterIdLst>
    <p:notesMasterId r:id="rId27"/>
  </p:notesMasterIdLst>
  <p:sldIdLst>
    <p:sldId id="256" r:id="rId4"/>
    <p:sldId id="257" r:id="rId5"/>
    <p:sldId id="361" r:id="rId6"/>
    <p:sldId id="360" r:id="rId7"/>
    <p:sldId id="362" r:id="rId8"/>
    <p:sldId id="370" r:id="rId9"/>
    <p:sldId id="363" r:id="rId10"/>
    <p:sldId id="364" r:id="rId11"/>
    <p:sldId id="367" r:id="rId12"/>
    <p:sldId id="365" r:id="rId13"/>
    <p:sldId id="366" r:id="rId14"/>
    <p:sldId id="389" r:id="rId15"/>
    <p:sldId id="390" r:id="rId16"/>
    <p:sldId id="391" r:id="rId17"/>
    <p:sldId id="392" r:id="rId18"/>
    <p:sldId id="380" r:id="rId19"/>
    <p:sldId id="403" r:id="rId20"/>
    <p:sldId id="404" r:id="rId21"/>
    <p:sldId id="405" r:id="rId22"/>
    <p:sldId id="406" r:id="rId23"/>
    <p:sldId id="410" r:id="rId24"/>
    <p:sldId id="408" r:id="rId25"/>
    <p:sldId id="387" r:id="rId26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4D4D4D"/>
    <a:srgbClr val="7F3101"/>
    <a:srgbClr val="FF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3" autoAdjust="0"/>
  </p:normalViewPr>
  <p:slideViewPr>
    <p:cSldViewPr>
      <p:cViewPr varScale="1">
        <p:scale>
          <a:sx n="67" d="100"/>
          <a:sy n="67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3CF97462-E6DC-436E-B273-A2E4EBF1CB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32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BA1504-353D-4176-B084-67F472C05EAE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0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9B5A00-195F-40F7-8BA4-BBFE711A2B91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9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2C936B-DA6A-45F5-87C3-760BB1316046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1EC9B-7897-4A73-8316-213108FD6B10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4EE82B-60FC-4977-BA0D-C5BC5B1BA9D8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1E706-B64B-45B3-9A98-9880CC1D53E2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09A114-232F-4B4D-B3EC-6286EA7182B0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686B6-C1C2-458C-82CD-DD5E7EB5A192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815752-BD9C-46D1-9D58-14652690C147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013198-0C7B-4C51-AB0A-775167E5CE51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326DF-AB44-4619-816C-38702F7DD186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18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867DC-D0A1-48CB-ACD0-F2E8AAD4421A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A7E841-F0DC-4F3B-99C0-9A759F43003B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9B720A-AB44-4E15-96B0-AE4FECED557F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62EB2-9D5A-4EFA-972E-ACA16CA20A0A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F3757E-5141-4646-B1D9-5CD0D5710CC5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2FAF7F-1E77-4F53-AB6B-A88CBD68E2CA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693EC3-6941-4D50-B977-DB5376539BAC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1591C6-2495-4894-AE07-326B0E85C8F7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0E7707-0692-432F-B287-D98A700D307C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49FE76-B224-49B4-BE4A-ED7017EA080B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441E15-8E79-48FB-A64A-828FFBF73146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7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18431C-12A7-4786-80F3-7CA4495AC7E4}" type="slidenum">
              <a:rPr lang="nl-NL" altLang="en-US" sz="1300" smtClean="0"/>
              <a:pPr eaLnBrk="1" hangingPunct="1">
                <a:spcBef>
                  <a:spcPct val="0"/>
                </a:spcBef>
              </a:pPr>
              <a:t>8</a:t>
            </a:fld>
            <a:endParaRPr lang="nl-NL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3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1ED13B3-5229-4B52-ADB3-FB764873D8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7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3AC6806-6857-4098-9848-32A936F9A2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27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521928E-F3F7-4766-985C-2D69ACCE74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1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oto o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rang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061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F9F5367-385A-4F1F-B746-568F4B255A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473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D8B8DA2-DDEE-44C1-93A7-527AA06240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24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965F916-C6AC-4216-AB93-90542786F3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38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4916461-99CE-43D1-B8B3-047DD38CBA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76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F4744AC-031D-4350-8EC9-9FF608471B6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84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9882F91-B91F-4AF5-9CB8-E7641C00DB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5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248150" y="6551613"/>
            <a:ext cx="647700" cy="187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9388" y="6551613"/>
            <a:ext cx="3598862" cy="187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041900" y="6551613"/>
            <a:ext cx="609600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C14E4B0-4AA9-475B-8A55-2C6593176A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2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970B84D-CFCA-4C44-AC46-50135C9265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80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C3E479E-EE2F-426B-A548-3B1A498B02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385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34E63C5-971E-4507-A66E-0E2266AB5A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3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AE369A2-DCEE-4BFC-92F9-125C02BBEC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89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219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45F4668-3FD9-448A-856E-54B2CA6A2D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9446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C52C227-B48E-42A1-B74C-09A658C30E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4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140824D-E84F-4FA5-98E6-D7D994FD8C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59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B11DB5A-F15B-4A1F-BE17-D6C4B67E62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8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B831EE6-38F4-4CBE-BD75-3E8EF619C3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1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EA0E691-1FEE-4530-B6D5-DED77FC326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84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16FAD64-9A65-45CC-A28D-A6F463612A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205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E32890B-4B67-493B-9B75-21C92A0309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382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4F1E94F-059F-4255-94C6-8108013C35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7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1727CD5-05C5-4823-AE91-674D3FE102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920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D1D5684-43DC-4FD3-8A86-CB9CE0F282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3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A64A21B-04BD-4D8F-9804-D70937064D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42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1A47EE8-6713-4E38-AC28-D555D20BB3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B0B2C5B-3D7C-4493-A612-B9DBF3BD01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B924ADC-3C6A-4B37-AE71-34A98EF7E2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72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35F256E-4A9E-43F4-9768-096B383247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4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44FA0E0-E500-4B98-A90B-3A93148F4B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59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orang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38913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E9A7B74F-E55D-4380-BA6B-4A096C8D22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 dirty="0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pic>
        <p:nvPicPr>
          <p:cNvPr id="1032" name="Picture 12" descr="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0475"/>
            <a:ext cx="822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4171950" y="6510338"/>
            <a:ext cx="800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r>
              <a:rPr lang="en-US" altLang="en-US" sz="1000" dirty="0" smtClean="0"/>
              <a:t>Dec 2014</a:t>
            </a:r>
            <a:endParaRPr lang="en-US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orang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A42A64EF-8B94-43C9-BFF9-58B5CFF908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orang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/Departement of Industrial Design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ABB01C14-5575-4ED4-A30E-CB06A0433A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5-12-2013</a:t>
            </a:r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rduino/Light_Time_Switch/Light_Time_Switch.i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www.mindsetsonline.co.uk/index.php?cPath=16_560_4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torial.cytron.com.my/2011/08/10/project-9-%E2%80%93-analog-sensor-light-detection-using-ldr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nl/url?sa=i&amp;rct=j&amp;q=&amp;source=images&amp;cd=&amp;cad=rja&amp;docid=w7xVeq0pXp9kcM&amp;tbnid=rncu010iSzWXsM:&amp;ved=0CAUQjRw&amp;url=http://tutorial.cytron.com.my/2011/08/10/project-9-%E2%80%93-analog-sensor-light-detection-using-ldr/&amp;ei=G1WwUfDqH8rR0QXguID4Cg&amp;bvm=bv.47534661,d.d2k&amp;psig=AFQjCNFVEZ0IQAeoUHw8nhYTvDEWYK3qQg&amp;ust=137059701474341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rduino/Light_Time_LDR_Fade/Light_Time_LDR_Fade.in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476375" y="1619250"/>
            <a:ext cx="4032250" cy="14700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Arduino and state machines 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11188" y="3238500"/>
            <a:ext cx="5473700" cy="550863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42486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case ON: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if (timer &lt;= 0){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change state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state = OFF;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state transition actions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analogWrite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(ledPin,0);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} else timer--;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break;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42486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void loop()  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LEDstep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delay(10);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one step every 10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ms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179388" y="5805488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urier New" pitchFamily="49" charset="0"/>
                <a:hlinkClick r:id="rId3" action="ppaction://hlinkfile"/>
              </a:rPr>
              <a:t>Arduino CODE</a:t>
            </a:r>
            <a:endParaRPr lang="en-US" alt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24812" cy="922338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</a:t>
            </a:r>
            <a:endParaRPr lang="en-US" altLang="en-US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pic>
        <p:nvPicPr>
          <p:cNvPr id="19460" name="Picture 8" descr="http://www.madlab.nl/wp-content/uploads/2011/03/ArduinoUNO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28825"/>
            <a:ext cx="49974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156325" y="5661025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Pin A0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64163" y="6030913"/>
            <a:ext cx="37941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Group 1"/>
          <p:cNvGrpSpPr>
            <a:grpSpLocks/>
          </p:cNvGrpSpPr>
          <p:nvPr/>
        </p:nvGrpSpPr>
        <p:grpSpPr bwMode="auto">
          <a:xfrm>
            <a:off x="4498975" y="5876925"/>
            <a:ext cx="1081088" cy="339725"/>
            <a:chOff x="2555330" y="5938044"/>
            <a:chExt cx="1081087" cy="339725"/>
          </a:xfrm>
        </p:grpSpPr>
        <p:sp>
          <p:nvSpPr>
            <p:cNvPr id="22" name="Rectangle 21"/>
            <p:cNvSpPr/>
            <p:nvPr/>
          </p:nvSpPr>
          <p:spPr>
            <a:xfrm>
              <a:off x="2555330" y="5984082"/>
              <a:ext cx="865187" cy="2159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10"/>
            <p:cNvSpPr txBox="1">
              <a:spLocks noChangeArrowheads="1"/>
            </p:cNvSpPr>
            <p:nvPr/>
          </p:nvSpPr>
          <p:spPr bwMode="auto">
            <a:xfrm>
              <a:off x="2699792" y="5938044"/>
              <a:ext cx="9366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latin typeface="Courier New" pitchFamily="49" charset="0"/>
                </a:rPr>
                <a:t>22k</a:t>
              </a:r>
            </a:p>
          </p:txBody>
        </p:sp>
      </p:grpSp>
      <p:grpSp>
        <p:nvGrpSpPr>
          <p:cNvPr id="19464" name="Group 25"/>
          <p:cNvGrpSpPr>
            <a:grpSpLocks/>
          </p:cNvGrpSpPr>
          <p:nvPr/>
        </p:nvGrpSpPr>
        <p:grpSpPr bwMode="auto">
          <a:xfrm>
            <a:off x="4481513" y="6242050"/>
            <a:ext cx="1081087" cy="339725"/>
            <a:chOff x="2555330" y="5938044"/>
            <a:chExt cx="1081087" cy="339725"/>
          </a:xfrm>
        </p:grpSpPr>
        <p:sp>
          <p:nvSpPr>
            <p:cNvPr id="27" name="Rectangle 26"/>
            <p:cNvSpPr/>
            <p:nvPr/>
          </p:nvSpPr>
          <p:spPr>
            <a:xfrm>
              <a:off x="2555330" y="5984082"/>
              <a:ext cx="865187" cy="2159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1" name="TextBox 10"/>
            <p:cNvSpPr txBox="1">
              <a:spLocks noChangeArrowheads="1"/>
            </p:cNvSpPr>
            <p:nvPr/>
          </p:nvSpPr>
          <p:spPr bwMode="auto">
            <a:xfrm>
              <a:off x="2699792" y="5938044"/>
              <a:ext cx="9366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600" b="1">
                <a:latin typeface="Courier New" pitchFamily="49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H="1">
            <a:off x="5346700" y="6396038"/>
            <a:ext cx="3968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354513" y="6027738"/>
            <a:ext cx="1301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211638" y="6402388"/>
            <a:ext cx="2698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724525" y="5805488"/>
            <a:ext cx="0" cy="59055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003800" y="5802313"/>
            <a:ext cx="739775" cy="31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022850" y="5573713"/>
            <a:ext cx="0" cy="2317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375150" y="5573713"/>
            <a:ext cx="0" cy="45243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19575" y="5591175"/>
            <a:ext cx="0" cy="82391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094288" y="5689600"/>
            <a:ext cx="1062037" cy="18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830638" y="5689600"/>
            <a:ext cx="515937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276600" y="5689600"/>
            <a:ext cx="935038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Box 11"/>
          <p:cNvSpPr txBox="1">
            <a:spLocks noChangeArrowheads="1"/>
          </p:cNvSpPr>
          <p:nvPr/>
        </p:nvSpPr>
        <p:spPr bwMode="auto">
          <a:xfrm>
            <a:off x="2862263" y="5954713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5V</a:t>
            </a:r>
          </a:p>
        </p:txBody>
      </p:sp>
      <p:sp>
        <p:nvSpPr>
          <p:cNvPr id="19477" name="TextBox 11"/>
          <p:cNvSpPr txBox="1">
            <a:spLocks noChangeArrowheads="1"/>
          </p:cNvSpPr>
          <p:nvPr/>
        </p:nvSpPr>
        <p:spPr bwMode="auto">
          <a:xfrm>
            <a:off x="3384550" y="6165850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GND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787900" y="6550025"/>
            <a:ext cx="144463" cy="27622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5003800" y="6550025"/>
            <a:ext cx="144463" cy="27622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19481" idx="1"/>
          </p:cNvCxnSpPr>
          <p:nvPr/>
        </p:nvCxnSpPr>
        <p:spPr>
          <a:xfrm flipV="1">
            <a:off x="3484563" y="2227263"/>
            <a:ext cx="1587" cy="34448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809750"/>
            <a:ext cx="4254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 flipH="1" flipV="1">
            <a:off x="4271963" y="2301875"/>
            <a:ext cx="0" cy="2936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 rot="5400000">
            <a:off x="4067175" y="1981200"/>
            <a:ext cx="411163" cy="201613"/>
          </a:xfrm>
          <a:prstGeom prst="rect">
            <a:avLst/>
          </a:prstGeom>
          <a:solidFill>
            <a:schemeClr val="tx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484" name="TextBox 43"/>
          <p:cNvSpPr txBox="1">
            <a:spLocks noChangeArrowheads="1"/>
          </p:cNvSpPr>
          <p:nvPr/>
        </p:nvSpPr>
        <p:spPr bwMode="auto">
          <a:xfrm rot="5400000">
            <a:off x="4031457" y="1975643"/>
            <a:ext cx="463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Courier New" pitchFamily="49" charset="0"/>
              </a:rPr>
              <a:t>470</a:t>
            </a:r>
          </a:p>
        </p:txBody>
      </p:sp>
      <p:sp>
        <p:nvSpPr>
          <p:cNvPr id="19485" name="TextBox 11"/>
          <p:cNvSpPr txBox="1">
            <a:spLocks noChangeArrowheads="1"/>
          </p:cNvSpPr>
          <p:nvPr/>
        </p:nvSpPr>
        <p:spPr bwMode="auto">
          <a:xfrm>
            <a:off x="4643438" y="15509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Pin 9</a:t>
            </a:r>
          </a:p>
        </p:txBody>
      </p:sp>
      <p:cxnSp>
        <p:nvCxnSpPr>
          <p:cNvPr id="91" name="Straight Arrow Connector 90"/>
          <p:cNvCxnSpPr>
            <a:stCxn id="19485" idx="1"/>
          </p:cNvCxnSpPr>
          <p:nvPr/>
        </p:nvCxnSpPr>
        <p:spPr>
          <a:xfrm flipH="1">
            <a:off x="4321175" y="1735138"/>
            <a:ext cx="322263" cy="75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271963" y="1628775"/>
            <a:ext cx="1587" cy="228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486150" y="1628775"/>
            <a:ext cx="0" cy="2714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475038" y="1628775"/>
            <a:ext cx="80962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</a:t>
            </a: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3959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Introducing the LDR in the program:</a:t>
            </a:r>
          </a:p>
          <a:p>
            <a:pPr marL="0" indent="0" eaLnBrk="1" hangingPunct="1">
              <a:buFontTx/>
              <a:buNone/>
              <a:defRPr/>
            </a:pP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ldrPin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A0 </a:t>
            </a:r>
          </a:p>
          <a:p>
            <a:pPr marL="0" indent="0" eaLnBrk="1" hangingPunct="1">
              <a:buFontTx/>
              <a:buNone/>
              <a:defRPr/>
            </a:pP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void setup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 {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ldrPin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  //more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dirty="0" smtClean="0"/>
              <a:t>using it: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loat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analogRead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ldrPin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</a:t>
            </a:r>
            <a:endParaRPr lang="en-US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07950" y="1341438"/>
            <a:ext cx="5256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>
                <a:latin typeface="+mn-lt"/>
              </a:rPr>
              <a:t>Process</a:t>
            </a:r>
            <a:r>
              <a:rPr lang="nl-NL" dirty="0">
                <a:latin typeface="+mn-lt"/>
              </a:rPr>
              <a:t> LED step  </a:t>
            </a:r>
          </a:p>
          <a:p>
            <a:pPr>
              <a:defRPr/>
            </a:pPr>
            <a:r>
              <a:rPr lang="nl-NL" dirty="0">
                <a:latin typeface="+mn-lt"/>
              </a:rPr>
              <a:t>(</a:t>
            </a:r>
            <a:r>
              <a:rPr lang="nl-NL" dirty="0" err="1">
                <a:latin typeface="+mn-lt"/>
              </a:rPr>
              <a:t>Notation</a:t>
            </a:r>
            <a:r>
              <a:rPr lang="nl-NL" dirty="0">
                <a:latin typeface="+mn-lt"/>
              </a:rPr>
              <a:t>: </a:t>
            </a:r>
            <a:r>
              <a:rPr lang="nl-NL" dirty="0" err="1">
                <a:latin typeface="+mn-lt"/>
              </a:rPr>
              <a:t>Finite</a:t>
            </a:r>
            <a:r>
              <a:rPr lang="nl-NL" dirty="0">
                <a:latin typeface="+mn-lt"/>
              </a:rPr>
              <a:t>  State  Machine)</a:t>
            </a:r>
          </a:p>
        </p:txBody>
      </p:sp>
      <p:sp>
        <p:nvSpPr>
          <p:cNvPr id="17" name="Oval 16"/>
          <p:cNvSpPr/>
          <p:nvPr/>
        </p:nvSpPr>
        <p:spPr>
          <a:xfrm>
            <a:off x="2982913" y="4552950"/>
            <a:ext cx="1441450" cy="14398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</a:rPr>
              <a:t>state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000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4086225" y="1414463"/>
            <a:ext cx="1223963" cy="458787"/>
          </a:xfrm>
          <a:prstGeom prst="wedgeEllipseCallout">
            <a:avLst>
              <a:gd name="adj1" fmla="val -38657"/>
              <a:gd name="adj2" fmla="val 12038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chemeClr val="tx1"/>
                </a:solidFill>
              </a:rPr>
              <a:t>LED on</a:t>
            </a:r>
          </a:p>
        </p:txBody>
      </p: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4979988" y="2368550"/>
            <a:ext cx="123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10000ms</a:t>
            </a:r>
          </a:p>
        </p:txBody>
      </p:sp>
      <p:cxnSp>
        <p:nvCxnSpPr>
          <p:cNvPr id="20" name="Straight Arrow Connector 19"/>
          <p:cNvCxnSpPr>
            <a:endCxn id="17" idx="2"/>
          </p:cNvCxnSpPr>
          <p:nvPr/>
        </p:nvCxnSpPr>
        <p:spPr>
          <a:xfrm>
            <a:off x="2268538" y="5272088"/>
            <a:ext cx="714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20"/>
          <p:cNvSpPr txBox="1">
            <a:spLocks noChangeArrowheads="1"/>
          </p:cNvSpPr>
          <p:nvPr/>
        </p:nvSpPr>
        <p:spPr bwMode="auto">
          <a:xfrm>
            <a:off x="2501900" y="3933825"/>
            <a:ext cx="1309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LDRevent</a:t>
            </a:r>
          </a:p>
        </p:txBody>
      </p: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1116013" y="5087938"/>
            <a:ext cx="131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initial</a:t>
            </a:r>
          </a:p>
        </p:txBody>
      </p:sp>
      <p:sp>
        <p:nvSpPr>
          <p:cNvPr id="23" name="Oval 22"/>
          <p:cNvSpPr/>
          <p:nvPr/>
        </p:nvSpPr>
        <p:spPr>
          <a:xfrm>
            <a:off x="2987675" y="1989138"/>
            <a:ext cx="1441450" cy="14398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</a:rPr>
              <a:t>state </a:t>
            </a:r>
            <a:r>
              <a:rPr lang="nl-NL" sz="2000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356100" y="4149725"/>
            <a:ext cx="1008063" cy="431800"/>
          </a:xfrm>
          <a:prstGeom prst="wedgeEllipseCallout">
            <a:avLst>
              <a:gd name="adj1" fmla="val -64025"/>
              <a:gd name="adj2" fmla="val 946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chemeClr val="tx1"/>
                </a:solidFill>
              </a:rPr>
              <a:t>LED off</a:t>
            </a:r>
          </a:p>
        </p:txBody>
      </p:sp>
      <p:cxnSp>
        <p:nvCxnSpPr>
          <p:cNvPr id="25" name="Straight Arrow Connector 24"/>
          <p:cNvCxnSpPr>
            <a:stCxn id="17" idx="0"/>
            <a:endCxn id="23" idx="4"/>
          </p:cNvCxnSpPr>
          <p:nvPr/>
        </p:nvCxnSpPr>
        <p:spPr>
          <a:xfrm flipV="1">
            <a:off x="3703638" y="3429000"/>
            <a:ext cx="4762" cy="1123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 descr="C:\Users\lfeijs\AppData\Local\Microsoft\Windows\Temporary Internet Files\Content.IE5\LL1Q2MPN\MC9002993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62138"/>
            <a:ext cx="5127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sp>
        <p:nvSpPr>
          <p:cNvPr id="19" name="Oval 18"/>
          <p:cNvSpPr/>
          <p:nvPr/>
        </p:nvSpPr>
        <p:spPr>
          <a:xfrm>
            <a:off x="6400800" y="1987550"/>
            <a:ext cx="1439863" cy="14398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  <a:latin typeface="Calibri" pitchFamily="34" charset="0"/>
              </a:rPr>
              <a:t>state </a:t>
            </a:r>
            <a:r>
              <a:rPr lang="nl-NL" sz="2000" dirty="0">
                <a:solidFill>
                  <a:schemeClr val="tx1"/>
                </a:solidFill>
                <a:latin typeface="Calibri" pitchFamily="34" charset="0"/>
              </a:rPr>
              <a:t>FADING</a:t>
            </a:r>
          </a:p>
        </p:txBody>
      </p:sp>
      <p:cxnSp>
        <p:nvCxnSpPr>
          <p:cNvPr id="26" name="Straight Arrow Connector 25"/>
          <p:cNvCxnSpPr>
            <a:stCxn id="23" idx="6"/>
            <a:endCxn id="19" idx="2"/>
          </p:cNvCxnSpPr>
          <p:nvPr/>
        </p:nvCxnSpPr>
        <p:spPr>
          <a:xfrm flipV="1">
            <a:off x="4429125" y="2706688"/>
            <a:ext cx="1971675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6659563" y="4870450"/>
            <a:ext cx="946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alibri" pitchFamily="34" charset="0"/>
              </a:rPr>
              <a:t>2000ms</a:t>
            </a:r>
          </a:p>
        </p:txBody>
      </p:sp>
      <p:pic>
        <p:nvPicPr>
          <p:cNvPr id="21522" name="Picture 2" descr="C:\Users\lfeijs\AppData\Local\Microsoft\Windows\Temporary Internet Files\Content.IE5\LL1Q2MPN\MC9002993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5127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>
          <a:xfrm flipH="1">
            <a:off x="4424363" y="3429000"/>
            <a:ext cx="2697162" cy="1843088"/>
          </a:xfrm>
          <a:custGeom>
            <a:avLst/>
            <a:gdLst>
              <a:gd name="connsiteX0" fmla="*/ 0 w 1436914"/>
              <a:gd name="connsiteY0" fmla="*/ 0 h 2145332"/>
              <a:gd name="connsiteX1" fmla="*/ 391885 w 1436914"/>
              <a:gd name="connsiteY1" fmla="*/ 1816925 h 2145332"/>
              <a:gd name="connsiteX2" fmla="*/ 1436914 w 1436914"/>
              <a:gd name="connsiteY2" fmla="*/ 2137558 h 214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2145332">
                <a:moveTo>
                  <a:pt x="0" y="0"/>
                </a:moveTo>
                <a:cubicBezTo>
                  <a:pt x="76199" y="730332"/>
                  <a:pt x="152399" y="1460665"/>
                  <a:pt x="391885" y="1816925"/>
                </a:cubicBezTo>
                <a:cubicBezTo>
                  <a:pt x="631371" y="2173185"/>
                  <a:pt x="1034142" y="2155371"/>
                  <a:pt x="1436914" y="2137558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7600950" y="1414463"/>
            <a:ext cx="1411288" cy="458787"/>
          </a:xfrm>
          <a:prstGeom prst="wedgeEllipseCallout">
            <a:avLst>
              <a:gd name="adj1" fmla="val -45849"/>
              <a:gd name="adj2" fmla="val 1286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chemeClr val="tx1"/>
                </a:solidFill>
              </a:rPr>
              <a:t>LED </a:t>
            </a:r>
            <a:r>
              <a:rPr lang="nl-NL" sz="1200" b="1" dirty="0" err="1">
                <a:solidFill>
                  <a:schemeClr val="tx1"/>
                </a:solidFill>
              </a:rPr>
              <a:t>fades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1588" y="5246688"/>
            <a:ext cx="5005388" cy="162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</a:t>
            </a:r>
            <a:endParaRPr lang="en-US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107950" y="1341438"/>
            <a:ext cx="65516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>
                <a:latin typeface="+mn-lt"/>
              </a:rPr>
              <a:t>Processes</a:t>
            </a:r>
            <a:r>
              <a:rPr lang="nl-NL" dirty="0">
                <a:latin typeface="+mn-lt"/>
              </a:rPr>
              <a:t> LED step, LDR step  (</a:t>
            </a:r>
            <a:r>
              <a:rPr lang="nl-NL" dirty="0" err="1">
                <a:latin typeface="+mn-lt"/>
              </a:rPr>
              <a:t>Notation</a:t>
            </a:r>
            <a:r>
              <a:rPr lang="nl-NL" dirty="0">
                <a:latin typeface="+mn-lt"/>
              </a:rPr>
              <a:t>: Data Flow Diagram)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7100" y="5229225"/>
            <a:ext cx="3136900" cy="162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5" name="Picture 4" descr="Black Light 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6050"/>
            <a:ext cx="16573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064375" y="5178425"/>
            <a:ext cx="7207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34038" y="5160963"/>
            <a:ext cx="7207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8738" y="5160963"/>
            <a:ext cx="1054100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851275" y="5160963"/>
            <a:ext cx="1071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51275" y="5592763"/>
            <a:ext cx="1071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56325" y="1992313"/>
            <a:ext cx="1439863" cy="1512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626100" y="51609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26100" y="55927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7"/>
          <p:cNvSpPr txBox="1">
            <a:spLocks noChangeArrowheads="1"/>
          </p:cNvSpPr>
          <p:nvPr/>
        </p:nvSpPr>
        <p:spPr bwMode="auto">
          <a:xfrm>
            <a:off x="5646738" y="5187950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 state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062788" y="51609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62788" y="55927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40"/>
          <p:cNvSpPr txBox="1">
            <a:spLocks noChangeArrowheads="1"/>
          </p:cNvSpPr>
          <p:nvPr/>
        </p:nvSpPr>
        <p:spPr bwMode="auto">
          <a:xfrm>
            <a:off x="7083425" y="518795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timer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156325" y="3576638"/>
            <a:ext cx="503238" cy="15128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948488" y="3576638"/>
            <a:ext cx="503237" cy="151288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43"/>
          <p:cNvSpPr txBox="1">
            <a:spLocks noChangeArrowheads="1"/>
          </p:cNvSpPr>
          <p:nvPr/>
        </p:nvSpPr>
        <p:spPr bwMode="auto">
          <a:xfrm rot="4314783">
            <a:off x="6630988" y="4686300"/>
            <a:ext cx="182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200">
                <a:latin typeface="Calibri" pitchFamily="34" charset="0"/>
              </a:rPr>
              <a:t>decrement</a:t>
            </a:r>
            <a:r>
              <a:rPr lang="nl-NL" alt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51" name="TextBox 44"/>
          <p:cNvSpPr txBox="1">
            <a:spLocks noChangeArrowheads="1"/>
          </p:cNvSpPr>
          <p:nvPr/>
        </p:nvSpPr>
        <p:spPr bwMode="auto">
          <a:xfrm>
            <a:off x="6308725" y="2281238"/>
            <a:ext cx="11525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>
                <a:latin typeface="Calibri" pitchFamily="34" charset="0"/>
              </a:rPr>
              <a:t>LED step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urier New" pitchFamily="49" charset="0"/>
            </a:endParaRPr>
          </a:p>
        </p:txBody>
      </p:sp>
      <p:pic>
        <p:nvPicPr>
          <p:cNvPr id="22552" name="Picture 2" descr="http://tutorial.cytron.com.my/wp-content/uploads/2011/08/LDR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713038"/>
            <a:ext cx="112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/>
          <p:cNvSpPr/>
          <p:nvPr/>
        </p:nvSpPr>
        <p:spPr>
          <a:xfrm>
            <a:off x="1692275" y="1992313"/>
            <a:ext cx="1439863" cy="15128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  <a:latin typeface="Calibri" pitchFamily="34" charset="0"/>
              </a:rPr>
              <a:t>LDR step</a:t>
            </a:r>
            <a:r>
              <a:rPr lang="nl-NL" sz="12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54" name="TextBox 47"/>
          <p:cNvSpPr txBox="1">
            <a:spLocks noChangeArrowheads="1"/>
          </p:cNvSpPr>
          <p:nvPr/>
        </p:nvSpPr>
        <p:spPr bwMode="auto">
          <a:xfrm>
            <a:off x="3811588" y="5187950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 LDRevent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3132138" y="2713038"/>
            <a:ext cx="1008062" cy="2381250"/>
          </a:xfrm>
          <a:custGeom>
            <a:avLst/>
            <a:gdLst>
              <a:gd name="connsiteX0" fmla="*/ 0 w 859809"/>
              <a:gd name="connsiteY0" fmla="*/ 0 h 2524836"/>
              <a:gd name="connsiteX1" fmla="*/ 696036 w 859809"/>
              <a:gd name="connsiteY1" fmla="*/ 450376 h 2524836"/>
              <a:gd name="connsiteX2" fmla="*/ 859809 w 859809"/>
              <a:gd name="connsiteY2" fmla="*/ 2524836 h 25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809" h="2524836">
                <a:moveTo>
                  <a:pt x="0" y="0"/>
                </a:moveTo>
                <a:cubicBezTo>
                  <a:pt x="276367" y="14785"/>
                  <a:pt x="552734" y="29570"/>
                  <a:pt x="696036" y="450376"/>
                </a:cubicBezTo>
                <a:cubicBezTo>
                  <a:pt x="839338" y="871182"/>
                  <a:pt x="849573" y="1698009"/>
                  <a:pt x="859809" y="252483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98675" y="5178425"/>
            <a:ext cx="720725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097088" y="55927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8" name="TextBox 52"/>
          <p:cNvSpPr txBox="1">
            <a:spLocks noChangeArrowheads="1"/>
          </p:cNvSpPr>
          <p:nvPr/>
        </p:nvSpPr>
        <p:spPr bwMode="auto">
          <a:xfrm>
            <a:off x="2117725" y="518795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avg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411413" y="3519488"/>
            <a:ext cx="0" cy="158273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 flipH="1">
            <a:off x="4579938" y="2757488"/>
            <a:ext cx="1504950" cy="2305050"/>
          </a:xfrm>
          <a:custGeom>
            <a:avLst/>
            <a:gdLst>
              <a:gd name="connsiteX0" fmla="*/ 0 w 859809"/>
              <a:gd name="connsiteY0" fmla="*/ 0 h 2524836"/>
              <a:gd name="connsiteX1" fmla="*/ 696036 w 859809"/>
              <a:gd name="connsiteY1" fmla="*/ 450376 h 2524836"/>
              <a:gd name="connsiteX2" fmla="*/ 859809 w 859809"/>
              <a:gd name="connsiteY2" fmla="*/ 2524836 h 25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809" h="2524836">
                <a:moveTo>
                  <a:pt x="0" y="0"/>
                </a:moveTo>
                <a:cubicBezTo>
                  <a:pt x="276367" y="14785"/>
                  <a:pt x="552734" y="29570"/>
                  <a:pt x="696036" y="450376"/>
                </a:cubicBezTo>
                <a:cubicBezTo>
                  <a:pt x="839338" y="871182"/>
                  <a:pt x="849573" y="1698009"/>
                  <a:pt x="859809" y="252483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61" name="Group 56"/>
          <p:cNvGrpSpPr>
            <a:grpSpLocks/>
          </p:cNvGrpSpPr>
          <p:nvPr/>
        </p:nvGrpSpPr>
        <p:grpSpPr bwMode="auto">
          <a:xfrm>
            <a:off x="4356100" y="2765425"/>
            <a:ext cx="4378325" cy="3543300"/>
            <a:chOff x="4355976" y="2761313"/>
            <a:chExt cx="4379163" cy="3543953"/>
          </a:xfrm>
        </p:grpSpPr>
        <p:sp>
          <p:nvSpPr>
            <p:cNvPr id="58" name="Freeform 57"/>
            <p:cNvSpPr/>
            <p:nvPr/>
          </p:nvSpPr>
          <p:spPr>
            <a:xfrm>
              <a:off x="7657021" y="2761313"/>
              <a:ext cx="1078118" cy="3543953"/>
            </a:xfrm>
            <a:custGeom>
              <a:avLst/>
              <a:gdLst>
                <a:gd name="connsiteX0" fmla="*/ 0 w 1078744"/>
                <a:gd name="connsiteY0" fmla="*/ 36479 h 3543953"/>
                <a:gd name="connsiteX1" fmla="*/ 887104 w 1078744"/>
                <a:gd name="connsiteY1" fmla="*/ 418616 h 3543953"/>
                <a:gd name="connsiteX2" fmla="*/ 1023582 w 1078744"/>
                <a:gd name="connsiteY2" fmla="*/ 3011690 h 3543953"/>
                <a:gd name="connsiteX3" fmla="*/ 177420 w 1078744"/>
                <a:gd name="connsiteY3" fmla="*/ 3543953 h 354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8744" h="3543953">
                  <a:moveTo>
                    <a:pt x="0" y="36479"/>
                  </a:moveTo>
                  <a:cubicBezTo>
                    <a:pt x="358253" y="-20387"/>
                    <a:pt x="716507" y="-77252"/>
                    <a:pt x="887104" y="418616"/>
                  </a:cubicBezTo>
                  <a:cubicBezTo>
                    <a:pt x="1057701" y="914484"/>
                    <a:pt x="1141863" y="2490801"/>
                    <a:pt x="1023582" y="3011690"/>
                  </a:cubicBezTo>
                  <a:cubicBezTo>
                    <a:pt x="905301" y="3532579"/>
                    <a:pt x="541360" y="3538266"/>
                    <a:pt x="177420" y="35439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355976" y="5660622"/>
              <a:ext cx="3499520" cy="641468"/>
            </a:xfrm>
            <a:custGeom>
              <a:avLst/>
              <a:gdLst>
                <a:gd name="connsiteX0" fmla="*/ 3500162 w 3500162"/>
                <a:gd name="connsiteY0" fmla="*/ 641445 h 641445"/>
                <a:gd name="connsiteX1" fmla="*/ 552245 w 3500162"/>
                <a:gd name="connsiteY1" fmla="*/ 464024 h 641445"/>
                <a:gd name="connsiteX2" fmla="*/ 6335 w 3500162"/>
                <a:gd name="connsiteY2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0162" h="641445">
                  <a:moveTo>
                    <a:pt x="3500162" y="641445"/>
                  </a:moveTo>
                  <a:cubicBezTo>
                    <a:pt x="2317356" y="606188"/>
                    <a:pt x="1134550" y="570932"/>
                    <a:pt x="552245" y="464024"/>
                  </a:cubicBezTo>
                  <a:cubicBezTo>
                    <a:pt x="-30060" y="357116"/>
                    <a:pt x="-11863" y="178558"/>
                    <a:pt x="633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62" name="TextBox 59"/>
          <p:cNvSpPr txBox="1">
            <a:spLocks noChangeArrowheads="1"/>
          </p:cNvSpPr>
          <p:nvPr/>
        </p:nvSpPr>
        <p:spPr bwMode="auto">
          <a:xfrm>
            <a:off x="6443663" y="5805488"/>
            <a:ext cx="182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200">
                <a:latin typeface="Courier New" pitchFamily="49" charset="0"/>
              </a:rPr>
              <a:t>reset event</a:t>
            </a:r>
          </a:p>
        </p:txBody>
      </p:sp>
      <p:sp>
        <p:nvSpPr>
          <p:cNvPr id="22563" name="TextBox 60"/>
          <p:cNvSpPr txBox="1">
            <a:spLocks noChangeArrowheads="1"/>
          </p:cNvSpPr>
          <p:nvPr/>
        </p:nvSpPr>
        <p:spPr bwMode="auto">
          <a:xfrm>
            <a:off x="3276600" y="2857500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200">
                <a:latin typeface="Calibri" pitchFamily="34" charset="0"/>
              </a:rPr>
              <a:t>set event</a:t>
            </a:r>
          </a:p>
        </p:txBody>
      </p:sp>
      <p:sp>
        <p:nvSpPr>
          <p:cNvPr id="22564" name="TextBox 61"/>
          <p:cNvSpPr txBox="1">
            <a:spLocks noChangeArrowheads="1"/>
          </p:cNvSpPr>
          <p:nvPr/>
        </p:nvSpPr>
        <p:spPr bwMode="auto">
          <a:xfrm>
            <a:off x="6084888" y="4297363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200">
                <a:latin typeface="Calibri" pitchFamily="34" charset="0"/>
              </a:rPr>
              <a:t>ON,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200">
                <a:latin typeface="Calibri" pitchFamily="34" charset="0"/>
              </a:rPr>
              <a:t>OFF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1588" y="6443663"/>
            <a:ext cx="8964613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Source 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LDRimage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  <a:hlinkClick r:id="rId6"/>
              </a:rPr>
              <a:t>http://tutorial.cytron.com.my/2011/08/10/project-9-%E2%80%93-analog-sensor-light-detection-using-ldr/</a:t>
            </a:r>
            <a:endParaRPr lang="en-US" sz="11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Source 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LEDimage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n-lt"/>
                <a:hlinkClick r:id="rId7"/>
              </a:rPr>
              <a:t>http://www.mindsetsonline.co.uk/index.php?cPath=16_560_48</a:t>
            </a:r>
            <a:endParaRPr lang="en-US" sz="11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097088" y="5160963"/>
            <a:ext cx="739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/*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 (C) </a:t>
            </a:r>
            <a:r>
              <a:rPr lang="en-US" sz="2000" b="1" dirty="0" err="1">
                <a:solidFill>
                  <a:srgbClr val="4D4D4D"/>
                </a:solidFill>
                <a:latin typeface="Courier New" pitchFamily="49" charset="0"/>
              </a:rPr>
              <a:t>Loe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4D4D4D"/>
                </a:solidFill>
                <a:latin typeface="Courier New" pitchFamily="49" charset="0"/>
              </a:rPr>
              <a:t>Feijs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 and TU/e 2013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.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This example shows how a control an LED (LED via 470 Ohm between pin 9 and GND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).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The light goes on when the environment's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bright-ness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changes suddenly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.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The averaged brightness is </a:t>
            </a:r>
            <a:r>
              <a:rPr lang="en-US" sz="2000" b="1" dirty="0" err="1" smtClean="0">
                <a:solidFill>
                  <a:srgbClr val="4D4D4D"/>
                </a:solidFill>
                <a:latin typeface="Courier New" pitchFamily="49" charset="0"/>
              </a:rPr>
              <a:t>cal-culated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by a moving average with time constant of 20 seconds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. The LDR is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c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onnect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between +5V and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pin A0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  The LDR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has a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pull-down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resistor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of 22k between pin A0 and GND. The LED fades out after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10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seconds. It </a:t>
            </a: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</a:rPr>
              <a:t>takes 2 seconds to fade out. </a:t>
            </a:r>
            <a:endParaRPr lang="en-US" sz="2000" b="1" dirty="0" smtClean="0">
              <a:solidFill>
                <a:srgbClr val="4D4D4D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</a:rPr>
              <a:t> */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//FSM states: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#define OFF 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#define ON 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#define FADING 2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//connect LED, LDR: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#define ledPin 9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#define ldrPin A0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int state = OFF;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int timer = 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boolean LDRevent = false;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void LEDstep(){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     switch (state){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case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OFF: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if 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LDRevent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){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state = ON;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timer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 1000;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//10000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milliseconds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analogWrite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(ledPin,255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max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brightness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}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break;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case ON: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if (timer &lt;= 0){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timer = 200;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state = FADING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} else timer--;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break;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case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FADING: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if (timer &gt; 0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state internal actions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timer--;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analogWrite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(ledPin,10*timer/8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//fade from 250 to 0 during 2000ms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}  else 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state = OFF;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state transition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actions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			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LDRevent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 false;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analogWrite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(ledPin,0);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  break;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nl-NL" altLang="en-US" smtClean="0"/>
              <a:t>Light-Time-Switch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mtClean="0"/>
              <a:t>Light-Time-LDR-Fade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smtClean="0"/>
          </a:p>
          <a:p>
            <a:pPr eaLnBrk="1" hangingPunct="1"/>
            <a:endParaRPr lang="en-US" altLang="en-US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float avg;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void setup()  {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   pinMode(ledPin, OUTPUT);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   pinMode(ldrPin, 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   avg = (float)analogRead(ldrPin);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} </a:t>
            </a: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LDRstep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(){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//LDR from +5V to pin A0,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pulldown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 22k to GND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v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analogRead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ldrPin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 0.9995 *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+ 0.0005* (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float)v;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float delta = 20.0;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float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dif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float)v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avg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if (abs(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dif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&gt; delta)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LDRevent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true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32240" y="3933825"/>
            <a:ext cx="2232248" cy="1727200"/>
          </a:xfrm>
          <a:prstGeom prst="wedgeRoundRectCallout">
            <a:avLst>
              <a:gd name="adj1" fmla="val -54492"/>
              <a:gd name="adj2" fmla="val -1146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exponentially weighted moving average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Time constant 20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seconds</a:t>
            </a:r>
          </a:p>
          <a:p>
            <a:pPr algn="ctr">
              <a:defRPr/>
            </a:pPr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(1/0.0005) * 10ms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53281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void loop()  {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LDRstep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LEDstep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delay(10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10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ms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 delay between steps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71450" y="580548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ourier New" pitchFamily="49" charset="0"/>
                <a:hlinkClick r:id="rId3" action="ppaction://hlinkfile"/>
              </a:rPr>
              <a:t>Arduino Code</a:t>
            </a:r>
            <a:endParaRPr lang="en-US" alt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Light-Time-LDR-Fade (looking back)</a:t>
            </a:r>
            <a:endParaRPr lang="en-US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179388" y="1403350"/>
            <a:ext cx="777716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 err="1">
                <a:latin typeface="Calibri" pitchFamily="34" charset="0"/>
              </a:rPr>
              <a:t>Useful</a:t>
            </a:r>
            <a:r>
              <a:rPr lang="nl-NL" sz="2800" dirty="0">
                <a:latin typeface="Calibri" pitchFamily="34" charset="0"/>
              </a:rPr>
              <a:t> </a:t>
            </a:r>
            <a:r>
              <a:rPr lang="nl-NL" sz="2800" dirty="0" err="1">
                <a:latin typeface="Calibri" pitchFamily="34" charset="0"/>
              </a:rPr>
              <a:t>principles</a:t>
            </a:r>
            <a:r>
              <a:rPr lang="nl-NL" sz="2800" dirty="0"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nl-NL" sz="2800" dirty="0">
                <a:latin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800" dirty="0">
                <a:latin typeface="Calibri" pitchFamily="34" charset="0"/>
              </a:rPr>
              <a:t>More parallel </a:t>
            </a:r>
            <a:r>
              <a:rPr lang="nl-NL" sz="2800" dirty="0" err="1">
                <a:latin typeface="Calibri" pitchFamily="34" charset="0"/>
              </a:rPr>
              <a:t>processes</a:t>
            </a:r>
            <a:endParaRPr lang="nl-NL" sz="2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800" dirty="0">
                <a:latin typeface="Calibri" pitchFamily="34" charset="0"/>
              </a:rPr>
              <a:t>Fading LED </a:t>
            </a:r>
            <a:r>
              <a:rPr lang="nl-NL" sz="2800" dirty="0" err="1">
                <a:latin typeface="Calibri" pitchFamily="34" charset="0"/>
              </a:rPr>
              <a:t>using</a:t>
            </a:r>
            <a:r>
              <a:rPr lang="nl-NL" sz="2800" dirty="0">
                <a:latin typeface="Calibri" pitchFamily="34" charset="0"/>
              </a:rPr>
              <a:t> PWM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nl-NL" sz="2800" dirty="0">
              <a:latin typeface="Calibri" pitchFamily="34" charset="0"/>
            </a:endParaRP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</a:t>
            </a:r>
            <a:endParaRPr lang="en-US" altLang="en-US" smtClean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  <p:pic>
        <p:nvPicPr>
          <p:cNvPr id="10244" name="Picture 8" descr="http://www.madlab.nl/wp-content/uploads/2011/03/ArduinoUNO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028825"/>
            <a:ext cx="49974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698625"/>
            <a:ext cx="623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4643438" y="195897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Pin 8</a:t>
            </a:r>
          </a:p>
        </p:txBody>
      </p:sp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2706688" y="1895475"/>
            <a:ext cx="9350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Gnd</a:t>
            </a: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3384550" y="1331913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Button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84563" y="1916113"/>
            <a:ext cx="0" cy="649287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70275" y="1916113"/>
            <a:ext cx="30003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27538" y="1916113"/>
            <a:ext cx="0" cy="6492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40200" y="1916113"/>
            <a:ext cx="3048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030413"/>
            <a:ext cx="4175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924300" y="2166938"/>
            <a:ext cx="341313" cy="146050"/>
          </a:xfrm>
          <a:prstGeom prst="rect">
            <a:avLst/>
          </a:prstGeom>
          <a:solidFill>
            <a:schemeClr val="tx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284663" y="2241550"/>
            <a:ext cx="74612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0253" idx="1"/>
          </p:cNvCxnSpPr>
          <p:nvPr/>
        </p:nvCxnSpPr>
        <p:spPr>
          <a:xfrm>
            <a:off x="3492500" y="2239963"/>
            <a:ext cx="19050" cy="31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65613" y="2373313"/>
            <a:ext cx="0" cy="1920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9275" y="2220913"/>
            <a:ext cx="0" cy="15240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5613" y="2390775"/>
            <a:ext cx="109537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3"/>
          <p:cNvSpPr txBox="1">
            <a:spLocks noChangeArrowheads="1"/>
          </p:cNvSpPr>
          <p:nvPr/>
        </p:nvSpPr>
        <p:spPr bwMode="auto">
          <a:xfrm>
            <a:off x="3898900" y="2143125"/>
            <a:ext cx="3667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Courier New" pitchFamily="49" charset="0"/>
              </a:rPr>
              <a:t>470</a:t>
            </a:r>
          </a:p>
        </p:txBody>
      </p:sp>
      <p:sp>
        <p:nvSpPr>
          <p:cNvPr id="10261" name="TextBox 11"/>
          <p:cNvSpPr txBox="1">
            <a:spLocks noChangeArrowheads="1"/>
          </p:cNvSpPr>
          <p:nvPr/>
        </p:nvSpPr>
        <p:spPr bwMode="auto">
          <a:xfrm>
            <a:off x="4643438" y="15509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Pin 9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500563" y="2136775"/>
            <a:ext cx="142875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261" idx="1"/>
          </p:cNvCxnSpPr>
          <p:nvPr/>
        </p:nvCxnSpPr>
        <p:spPr>
          <a:xfrm flipH="1">
            <a:off x="4321175" y="1735138"/>
            <a:ext cx="322263" cy="75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59113" y="2220913"/>
            <a:ext cx="411162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</a:t>
            </a: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39592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Introducing the button in the program:</a:t>
            </a:r>
            <a:br>
              <a:rPr lang="en-US" dirty="0" smtClean="0"/>
            </a:b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buttonPin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8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void setup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 {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buttonPin,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INPUT_PULLUP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buttonPin,INPUT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);  // set input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sz="2000" b="1" dirty="0" err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digitalWrite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buttonPin,HIGH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); // pull up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 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dirty="0" smtClean="0"/>
              <a:t>using it:</a:t>
            </a:r>
            <a:br>
              <a:rPr lang="en-US" dirty="0" smtClean="0"/>
            </a:br>
            <a:endParaRPr lang="en-US" sz="18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digitalRead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buttonPin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</a:t>
            </a: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532812" cy="3959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Introducing the LED in the program:</a:t>
            </a:r>
            <a:br>
              <a:rPr lang="en-US" dirty="0" smtClean="0"/>
            </a:b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9 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void setup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 {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pinMode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ledPin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//more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 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dirty="0" smtClean="0"/>
              <a:t>using it:</a:t>
            </a:r>
            <a:br>
              <a:rPr lang="en-US" dirty="0" smtClean="0"/>
            </a:br>
            <a:endParaRPr lang="en-US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(ledPin,0  );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//min brightness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rgbClr val="7F3101"/>
                </a:solidFill>
                <a:latin typeface="Courier New" pitchFamily="49" charset="0"/>
                <a:cs typeface="Courier New" pitchFamily="49" charset="0"/>
              </a:rPr>
              <a:t>analogWrite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(ledPin,255);</a:t>
            </a:r>
            <a:r>
              <a:rPr lang="en-US" sz="2000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//max  brightness</a:t>
            </a:r>
            <a:endParaRPr lang="en-US" sz="3200" b="1" dirty="0" smtClean="0">
              <a:solidFill>
                <a:srgbClr val="4D4D4D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</a:t>
            </a:r>
            <a:endParaRPr lang="en-US" altLang="en-US" smtClean="0"/>
          </a:p>
        </p:txBody>
      </p:sp>
      <p:sp>
        <p:nvSpPr>
          <p:cNvPr id="5" name="Oval 4"/>
          <p:cNvSpPr/>
          <p:nvPr/>
        </p:nvSpPr>
        <p:spPr>
          <a:xfrm>
            <a:off x="1973263" y="2992438"/>
            <a:ext cx="1441450" cy="14398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</a:rPr>
              <a:t>state</a:t>
            </a:r>
            <a:r>
              <a:rPr lang="nl-NL" sz="2400" b="1" dirty="0">
                <a:solidFill>
                  <a:schemeClr val="tx1"/>
                </a:solidFill>
              </a:rPr>
              <a:t> </a:t>
            </a:r>
            <a:r>
              <a:rPr lang="nl-NL" sz="2400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083300" y="2266950"/>
            <a:ext cx="1225550" cy="458788"/>
          </a:xfrm>
          <a:prstGeom prst="wedgeEllipseCallout">
            <a:avLst>
              <a:gd name="adj1" fmla="val -56451"/>
              <a:gd name="adj2" fmla="val 1342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chemeClr val="tx1"/>
                </a:solidFill>
              </a:rPr>
              <a:t>LED 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50" y="1341438"/>
            <a:ext cx="5256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 err="1">
                <a:latin typeface="+mn-lt"/>
              </a:rPr>
              <a:t>Process</a:t>
            </a:r>
            <a:r>
              <a:rPr lang="nl-NL" dirty="0">
                <a:latin typeface="+mn-lt"/>
              </a:rPr>
              <a:t> LED step  </a:t>
            </a:r>
          </a:p>
          <a:p>
            <a:pPr>
              <a:defRPr/>
            </a:pPr>
            <a:r>
              <a:rPr lang="nl-NL" dirty="0">
                <a:latin typeface="+mn-lt"/>
              </a:rPr>
              <a:t>(</a:t>
            </a:r>
            <a:r>
              <a:rPr lang="nl-NL" dirty="0" err="1">
                <a:latin typeface="+mn-lt"/>
              </a:rPr>
              <a:t>Notation</a:t>
            </a:r>
            <a:r>
              <a:rPr lang="nl-NL" dirty="0">
                <a:latin typeface="+mn-lt"/>
              </a:rPr>
              <a:t>: </a:t>
            </a:r>
            <a:r>
              <a:rPr lang="nl-NL" dirty="0" err="1">
                <a:latin typeface="+mn-lt"/>
              </a:rPr>
              <a:t>Finite</a:t>
            </a:r>
            <a:r>
              <a:rPr lang="nl-NL" dirty="0">
                <a:latin typeface="+mn-lt"/>
              </a:rPr>
              <a:t>  State  Machine)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546475" y="5507038"/>
            <a:ext cx="123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10000ms</a:t>
            </a:r>
          </a:p>
        </p:txBody>
      </p:sp>
      <p:cxnSp>
        <p:nvCxnSpPr>
          <p:cNvPr id="9" name="Straight Arrow Connector 8"/>
          <p:cNvCxnSpPr>
            <a:stCxn id="13321" idx="2"/>
            <a:endCxn id="5" idx="1"/>
          </p:cNvCxnSpPr>
          <p:nvPr/>
        </p:nvCxnSpPr>
        <p:spPr>
          <a:xfrm>
            <a:off x="1206500" y="2867025"/>
            <a:ext cx="977900" cy="336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683000" y="3103563"/>
            <a:ext cx="131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button pushed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514350" y="2497138"/>
            <a:ext cx="138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800">
                <a:latin typeface="Courier New" pitchFamily="49" charset="0"/>
              </a:rPr>
              <a:t>initial</a:t>
            </a:r>
          </a:p>
        </p:txBody>
      </p:sp>
      <p:sp>
        <p:nvSpPr>
          <p:cNvPr id="12" name="Oval 11"/>
          <p:cNvSpPr/>
          <p:nvPr/>
        </p:nvSpPr>
        <p:spPr>
          <a:xfrm>
            <a:off x="4911725" y="2992438"/>
            <a:ext cx="1441450" cy="14398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dirty="0">
                <a:solidFill>
                  <a:schemeClr val="tx1"/>
                </a:solidFill>
              </a:rPr>
              <a:t>state ON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179763" y="2411413"/>
            <a:ext cx="1008062" cy="431800"/>
          </a:xfrm>
          <a:prstGeom prst="wedgeEllipseCallout">
            <a:avLst>
              <a:gd name="adj1" fmla="val -69064"/>
              <a:gd name="adj2" fmla="val 946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200" b="1" dirty="0">
                <a:solidFill>
                  <a:schemeClr val="tx1"/>
                </a:solidFill>
              </a:rPr>
              <a:t>LED off</a:t>
            </a:r>
          </a:p>
        </p:txBody>
      </p:sp>
      <p:cxnSp>
        <p:nvCxnSpPr>
          <p:cNvPr id="14" name="Straight Arrow Connector 13"/>
          <p:cNvCxnSpPr>
            <a:stCxn id="5" idx="6"/>
            <a:endCxn id="12" idx="2"/>
          </p:cNvCxnSpPr>
          <p:nvPr/>
        </p:nvCxnSpPr>
        <p:spPr>
          <a:xfrm>
            <a:off x="3414713" y="3711575"/>
            <a:ext cx="14970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5" name="Picture 2" descr="C:\Users\lfeijs\AppData\Local\Microsoft\Windows\Temporary Internet Files\Content.IE5\LL1Q2MPN\MC9002993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757738"/>
            <a:ext cx="5127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 rot="5400000">
            <a:off x="3759200" y="3598863"/>
            <a:ext cx="998537" cy="2598738"/>
          </a:xfrm>
          <a:custGeom>
            <a:avLst/>
            <a:gdLst>
              <a:gd name="connsiteX0" fmla="*/ 81886 w 2429487"/>
              <a:gd name="connsiteY0" fmla="*/ 0 h 2060812"/>
              <a:gd name="connsiteX1" fmla="*/ 2142698 w 2429487"/>
              <a:gd name="connsiteY1" fmla="*/ 736979 h 2060812"/>
              <a:gd name="connsiteX2" fmla="*/ 2183641 w 2429487"/>
              <a:gd name="connsiteY2" fmla="*/ 1446662 h 2060812"/>
              <a:gd name="connsiteX3" fmla="*/ 0 w 2429487"/>
              <a:gd name="connsiteY3" fmla="*/ 2060812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9487" h="2060812">
                <a:moveTo>
                  <a:pt x="81886" y="0"/>
                </a:moveTo>
                <a:cubicBezTo>
                  <a:pt x="937146" y="247934"/>
                  <a:pt x="1792406" y="495869"/>
                  <a:pt x="2142698" y="736979"/>
                </a:cubicBezTo>
                <a:cubicBezTo>
                  <a:pt x="2492990" y="978089"/>
                  <a:pt x="2540757" y="1226023"/>
                  <a:pt x="2183641" y="1446662"/>
                </a:cubicBezTo>
                <a:cubicBezTo>
                  <a:pt x="1826525" y="1667301"/>
                  <a:pt x="913262" y="1864056"/>
                  <a:pt x="0" y="206081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7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Light-Time-Switch: full code</a:t>
            </a:r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42486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/*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	Author	: Loe Feijs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  Date  	: 20130302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  Modified	: P.Peters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	Date		: 20131205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4D4D4D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  This example shows how to control a LED using a finite state machine. The LED goes on when the button switch is pushed. The LED goes off after 10 seconds.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*/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4D4D4D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4D4D4D"/>
                </a:solidFill>
                <a:latin typeface="Courier New" pitchFamily="49" charset="0"/>
              </a:rPr>
              <a:t>//connect LED, Button: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#define ledPin 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#define buttonPin 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42486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//FSM states: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#define OFF 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#define ON 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state = OFF;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initial state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timer = 0;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boolean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event = false;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setup() 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pinMode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ledPin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OUTPUT);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pinMode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buttonPin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INPUT_PULLUP);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 </a:t>
            </a:r>
            <a:endParaRPr lang="en-US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24812" cy="922337"/>
          </a:xfrm>
        </p:spPr>
        <p:txBody>
          <a:bodyPr/>
          <a:lstStyle/>
          <a:p>
            <a:pPr eaLnBrk="1" hangingPunct="1"/>
            <a:r>
              <a:rPr lang="nl-NL" altLang="en-US" smtClean="0"/>
              <a:t>Light-Time-Switch: full code</a:t>
            </a:r>
            <a:endParaRPr lang="en-US" altLang="en-US" smtClean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8424862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LEDstep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button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digitalRead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buttonPin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switch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(state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case OFF: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if (button == LOW){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change state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state = ON;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 state transition actions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timer = 1000;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//10 seconds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analogWrite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(ledPin,255);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</a:rPr>
              <a:t>//max brightness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}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      break;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endParaRPr lang="en-US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1000"/>
              <a:t>/Departement of Industrial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orange">
  <a:themeElements>
    <a:clrScheme name="Orang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ange bullets">
  <a:themeElements>
    <a:clrScheme name="Orang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orange</Template>
  <TotalTime>2916</TotalTime>
  <Words>917</Words>
  <Application>Microsoft Office PowerPoint</Application>
  <PresentationFormat>On-screen Show (4:3)</PresentationFormat>
  <Paragraphs>276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TUe standard orange</vt:lpstr>
      <vt:lpstr>Orange photo</vt:lpstr>
      <vt:lpstr>Orange bullets</vt:lpstr>
      <vt:lpstr>Arduino and state machines </vt:lpstr>
      <vt:lpstr>Content</vt:lpstr>
      <vt:lpstr>Light-Time-Switch</vt:lpstr>
      <vt:lpstr>Light-Time-Switch</vt:lpstr>
      <vt:lpstr>Light-Time-Switch</vt:lpstr>
      <vt:lpstr>Light-Time-Switch</vt:lpstr>
      <vt:lpstr>Light-Time-Switch: full code</vt:lpstr>
      <vt:lpstr>Light-Time-Switch: full code</vt:lpstr>
      <vt:lpstr>Light-Time-Switch: full code</vt:lpstr>
      <vt:lpstr>Light-Time-Switch: full code</vt:lpstr>
      <vt:lpstr>Light-Time-Switch: full code</vt:lpstr>
      <vt:lpstr>Light-Time-LDR-Fade</vt:lpstr>
      <vt:lpstr>Light-Time-LDR-Fade</vt:lpstr>
      <vt:lpstr>Light-Time-LDR-Fade</vt:lpstr>
      <vt:lpstr>Light-Time-LDR-Fade</vt:lpstr>
      <vt:lpstr>Light-Time-LDR-Fade: full code</vt:lpstr>
      <vt:lpstr>Light-Time-LDR-Fade: full code</vt:lpstr>
      <vt:lpstr>Light-Time-LDR-Fade: full code</vt:lpstr>
      <vt:lpstr>Light-Time-LDR-Fade: full code</vt:lpstr>
      <vt:lpstr>Light-Time-LDR-Fade: full code</vt:lpstr>
      <vt:lpstr>Light-Time-LDR-Fade: full code</vt:lpstr>
      <vt:lpstr>Light-Time-LDR-Fade: full code</vt:lpstr>
      <vt:lpstr>Light-Time-LDR-Fade (looking back)</vt:lpstr>
    </vt:vector>
  </TitlesOfParts>
  <Company>TU\e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Branches  and Loops</dc:title>
  <dc:creator>Peter Peters</dc:creator>
  <dc:description>Design by Volle Kracht_x000d_
Template by Orange Pepper BV_x000d_
Copyright 2008</dc:description>
  <cp:lastModifiedBy>Industrial Design</cp:lastModifiedBy>
  <cp:revision>124</cp:revision>
  <dcterms:created xsi:type="dcterms:W3CDTF">2008-10-06T21:07:25Z</dcterms:created>
  <dcterms:modified xsi:type="dcterms:W3CDTF">2014-12-04T08:21:09Z</dcterms:modified>
</cp:coreProperties>
</file>